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49" r:id="rId2"/>
    <p:sldId id="450" r:id="rId3"/>
    <p:sldId id="442" r:id="rId4"/>
    <p:sldId id="424" r:id="rId5"/>
    <p:sldId id="288" r:id="rId6"/>
    <p:sldId id="289" r:id="rId7"/>
    <p:sldId id="290" r:id="rId8"/>
    <p:sldId id="297" r:id="rId9"/>
    <p:sldId id="310" r:id="rId10"/>
    <p:sldId id="311" r:id="rId11"/>
    <p:sldId id="312" r:id="rId12"/>
    <p:sldId id="313" r:id="rId13"/>
    <p:sldId id="440" r:id="rId14"/>
    <p:sldId id="441" r:id="rId15"/>
    <p:sldId id="336" r:id="rId16"/>
    <p:sldId id="337" r:id="rId17"/>
    <p:sldId id="338" r:id="rId18"/>
    <p:sldId id="340" r:id="rId19"/>
    <p:sldId id="341" r:id="rId20"/>
    <p:sldId id="350" r:id="rId21"/>
    <p:sldId id="439" r:id="rId22"/>
    <p:sldId id="368" r:id="rId23"/>
    <p:sldId id="373" r:id="rId24"/>
    <p:sldId id="393" r:id="rId25"/>
    <p:sldId id="437" r:id="rId26"/>
    <p:sldId id="444" r:id="rId27"/>
    <p:sldId id="445" r:id="rId28"/>
    <p:sldId id="446" r:id="rId29"/>
    <p:sldId id="447" r:id="rId30"/>
    <p:sldId id="448" r:id="rId31"/>
    <p:sldId id="451" r:id="rId32"/>
    <p:sldId id="452" r:id="rId33"/>
  </p:sldIdLst>
  <p:sldSz cx="9144000" cy="6858000" type="screen4x3"/>
  <p:notesSz cx="9144000" cy="6858000"/>
  <p:defaultTextStyle>
    <a:defPPr>
      <a:defRPr lang="en-US"/>
    </a:defPPr>
    <a:lvl1pPr marL="0" algn="l" defTabSz="914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68" algn="l" defTabSz="914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33" algn="l" defTabSz="914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00" algn="l" defTabSz="914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67" algn="l" defTabSz="914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33" algn="l" defTabSz="914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99" algn="l" defTabSz="914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466" algn="l" defTabSz="914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532" algn="l" defTabSz="914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2"/>
            <a:ext cx="7772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2103" y="709930"/>
            <a:ext cx="8559800" cy="502788"/>
          </a:xfrm>
        </p:spPr>
        <p:txBody>
          <a:bodyPr lIns="0" tIns="0" rIns="0" bIns="0"/>
          <a:lstStyle>
            <a:lvl1pPr>
              <a:defRPr sz="3200" b="0" i="0" u="heavy">
                <a:solidFill>
                  <a:srgbClr val="006699"/>
                </a:solidFill>
                <a:latin typeface="Liberation Sans Narrow"/>
                <a:cs typeface="Liberation Sans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8865" y="1467360"/>
            <a:ext cx="7986268" cy="377091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2103" y="709930"/>
            <a:ext cx="8559800" cy="502788"/>
          </a:xfrm>
        </p:spPr>
        <p:txBody>
          <a:bodyPr lIns="0" tIns="0" rIns="0" bIns="0"/>
          <a:lstStyle>
            <a:lvl1pPr>
              <a:defRPr sz="3200" b="0" i="0" u="heavy">
                <a:solidFill>
                  <a:srgbClr val="006699"/>
                </a:solidFill>
                <a:latin typeface="Liberation Sans Narrow"/>
                <a:cs typeface="Liberation Sans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2103" y="709930"/>
            <a:ext cx="8559800" cy="502788"/>
          </a:xfrm>
        </p:spPr>
        <p:txBody>
          <a:bodyPr lIns="0" tIns="0" rIns="0" bIns="0"/>
          <a:lstStyle>
            <a:lvl1pPr>
              <a:defRPr sz="3200" b="0" i="0" u="heavy">
                <a:solidFill>
                  <a:srgbClr val="006699"/>
                </a:solidFill>
                <a:latin typeface="Liberation Sans Narrow"/>
                <a:cs typeface="Liberation Sans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219203" y="1219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25400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2103" y="709933"/>
            <a:ext cx="85598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 u="heavy">
                <a:solidFill>
                  <a:srgbClr val="006699"/>
                </a:solidFill>
                <a:latin typeface="Liberation Sans Narrow"/>
                <a:cs typeface="Liberation Sans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8865" y="1467358"/>
            <a:ext cx="798626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068">
        <a:defRPr>
          <a:latin typeface="+mn-lt"/>
          <a:ea typeface="+mn-ea"/>
          <a:cs typeface="+mn-cs"/>
        </a:defRPr>
      </a:lvl2pPr>
      <a:lvl3pPr marL="914133">
        <a:defRPr>
          <a:latin typeface="+mn-lt"/>
          <a:ea typeface="+mn-ea"/>
          <a:cs typeface="+mn-cs"/>
        </a:defRPr>
      </a:lvl3pPr>
      <a:lvl4pPr marL="1371200">
        <a:defRPr>
          <a:latin typeface="+mn-lt"/>
          <a:ea typeface="+mn-ea"/>
          <a:cs typeface="+mn-cs"/>
        </a:defRPr>
      </a:lvl4pPr>
      <a:lvl5pPr marL="1828267">
        <a:defRPr>
          <a:latin typeface="+mn-lt"/>
          <a:ea typeface="+mn-ea"/>
          <a:cs typeface="+mn-cs"/>
        </a:defRPr>
      </a:lvl5pPr>
      <a:lvl6pPr marL="2285333">
        <a:defRPr>
          <a:latin typeface="+mn-lt"/>
          <a:ea typeface="+mn-ea"/>
          <a:cs typeface="+mn-cs"/>
        </a:defRPr>
      </a:lvl6pPr>
      <a:lvl7pPr marL="2742399">
        <a:defRPr>
          <a:latin typeface="+mn-lt"/>
          <a:ea typeface="+mn-ea"/>
          <a:cs typeface="+mn-cs"/>
        </a:defRPr>
      </a:lvl7pPr>
      <a:lvl8pPr marL="3199466">
        <a:defRPr>
          <a:latin typeface="+mn-lt"/>
          <a:ea typeface="+mn-ea"/>
          <a:cs typeface="+mn-cs"/>
        </a:defRPr>
      </a:lvl8pPr>
      <a:lvl9pPr marL="365653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068">
        <a:defRPr>
          <a:latin typeface="+mn-lt"/>
          <a:ea typeface="+mn-ea"/>
          <a:cs typeface="+mn-cs"/>
        </a:defRPr>
      </a:lvl2pPr>
      <a:lvl3pPr marL="914133">
        <a:defRPr>
          <a:latin typeface="+mn-lt"/>
          <a:ea typeface="+mn-ea"/>
          <a:cs typeface="+mn-cs"/>
        </a:defRPr>
      </a:lvl3pPr>
      <a:lvl4pPr marL="1371200">
        <a:defRPr>
          <a:latin typeface="+mn-lt"/>
          <a:ea typeface="+mn-ea"/>
          <a:cs typeface="+mn-cs"/>
        </a:defRPr>
      </a:lvl4pPr>
      <a:lvl5pPr marL="1828267">
        <a:defRPr>
          <a:latin typeface="+mn-lt"/>
          <a:ea typeface="+mn-ea"/>
          <a:cs typeface="+mn-cs"/>
        </a:defRPr>
      </a:lvl5pPr>
      <a:lvl6pPr marL="2285333">
        <a:defRPr>
          <a:latin typeface="+mn-lt"/>
          <a:ea typeface="+mn-ea"/>
          <a:cs typeface="+mn-cs"/>
        </a:defRPr>
      </a:lvl6pPr>
      <a:lvl7pPr marL="2742399">
        <a:defRPr>
          <a:latin typeface="+mn-lt"/>
          <a:ea typeface="+mn-ea"/>
          <a:cs typeface="+mn-cs"/>
        </a:defRPr>
      </a:lvl7pPr>
      <a:lvl8pPr marL="3199466">
        <a:defRPr>
          <a:latin typeface="+mn-lt"/>
          <a:ea typeface="+mn-ea"/>
          <a:cs typeface="+mn-cs"/>
        </a:defRPr>
      </a:lvl8pPr>
      <a:lvl9pPr marL="365653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6657" y="1008532"/>
            <a:ext cx="8275211" cy="7078861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</a:rPr>
              <a:t>ABOUT SUMER- </a:t>
            </a:r>
            <a:r>
              <a:rPr lang="en-US" sz="3200" dirty="0" smtClean="0">
                <a:solidFill>
                  <a:schemeClr val="accent3"/>
                </a:solidFill>
              </a:rPr>
              <a:t>ONLINE MENTOR</a:t>
            </a:r>
            <a:r>
              <a:rPr lang="en-US" sz="3200" dirty="0" smtClean="0">
                <a:solidFill>
                  <a:schemeClr val="accent1"/>
                </a:solidFill>
              </a:rPr>
              <a:t>, </a:t>
            </a:r>
            <a:r>
              <a:rPr lang="en-US" sz="3200" dirty="0" smtClean="0">
                <a:solidFill>
                  <a:schemeClr val="accent6"/>
                </a:solidFill>
              </a:rPr>
              <a:t>LIFE TIME LEARNER</a:t>
            </a:r>
            <a:r>
              <a:rPr lang="en-US" sz="3200" dirty="0" smtClean="0">
                <a:solidFill>
                  <a:schemeClr val="accent1"/>
                </a:solidFill>
              </a:rPr>
              <a:t>,TIRELESS SOUL</a:t>
            </a:r>
          </a:p>
          <a:p>
            <a:endParaRPr lang="en-US" sz="3200" dirty="0" smtClean="0">
              <a:solidFill>
                <a:schemeClr val="accent1"/>
              </a:solidFill>
            </a:endParaRPr>
          </a:p>
          <a:p>
            <a:endParaRPr lang="en-US" sz="3200" dirty="0" smtClean="0">
              <a:solidFill>
                <a:schemeClr val="accent1"/>
              </a:solidFill>
            </a:endParaRPr>
          </a:p>
          <a:p>
            <a:r>
              <a:rPr lang="en-US" sz="3200" dirty="0" smtClean="0">
                <a:solidFill>
                  <a:schemeClr val="accent1"/>
                </a:solidFill>
              </a:rPr>
              <a:t>SHARING AND CARING (SPIRITUALITY)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STOP HATING ,START LOVING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ENTHUSIASM TO WORK ,AND ENTHUSIASM TO BE COMPASSIONATE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DO WHAT YOU LOVE TO DO?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NEVER UNDERESTIMATE YOURSELF 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YOU ARE STRONGER THAN YOU THINK</a:t>
            </a:r>
          </a:p>
          <a:p>
            <a:endParaRPr lang="en-US" sz="3200" dirty="0" smtClean="0">
              <a:solidFill>
                <a:schemeClr val="accent1"/>
              </a:solidFill>
            </a:endParaRPr>
          </a:p>
          <a:p>
            <a:endParaRPr lang="en-US" sz="3200" dirty="0" smtClean="0">
              <a:solidFill>
                <a:schemeClr val="accent1"/>
              </a:solidFill>
            </a:endParaRPr>
          </a:p>
          <a:p>
            <a:endParaRPr lang="en-US" sz="32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203" y="1219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25400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98197" y="5586172"/>
            <a:ext cx="6344285" cy="320598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 marL="12697">
              <a:spcBef>
                <a:spcPts val="100"/>
              </a:spcBef>
              <a:tabLst>
                <a:tab pos="1435951" algn="l"/>
              </a:tabLst>
            </a:pPr>
            <a:r>
              <a:rPr sz="2000" spc="-5" dirty="0">
                <a:latin typeface="Arial"/>
                <a:cs typeface="Arial"/>
              </a:rPr>
              <a:t>	</a:t>
            </a:r>
            <a:r>
              <a:rPr sz="2000" dirty="0">
                <a:latin typeface="Arial"/>
                <a:cs typeface="Arial"/>
              </a:rPr>
              <a:t>Three types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forging: (a) </a:t>
            </a:r>
            <a:r>
              <a:rPr sz="2000" spc="-5" dirty="0">
                <a:latin typeface="Arial"/>
                <a:cs typeface="Arial"/>
              </a:rPr>
              <a:t>open-die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forging.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133600" y="1676463"/>
            <a:ext cx="5867400" cy="39258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137154" y="477977"/>
            <a:ext cx="3251835" cy="514350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12697">
              <a:spcBef>
                <a:spcPts val="105"/>
              </a:spcBef>
            </a:pPr>
            <a:r>
              <a:rPr u="none" dirty="0">
                <a:latin typeface="Arial"/>
                <a:cs typeface="Arial"/>
              </a:rPr>
              <a:t>Open-Die</a:t>
            </a:r>
            <a:r>
              <a:rPr u="none" spc="-100" dirty="0">
                <a:latin typeface="Arial"/>
                <a:cs typeface="Arial"/>
              </a:rPr>
              <a:t> </a:t>
            </a:r>
            <a:r>
              <a:rPr u="none" spc="-5" dirty="0">
                <a:latin typeface="Arial"/>
                <a:cs typeface="Arial"/>
              </a:rPr>
              <a:t>Forging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203" y="1219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25400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88695" y="5132073"/>
            <a:ext cx="6093460" cy="628374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 marL="12697" marR="5078">
              <a:spcBef>
                <a:spcPts val="100"/>
              </a:spcBef>
              <a:tabLst>
                <a:tab pos="1435316" algn="l"/>
              </a:tabLst>
            </a:pPr>
            <a:r>
              <a:rPr sz="2000" dirty="0">
                <a:latin typeface="Arial"/>
                <a:cs typeface="Arial"/>
              </a:rPr>
              <a:t>	Three </a:t>
            </a:r>
            <a:r>
              <a:rPr sz="2000" spc="-5" dirty="0">
                <a:latin typeface="Arial"/>
                <a:cs typeface="Arial"/>
              </a:rPr>
              <a:t>types </a:t>
            </a:r>
            <a:r>
              <a:rPr sz="2000" dirty="0">
                <a:latin typeface="Arial"/>
                <a:cs typeface="Arial"/>
              </a:rPr>
              <a:t>of forging: (b)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impression-die  forging.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05000" y="1784226"/>
            <a:ext cx="6858000" cy="2662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832354" y="477977"/>
            <a:ext cx="4244975" cy="514350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12697">
              <a:spcBef>
                <a:spcPts val="105"/>
              </a:spcBef>
            </a:pPr>
            <a:r>
              <a:rPr u="none" dirty="0">
                <a:latin typeface="Arial"/>
                <a:cs typeface="Arial"/>
              </a:rPr>
              <a:t>Impression-Die</a:t>
            </a:r>
            <a:r>
              <a:rPr u="none" spc="-105" dirty="0">
                <a:latin typeface="Arial"/>
                <a:cs typeface="Arial"/>
              </a:rPr>
              <a:t> </a:t>
            </a:r>
            <a:r>
              <a:rPr u="none" spc="-5" dirty="0">
                <a:latin typeface="Arial"/>
                <a:cs typeface="Arial"/>
              </a:rPr>
              <a:t>Forging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203" y="1219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25400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53134" y="5970220"/>
            <a:ext cx="6256020" cy="320598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 marL="12697">
              <a:spcBef>
                <a:spcPts val="100"/>
              </a:spcBef>
              <a:tabLst>
                <a:tab pos="1435316" algn="l"/>
              </a:tabLst>
            </a:pPr>
            <a:r>
              <a:rPr sz="2000" smtClean="0">
                <a:latin typeface="Arial"/>
                <a:cs typeface="Arial"/>
              </a:rPr>
              <a:t>Three </a:t>
            </a:r>
            <a:r>
              <a:rPr sz="2000" spc="-5" dirty="0">
                <a:latin typeface="Arial"/>
                <a:cs typeface="Arial"/>
              </a:rPr>
              <a:t>types </a:t>
            </a:r>
            <a:r>
              <a:rPr sz="2000" dirty="0">
                <a:latin typeface="Arial"/>
                <a:cs typeface="Arial"/>
              </a:rPr>
              <a:t>of forging (c) flashless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forging.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971803" y="1600200"/>
            <a:ext cx="4067175" cy="4191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25545" y="554177"/>
            <a:ext cx="3232785" cy="514350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12697">
              <a:spcBef>
                <a:spcPts val="105"/>
              </a:spcBef>
            </a:pPr>
            <a:r>
              <a:rPr u="none" dirty="0">
                <a:latin typeface="Arial"/>
                <a:cs typeface="Arial"/>
              </a:rPr>
              <a:t>Flashless</a:t>
            </a:r>
            <a:r>
              <a:rPr u="none" spc="-100" dirty="0">
                <a:latin typeface="Arial"/>
                <a:cs typeface="Arial"/>
              </a:rPr>
              <a:t> </a:t>
            </a:r>
            <a:r>
              <a:rPr u="none" dirty="0">
                <a:latin typeface="Arial"/>
                <a:cs typeface="Arial"/>
              </a:rPr>
              <a:t>Forging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1" y="762003"/>
            <a:ext cx="8077200" cy="4524287"/>
          </a:xfrm>
          <a:prstGeom prst="rect">
            <a:avLst/>
          </a:prstGeom>
        </p:spPr>
        <p:txBody>
          <a:bodyPr wrap="square" lIns="91413" tIns="45706" rIns="91413" bIns="45706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Advantages of Forging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1.Discrete shape of product can be produced.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2.Mechanical properties and reliability of the materials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increases  due to improve in crystal structure.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3.In forging favorable grain orientation of metal is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obtained that strengthen the component but forging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distorts the previously created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‐directional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4.Forging reduces the grain size of the metal, which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increases strength and toughness.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5.Fatigue and creep strength increases.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2" y="1905003"/>
            <a:ext cx="7086600" cy="2677628"/>
          </a:xfrm>
          <a:prstGeom prst="rect">
            <a:avLst/>
          </a:prstGeom>
        </p:spPr>
        <p:txBody>
          <a:bodyPr wrap="square" lIns="91413" tIns="45706" rIns="91413" bIns="45706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Disadvantages of Forging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1.Costly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2.Poor dimensional accuracy and surface finish.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3.Forging operations are limited to simple shapes and has limitations for parts having undercuts, re‐entrant surfaces, etc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203" y="1219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25400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130805" y="584657"/>
            <a:ext cx="1721485" cy="514350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12697">
              <a:spcBef>
                <a:spcPts val="105"/>
              </a:spcBef>
            </a:pPr>
            <a:r>
              <a:rPr u="none" dirty="0">
                <a:latin typeface="Arial"/>
                <a:cs typeface="Arial"/>
              </a:rPr>
              <a:t>Extrusi</a:t>
            </a:r>
            <a:r>
              <a:rPr u="none" spc="-15" dirty="0">
                <a:latin typeface="Arial"/>
                <a:cs typeface="Arial"/>
              </a:rPr>
              <a:t>o</a:t>
            </a:r>
            <a:r>
              <a:rPr u="none" dirty="0">
                <a:latin typeface="Arial"/>
                <a:cs typeface="Arial"/>
              </a:rPr>
              <a:t>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5803" y="1467360"/>
            <a:ext cx="7989189" cy="4893644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 marL="355495" marR="5078" indent="-342801">
              <a:spcBef>
                <a:spcPts val="100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Compression forming process in which work 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metal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forced to flow through a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die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opening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 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produce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desired cross-sectional</a:t>
            </a:r>
            <a:r>
              <a:rPr sz="28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shape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marR="125059" indent="-342801">
              <a:spcBef>
                <a:spcPts val="580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Process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is similar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squeezing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toothpaste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out  of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toothpaste</a:t>
            </a:r>
            <a:r>
              <a:rPr sz="28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tube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indent="-342801">
              <a:spcBef>
                <a:spcPts val="575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general, extrusion is used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produce</a:t>
            </a:r>
            <a:r>
              <a:rPr sz="2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long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/>
            <a:r>
              <a:rPr sz="2800" spc="-5" dirty="0">
                <a:latin typeface="Times New Roman" pitchFamily="18" charset="0"/>
                <a:cs typeface="Times New Roman" pitchFamily="18" charset="0"/>
              </a:rPr>
              <a:t>parts of uniform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cross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sections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indent="-342801">
              <a:spcBef>
                <a:spcPts val="575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Two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basic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types: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56064" lvl="1" indent="-286302">
              <a:spcBef>
                <a:spcPts val="580"/>
              </a:spcBef>
              <a:buClr>
                <a:srgbClr val="006699"/>
              </a:buClr>
              <a:buFont typeface="Wingdings"/>
              <a:buChar char=""/>
              <a:tabLst>
                <a:tab pos="756064" algn="l"/>
                <a:tab pos="756699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Direct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extrusion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56064" lvl="1" indent="-286302">
              <a:spcBef>
                <a:spcPts val="575"/>
              </a:spcBef>
              <a:buClr>
                <a:srgbClr val="006699"/>
              </a:buClr>
              <a:buFont typeface="Wingdings"/>
              <a:buChar char=""/>
              <a:tabLst>
                <a:tab pos="756064" algn="l"/>
                <a:tab pos="756699" algn="l"/>
              </a:tabLst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Indirect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extrusion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203" y="1219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25400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124961" y="5662372"/>
            <a:ext cx="3426460" cy="320598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 marL="12697">
              <a:spcBef>
                <a:spcPts val="100"/>
              </a:spcBef>
              <a:tabLst>
                <a:tab pos="1575610" algn="l"/>
              </a:tabLst>
            </a:pPr>
            <a:r>
              <a:rPr sz="2000" spc="-5" dirty="0">
                <a:latin typeface="Arial"/>
                <a:cs typeface="Arial"/>
              </a:rPr>
              <a:t>	Direct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extrusion.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28800" y="2057275"/>
            <a:ext cx="6781800" cy="31068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583685" y="554177"/>
            <a:ext cx="2894330" cy="514350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12697">
              <a:spcBef>
                <a:spcPts val="105"/>
              </a:spcBef>
            </a:pPr>
            <a:r>
              <a:rPr u="none" dirty="0">
                <a:latin typeface="Arial"/>
                <a:cs typeface="Arial"/>
              </a:rPr>
              <a:t>Direct</a:t>
            </a:r>
            <a:r>
              <a:rPr u="none" spc="-95" dirty="0">
                <a:latin typeface="Arial"/>
                <a:cs typeface="Arial"/>
              </a:rPr>
              <a:t> </a:t>
            </a:r>
            <a:r>
              <a:rPr u="none" dirty="0">
                <a:latin typeface="Arial"/>
                <a:cs typeface="Arial"/>
              </a:rPr>
              <a:t>Extrusion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203" y="1219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25400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25421" y="584657"/>
            <a:ext cx="5531485" cy="514350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12697">
              <a:spcBef>
                <a:spcPts val="105"/>
              </a:spcBef>
            </a:pPr>
            <a:r>
              <a:rPr u="none" smtClean="0">
                <a:latin typeface="Arial"/>
                <a:cs typeface="Arial"/>
              </a:rPr>
              <a:t> </a:t>
            </a:r>
            <a:r>
              <a:rPr u="none" dirty="0">
                <a:latin typeface="Arial"/>
                <a:cs typeface="Arial"/>
              </a:rPr>
              <a:t>Direct</a:t>
            </a:r>
            <a:r>
              <a:rPr u="none" spc="-114" dirty="0">
                <a:latin typeface="Arial"/>
                <a:cs typeface="Arial"/>
              </a:rPr>
              <a:t> </a:t>
            </a:r>
            <a:r>
              <a:rPr u="none" dirty="0">
                <a:latin typeface="Arial"/>
                <a:cs typeface="Arial"/>
              </a:rPr>
              <a:t>Extrusion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09601" y="1377236"/>
            <a:ext cx="7841869" cy="4543525"/>
          </a:xfrm>
          <a:prstGeom prst="rect">
            <a:avLst/>
          </a:prstGeom>
        </p:spPr>
        <p:txBody>
          <a:bodyPr vert="horz" wrap="square" lIns="0" tIns="90144" rIns="0" bIns="0" rtlCol="0">
            <a:spAutoFit/>
          </a:bodyPr>
          <a:lstStyle/>
          <a:p>
            <a:pPr marL="355495" indent="-342801">
              <a:spcBef>
                <a:spcPts val="710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Also called </a:t>
            </a:r>
            <a:r>
              <a:rPr sz="2800" spc="-50" dirty="0">
                <a:latin typeface="Times New Roman" pitchFamily="18" charset="0"/>
                <a:cs typeface="Times New Roman" pitchFamily="18" charset="0"/>
              </a:rPr>
              <a:t>forward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0" dirty="0">
                <a:latin typeface="Times New Roman" pitchFamily="18" charset="0"/>
                <a:cs typeface="Times New Roman" pitchFamily="18" charset="0"/>
              </a:rPr>
              <a:t>extrusion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marR="5078" indent="-342801">
              <a:spcBef>
                <a:spcPts val="555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As ram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approaches die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opening,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small  portion of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billet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remains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cannot be forced 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die</a:t>
            </a:r>
            <a:r>
              <a:rPr sz="2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opening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marR="429769" indent="-342801" algn="just">
              <a:lnSpc>
                <a:spcPts val="2879"/>
              </a:lnSpc>
              <a:spcBef>
                <a:spcPts val="675"/>
              </a:spcBef>
              <a:buClr>
                <a:srgbClr val="FF0066"/>
              </a:buClr>
              <a:buFont typeface="Wingdings"/>
              <a:buChar char=""/>
              <a:tabLst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This extra portion, called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pc="-40" dirty="0">
                <a:latin typeface="Times New Roman" pitchFamily="18" charset="0"/>
                <a:cs typeface="Times New Roman" pitchFamily="18" charset="0"/>
              </a:rPr>
              <a:t>butt,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must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be  separated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sz="2800" spc="-55" dirty="0">
                <a:latin typeface="Times New Roman" pitchFamily="18" charset="0"/>
                <a:cs typeface="Times New Roman" pitchFamily="18" charset="0"/>
              </a:rPr>
              <a:t>extrudate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cutting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just 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beyond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die exit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indent="-342801">
              <a:spcBef>
                <a:spcPts val="480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Starting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billet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cross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section usually</a:t>
            </a:r>
            <a:r>
              <a:rPr sz="2800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round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indent="-342801">
              <a:spcBef>
                <a:spcPts val="580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Final shape of extrudate is determined by</a:t>
            </a:r>
            <a:r>
              <a:rPr sz="28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die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/>
            <a:r>
              <a:rPr sz="2800" spc="-10" dirty="0">
                <a:latin typeface="Times New Roman" pitchFamily="18" charset="0"/>
                <a:cs typeface="Times New Roman" pitchFamily="18" charset="0"/>
              </a:rPr>
              <a:t>opening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203" y="1219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25400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64897" y="5433773"/>
            <a:ext cx="5596255" cy="628374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 marL="12697" marR="5078">
              <a:spcBef>
                <a:spcPts val="100"/>
              </a:spcBef>
              <a:tabLst>
                <a:tab pos="1575610" algn="l"/>
              </a:tabLst>
            </a:pPr>
            <a:r>
              <a:rPr sz="2000" spc="-5" smtClean="0">
                <a:latin typeface="Arial"/>
                <a:cs typeface="Arial"/>
              </a:rPr>
              <a:t>Indirect </a:t>
            </a:r>
            <a:r>
              <a:rPr sz="2000" dirty="0">
                <a:latin typeface="Arial"/>
                <a:cs typeface="Arial"/>
              </a:rPr>
              <a:t>extrusion to </a:t>
            </a:r>
            <a:r>
              <a:rPr sz="2000" spc="-5" dirty="0">
                <a:latin typeface="Arial"/>
                <a:cs typeface="Arial"/>
              </a:rPr>
              <a:t>produce </a:t>
            </a:r>
            <a:r>
              <a:rPr sz="2000" dirty="0">
                <a:latin typeface="Arial"/>
                <a:cs typeface="Arial"/>
              </a:rPr>
              <a:t>(a) a  solid cross section </a:t>
            </a:r>
            <a:r>
              <a:rPr sz="2000" spc="-5" dirty="0">
                <a:latin typeface="Arial"/>
                <a:cs typeface="Arial"/>
              </a:rPr>
              <a:t>and </a:t>
            </a:r>
            <a:r>
              <a:rPr sz="2000" dirty="0">
                <a:latin typeface="Arial"/>
                <a:cs typeface="Arial"/>
              </a:rPr>
              <a:t>(b) a </a:t>
            </a:r>
            <a:r>
              <a:rPr sz="2000" spc="-5" dirty="0">
                <a:latin typeface="Arial"/>
                <a:cs typeface="Arial"/>
              </a:rPr>
              <a:t>hollow </a:t>
            </a:r>
            <a:r>
              <a:rPr sz="2000" dirty="0">
                <a:latin typeface="Arial"/>
                <a:cs typeface="Arial"/>
              </a:rPr>
              <a:t>cross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section.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62000" y="1219200"/>
            <a:ext cx="8153400" cy="4114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124203" y="304801"/>
            <a:ext cx="3163570" cy="513715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12697">
              <a:spcBef>
                <a:spcPts val="105"/>
              </a:spcBef>
            </a:pPr>
            <a:r>
              <a:rPr u="none" spc="-5" dirty="0">
                <a:latin typeface="Arial"/>
                <a:cs typeface="Arial"/>
              </a:rPr>
              <a:t>Indirect</a:t>
            </a:r>
            <a:r>
              <a:rPr u="none" spc="-80" dirty="0">
                <a:latin typeface="Arial"/>
                <a:cs typeface="Arial"/>
              </a:rPr>
              <a:t> </a:t>
            </a:r>
            <a:r>
              <a:rPr u="none" dirty="0">
                <a:latin typeface="Arial"/>
                <a:cs typeface="Arial"/>
              </a:rPr>
              <a:t>Extrusion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203" y="1219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25400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091308" y="584657"/>
            <a:ext cx="5801360" cy="514350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12697">
              <a:spcBef>
                <a:spcPts val="105"/>
              </a:spcBef>
            </a:pPr>
            <a:r>
              <a:rPr u="none" spc="-5" smtClean="0">
                <a:latin typeface="Arial"/>
                <a:cs typeface="Arial"/>
              </a:rPr>
              <a:t>Indirect</a:t>
            </a:r>
            <a:r>
              <a:rPr u="none" spc="-85" smtClean="0">
                <a:latin typeface="Arial"/>
                <a:cs typeface="Arial"/>
              </a:rPr>
              <a:t> </a:t>
            </a:r>
            <a:r>
              <a:rPr u="none" dirty="0">
                <a:latin typeface="Arial"/>
                <a:cs typeface="Arial"/>
              </a:rPr>
              <a:t>Extrusion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98197" y="2137055"/>
            <a:ext cx="6765925" cy="3183552"/>
          </a:xfrm>
          <a:prstGeom prst="rect">
            <a:avLst/>
          </a:prstGeom>
        </p:spPr>
        <p:txBody>
          <a:bodyPr vert="horz" wrap="square" lIns="0" tIns="41263" rIns="0" bIns="0" rtlCol="0">
            <a:spAutoFit/>
          </a:bodyPr>
          <a:lstStyle/>
          <a:p>
            <a:pPr marL="355495" marR="518645" indent="-342801">
              <a:lnSpc>
                <a:spcPts val="2879"/>
              </a:lnSpc>
              <a:spcBef>
                <a:spcPts val="325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Also called </a:t>
            </a:r>
            <a:r>
              <a:rPr sz="2800" spc="-60" dirty="0">
                <a:latin typeface="Times New Roman" pitchFamily="18" charset="0"/>
                <a:cs typeface="Times New Roman" pitchFamily="18" charset="0"/>
              </a:rPr>
              <a:t>backward </a:t>
            </a:r>
            <a:r>
              <a:rPr sz="2800" spc="-50" dirty="0">
                <a:latin typeface="Times New Roman" pitchFamily="18" charset="0"/>
                <a:cs typeface="Times New Roman" pitchFamily="18" charset="0"/>
              </a:rPr>
              <a:t>extrusion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800" spc="-50" dirty="0">
                <a:latin typeface="Times New Roman" pitchFamily="18" charset="0"/>
                <a:cs typeface="Times New Roman" pitchFamily="18" charset="0"/>
              </a:rPr>
              <a:t>reverse  extrusion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indent="-342801">
              <a:spcBef>
                <a:spcPts val="480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Limitations of indirect extrusion are imposed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by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56064" lvl="1" indent="-286302">
              <a:spcBef>
                <a:spcPts val="575"/>
              </a:spcBef>
              <a:buClr>
                <a:srgbClr val="006699"/>
              </a:buClr>
              <a:buFont typeface="Wingdings"/>
              <a:buChar char=""/>
              <a:tabLst>
                <a:tab pos="756064" algn="l"/>
                <a:tab pos="756699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Lower rigidity of hollow</a:t>
            </a:r>
            <a:r>
              <a:rPr sz="28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ram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56064" marR="5078" lvl="1" indent="-286302">
              <a:spcBef>
                <a:spcPts val="580"/>
              </a:spcBef>
              <a:buClr>
                <a:srgbClr val="006699"/>
              </a:buClr>
              <a:buFont typeface="Wingdings"/>
              <a:buChar char=""/>
              <a:tabLst>
                <a:tab pos="756064" algn="l"/>
                <a:tab pos="756699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Difficulty in supporting extruded product as it  exits</a:t>
            </a:r>
            <a:r>
              <a:rPr sz="2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die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125980"/>
            <a:ext cx="6858000" cy="949710"/>
          </a:xfrm>
        </p:spPr>
        <p:txBody>
          <a:bodyPr/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METAL FORMING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609600" y="5029203"/>
            <a:ext cx="6400800" cy="446923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PRESENTED BY-SUMER SINGH RAO</a:t>
            </a:r>
            <a:endParaRPr lang="en-US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203" y="1219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25400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93898" y="584657"/>
            <a:ext cx="3996690" cy="514350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12697">
              <a:spcBef>
                <a:spcPts val="105"/>
              </a:spcBef>
            </a:pPr>
            <a:r>
              <a:rPr u="none" dirty="0">
                <a:latin typeface="Arial"/>
                <a:cs typeface="Arial"/>
              </a:rPr>
              <a:t>Wire </a:t>
            </a:r>
            <a:r>
              <a:rPr u="none" spc="-5" dirty="0">
                <a:latin typeface="Arial"/>
                <a:cs typeface="Arial"/>
              </a:rPr>
              <a:t>and </a:t>
            </a:r>
            <a:r>
              <a:rPr u="none" dirty="0">
                <a:latin typeface="Arial"/>
                <a:cs typeface="Arial"/>
              </a:rPr>
              <a:t>Bar</a:t>
            </a:r>
            <a:r>
              <a:rPr u="none" spc="-130" dirty="0">
                <a:latin typeface="Arial"/>
                <a:cs typeface="Arial"/>
              </a:rPr>
              <a:t> </a:t>
            </a:r>
            <a:r>
              <a:rPr u="none" dirty="0">
                <a:latin typeface="Arial"/>
                <a:cs typeface="Arial"/>
              </a:rPr>
              <a:t>Drawing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983997" y="1467360"/>
            <a:ext cx="6622415" cy="4298610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 marL="355495" marR="93318" indent="-342801">
              <a:spcBef>
                <a:spcPts val="100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Cross-section of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bar, rod, or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wire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reduced 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pulling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through a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die</a:t>
            </a:r>
            <a:r>
              <a:rPr sz="28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opening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marR="85065" indent="-342801">
              <a:lnSpc>
                <a:spcPts val="2879"/>
              </a:lnSpc>
              <a:spcBef>
                <a:spcPts val="675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Similar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extrusion except work is </a:t>
            </a:r>
            <a:r>
              <a:rPr sz="2800" spc="-55" dirty="0">
                <a:latin typeface="Times New Roman" pitchFamily="18" charset="0"/>
                <a:cs typeface="Times New Roman" pitchFamily="18" charset="0"/>
              </a:rPr>
              <a:t>pulled 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die in drawing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(it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800" spc="-60" dirty="0">
                <a:latin typeface="Times New Roman" pitchFamily="18" charset="0"/>
                <a:cs typeface="Times New Roman" pitchFamily="18" charset="0"/>
              </a:rPr>
              <a:t>pushed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in  extrusion)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marR="5078" indent="-342801">
              <a:spcBef>
                <a:spcPts val="480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Although drawing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applies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tensile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stress,  compression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also plays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significant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role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since  metal is squeezed as it passes through die 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opening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203" y="1219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25400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133600" y="5638802"/>
            <a:ext cx="6511290" cy="320598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 marL="12697">
              <a:spcBef>
                <a:spcPts val="100"/>
              </a:spcBef>
              <a:tabLst>
                <a:tab pos="1293752" algn="l"/>
              </a:tabLst>
            </a:pPr>
            <a:r>
              <a:rPr sz="2000" smtClean="0">
                <a:latin typeface="Arial"/>
                <a:cs typeface="Arial"/>
              </a:rPr>
              <a:t>Basic </a:t>
            </a:r>
            <a:r>
              <a:rPr sz="2000" dirty="0">
                <a:latin typeface="Arial"/>
                <a:cs typeface="Arial"/>
              </a:rPr>
              <a:t>bulk deformation processes: (d)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drawing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62200" y="1609725"/>
            <a:ext cx="5791200" cy="3581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993898" y="554177"/>
            <a:ext cx="3996690" cy="514350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12697">
              <a:spcBef>
                <a:spcPts val="105"/>
              </a:spcBef>
            </a:pPr>
            <a:r>
              <a:rPr u="none" dirty="0">
                <a:latin typeface="Arial"/>
                <a:cs typeface="Arial"/>
              </a:rPr>
              <a:t>Wire </a:t>
            </a:r>
            <a:r>
              <a:rPr u="none" spc="-5" dirty="0">
                <a:latin typeface="Arial"/>
                <a:cs typeface="Arial"/>
              </a:rPr>
              <a:t>and </a:t>
            </a:r>
            <a:r>
              <a:rPr u="none" dirty="0">
                <a:latin typeface="Arial"/>
                <a:cs typeface="Arial"/>
              </a:rPr>
              <a:t>Bar</a:t>
            </a:r>
            <a:r>
              <a:rPr u="none" spc="-130" dirty="0">
                <a:latin typeface="Arial"/>
                <a:cs typeface="Arial"/>
              </a:rPr>
              <a:t> </a:t>
            </a:r>
            <a:r>
              <a:rPr u="none" dirty="0">
                <a:latin typeface="Arial"/>
                <a:cs typeface="Arial"/>
              </a:rPr>
              <a:t>Drawing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203" y="1219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25400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15569" y="432257"/>
            <a:ext cx="6984365" cy="514350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12697">
              <a:spcBef>
                <a:spcPts val="105"/>
              </a:spcBef>
            </a:pPr>
            <a:r>
              <a:rPr u="none" dirty="0">
                <a:latin typeface="Arial"/>
                <a:cs typeface="Arial"/>
              </a:rPr>
              <a:t>Basic Types of Sheet </a:t>
            </a:r>
            <a:r>
              <a:rPr u="none" spc="-5" dirty="0">
                <a:latin typeface="Arial"/>
                <a:cs typeface="Arial"/>
              </a:rPr>
              <a:t>Metal</a:t>
            </a:r>
            <a:r>
              <a:rPr u="none" spc="-85" dirty="0">
                <a:latin typeface="Arial"/>
                <a:cs typeface="Arial"/>
              </a:rPr>
              <a:t> </a:t>
            </a:r>
            <a:r>
              <a:rPr u="none" dirty="0">
                <a:latin typeface="Arial"/>
                <a:cs typeface="Arial"/>
              </a:rPr>
              <a:t>Processes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3403" y="1773681"/>
            <a:ext cx="8229599" cy="4072244"/>
          </a:xfrm>
          <a:prstGeom prst="rect">
            <a:avLst/>
          </a:prstGeom>
        </p:spPr>
        <p:txBody>
          <a:bodyPr vert="horz" wrap="square" lIns="0" tIns="85701" rIns="0" bIns="0" rtlCol="0">
            <a:spAutoFit/>
          </a:bodyPr>
          <a:lstStyle/>
          <a:p>
            <a:pPr marL="469763" indent="-457068">
              <a:spcBef>
                <a:spcPts val="675"/>
              </a:spcBef>
              <a:buClr>
                <a:srgbClr val="FF0066"/>
              </a:buClr>
              <a:buAutoNum type="arabicPeriod"/>
              <a:tabLst>
                <a:tab pos="469128" algn="l"/>
                <a:tab pos="469763" algn="l"/>
              </a:tabLst>
            </a:pPr>
            <a:r>
              <a:rPr sz="2800" spc="-5" smtClean="0">
                <a:latin typeface="Times New Roman" pitchFamily="18" charset="0"/>
                <a:cs typeface="Times New Roman" pitchFamily="18" charset="0"/>
              </a:rPr>
              <a:t>Cutting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marL="926830" lvl="1" indent="-457068">
              <a:spcBef>
                <a:spcPts val="580"/>
              </a:spcBef>
              <a:buClr>
                <a:srgbClr val="006699"/>
              </a:buClr>
              <a:buFont typeface="Wingdings"/>
              <a:buChar char=""/>
              <a:tabLst>
                <a:tab pos="926195" algn="l"/>
                <a:tab pos="926830" algn="l"/>
              </a:tabLst>
            </a:pPr>
            <a:r>
              <a:rPr sz="2800" spc="-5" smtClean="0">
                <a:latin typeface="Times New Roman" pitchFamily="18" charset="0"/>
                <a:cs typeface="Times New Roman" pitchFamily="18" charset="0"/>
              </a:rPr>
              <a:t>Shearing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800" spc="-5" smtClean="0">
                <a:latin typeface="Times New Roman" pitchFamily="18" charset="0"/>
                <a:cs typeface="Times New Roman" pitchFamily="18" charset="0"/>
              </a:rPr>
              <a:t>separate large</a:t>
            </a:r>
            <a:r>
              <a:rPr sz="2800" spc="2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smtClean="0">
                <a:latin typeface="Times New Roman" pitchFamily="18" charset="0"/>
                <a:cs typeface="Times New Roman" pitchFamily="18" charset="0"/>
              </a:rPr>
              <a:t>sheets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marL="926830" marR="5078" lvl="1" indent="-457068">
              <a:spcBef>
                <a:spcPts val="575"/>
              </a:spcBef>
              <a:buClr>
                <a:srgbClr val="006699"/>
              </a:buClr>
              <a:buFont typeface="Wingdings"/>
              <a:buChar char=""/>
              <a:tabLst>
                <a:tab pos="926195" algn="l"/>
                <a:tab pos="926830" algn="l"/>
              </a:tabLst>
            </a:pPr>
            <a:r>
              <a:rPr sz="2800" spc="-5" smtClean="0">
                <a:latin typeface="Times New Roman" pitchFamily="18" charset="0"/>
                <a:cs typeface="Times New Roman" pitchFamily="18" charset="0"/>
              </a:rPr>
              <a:t>Blanking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800" spc="-5" smtClean="0">
                <a:latin typeface="Times New Roman" pitchFamily="18" charset="0"/>
                <a:cs typeface="Times New Roman" pitchFamily="18" charset="0"/>
              </a:rPr>
              <a:t>cut part perimeters out of sheet  metal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marL="926830" lvl="1" indent="-457068">
              <a:spcBef>
                <a:spcPts val="580"/>
              </a:spcBef>
              <a:buClr>
                <a:srgbClr val="006699"/>
              </a:buClr>
              <a:buFont typeface="Wingdings"/>
              <a:buChar char=""/>
              <a:tabLst>
                <a:tab pos="926195" algn="l"/>
                <a:tab pos="926830" algn="l"/>
              </a:tabLst>
            </a:pPr>
            <a:r>
              <a:rPr sz="2800" spc="-5" smtClean="0">
                <a:latin typeface="Times New Roman" pitchFamily="18" charset="0"/>
                <a:cs typeface="Times New Roman" pitchFamily="18" charset="0"/>
              </a:rPr>
              <a:t>Punching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to make </a:t>
            </a:r>
            <a:r>
              <a:rPr sz="2800" spc="-5" smtClean="0">
                <a:latin typeface="Times New Roman" pitchFamily="18" charset="0"/>
                <a:cs typeface="Times New Roman" pitchFamily="18" charset="0"/>
              </a:rPr>
              <a:t>holes in sheet</a:t>
            </a:r>
            <a:r>
              <a:rPr sz="2800" spc="1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metal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469763" indent="-457068">
              <a:spcBef>
                <a:spcPts val="575"/>
              </a:spcBef>
              <a:buClr>
                <a:srgbClr val="FF0066"/>
              </a:buClr>
              <a:buAutoNum type="arabicPeriod"/>
              <a:tabLst>
                <a:tab pos="469128" algn="l"/>
                <a:tab pos="469763" algn="l"/>
              </a:tabLst>
            </a:pPr>
            <a:r>
              <a:rPr sz="2800" spc="-10" smtClean="0">
                <a:latin typeface="Times New Roman" pitchFamily="18" charset="0"/>
                <a:cs typeface="Times New Roman" pitchFamily="18" charset="0"/>
              </a:rPr>
              <a:t>Bending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926830" lvl="1" indent="-457068">
              <a:spcBef>
                <a:spcPts val="575"/>
              </a:spcBef>
              <a:buClr>
                <a:srgbClr val="006699"/>
              </a:buClr>
              <a:buFont typeface="Wingdings"/>
              <a:buChar char=""/>
              <a:tabLst>
                <a:tab pos="926195" algn="l"/>
                <a:tab pos="92683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Straining sheet around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straight</a:t>
            </a:r>
            <a:r>
              <a:rPr sz="2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axis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469763" indent="-457068">
              <a:spcBef>
                <a:spcPts val="580"/>
              </a:spcBef>
              <a:buClr>
                <a:srgbClr val="FF0066"/>
              </a:buClr>
              <a:buAutoNum type="arabicPeriod"/>
              <a:tabLst>
                <a:tab pos="469128" algn="l"/>
                <a:tab pos="469763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Drawing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926830" marR="326929" lvl="1" indent="-457068">
              <a:spcBef>
                <a:spcPts val="575"/>
              </a:spcBef>
              <a:buClr>
                <a:srgbClr val="006699"/>
              </a:buClr>
              <a:buFont typeface="Wingdings"/>
              <a:buChar char=""/>
              <a:tabLst>
                <a:tab pos="926195" algn="l"/>
                <a:tab pos="926830" algn="l"/>
              </a:tabLst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Forming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of sheet into convex or concave  shapes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203" y="1219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25400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165853" y="584657"/>
            <a:ext cx="1652270" cy="514350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12697">
              <a:spcBef>
                <a:spcPts val="105"/>
              </a:spcBef>
            </a:pPr>
            <a:r>
              <a:rPr u="none" spc="-5" dirty="0">
                <a:latin typeface="Arial"/>
                <a:cs typeface="Arial"/>
              </a:rPr>
              <a:t>Shearing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98197" y="1467359"/>
            <a:ext cx="6501765" cy="1197761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 marL="355495" marR="5078" indent="-342801">
              <a:spcBef>
                <a:spcPts val="100"/>
              </a:spcBef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Sheet metal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cutting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operation along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straight  line between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two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cutting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edges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355495" indent="-342801">
              <a:spcBef>
                <a:spcPts val="575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Typically used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cut large</a:t>
            </a:r>
            <a:r>
              <a:rPr sz="24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sheets</a:t>
            </a:r>
            <a:endParaRPr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ject 8"/>
          <p:cNvSpPr/>
          <p:nvPr/>
        </p:nvSpPr>
        <p:spPr>
          <a:xfrm>
            <a:off x="1524002" y="2895603"/>
            <a:ext cx="6238875" cy="30511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7"/>
          <p:cNvSpPr txBox="1"/>
          <p:nvPr/>
        </p:nvSpPr>
        <p:spPr>
          <a:xfrm>
            <a:off x="1219202" y="5943602"/>
            <a:ext cx="6922134" cy="320598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 marL="12697">
              <a:spcBef>
                <a:spcPts val="100"/>
              </a:spcBef>
              <a:tabLst>
                <a:tab pos="1293752" algn="l"/>
              </a:tabLst>
            </a:pPr>
            <a:r>
              <a:rPr sz="2000" dirty="0">
                <a:latin typeface="Arial"/>
                <a:cs typeface="Arial"/>
              </a:rPr>
              <a:t>	Basic sheet metalworking operations: (c)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shearing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203" y="1219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25400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791205" y="584657"/>
            <a:ext cx="4400550" cy="514350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12697">
              <a:spcBef>
                <a:spcPts val="105"/>
              </a:spcBef>
            </a:pPr>
            <a:r>
              <a:rPr u="none" dirty="0">
                <a:latin typeface="Arial"/>
                <a:cs typeface="Arial"/>
              </a:rPr>
              <a:t>Drawing (Deep</a:t>
            </a:r>
            <a:r>
              <a:rPr u="none" spc="-130" dirty="0">
                <a:latin typeface="Arial"/>
                <a:cs typeface="Arial"/>
              </a:rPr>
              <a:t> </a:t>
            </a:r>
            <a:r>
              <a:rPr u="none" spc="-5" dirty="0">
                <a:latin typeface="Arial"/>
                <a:cs typeface="Arial"/>
              </a:rPr>
              <a:t>drawing)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04800" y="1467359"/>
            <a:ext cx="8299703" cy="4016481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 marL="355495" marR="598631" indent="-342801">
              <a:spcBef>
                <a:spcPts val="100"/>
              </a:spcBef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Sheet metal forming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 make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cup-shaped,  box-shaped, or other complex-curved,  hollow-shaped</a:t>
            </a:r>
            <a:r>
              <a:rPr sz="28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parts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marR="5078" indent="-342801">
              <a:spcBef>
                <a:spcPts val="580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Sheet metal blank is positioned over die cavity  and then punch pushes metal into</a:t>
            </a:r>
            <a:r>
              <a:rPr sz="2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opening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indent="-342801">
              <a:spcBef>
                <a:spcPts val="575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Products: beverage cans, ammunition</a:t>
            </a:r>
            <a:r>
              <a:rPr sz="28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shells,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/>
            <a:r>
              <a:rPr sz="2800" spc="-10" dirty="0">
                <a:latin typeface="Times New Roman" pitchFamily="18" charset="0"/>
                <a:cs typeface="Times New Roman" pitchFamily="18" charset="0"/>
              </a:rPr>
              <a:t>automobile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body</a:t>
            </a:r>
            <a:r>
              <a:rPr sz="28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panels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marR="170131" indent="-342801">
              <a:lnSpc>
                <a:spcPts val="2879"/>
              </a:lnSpc>
              <a:spcBef>
                <a:spcPts val="670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Also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known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sz="2800" spc="-65" dirty="0">
                <a:latin typeface="Times New Roman" pitchFamily="18" charset="0"/>
                <a:cs typeface="Times New Roman" pitchFamily="18" charset="0"/>
              </a:rPr>
              <a:t>deep </a:t>
            </a:r>
            <a:r>
              <a:rPr sz="2800" spc="-55" dirty="0">
                <a:latin typeface="Times New Roman" pitchFamily="18" charset="0"/>
                <a:cs typeface="Times New Roman" pitchFamily="18" charset="0"/>
              </a:rPr>
              <a:t>drawing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(to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distinguish it 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wire and bar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 drawing)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203" y="1219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25400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43200" y="1524000"/>
            <a:ext cx="4724400" cy="39687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35405" y="5513021"/>
            <a:ext cx="6851650" cy="320598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 marL="12697">
              <a:spcBef>
                <a:spcPts val="100"/>
              </a:spcBef>
              <a:tabLst>
                <a:tab pos="1293752" algn="l"/>
              </a:tabLst>
            </a:pPr>
            <a:r>
              <a:rPr sz="2000" dirty="0">
                <a:latin typeface="Arial"/>
                <a:cs typeface="Arial"/>
              </a:rPr>
              <a:t>	Basic sheet metalworking operations: (b)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drawing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807714" y="630685"/>
            <a:ext cx="2598420" cy="513715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12697">
              <a:spcBef>
                <a:spcPts val="105"/>
              </a:spcBef>
            </a:pPr>
            <a:r>
              <a:rPr u="none" dirty="0">
                <a:latin typeface="Arial"/>
                <a:cs typeface="Arial"/>
              </a:rPr>
              <a:t>Deep</a:t>
            </a:r>
            <a:r>
              <a:rPr u="none" spc="-114" dirty="0">
                <a:latin typeface="Arial"/>
                <a:cs typeface="Arial"/>
              </a:rPr>
              <a:t> </a:t>
            </a:r>
            <a:r>
              <a:rPr u="none" dirty="0">
                <a:latin typeface="Arial"/>
                <a:cs typeface="Arial"/>
              </a:rPr>
              <a:t>Drawing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600201"/>
            <a:ext cx="7315200" cy="3539402"/>
          </a:xfrm>
          <a:prstGeom prst="rect">
            <a:avLst/>
          </a:prstGeom>
        </p:spPr>
        <p:txBody>
          <a:bodyPr wrap="square" lIns="91413" tIns="45706" rIns="91413" bIns="45706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Advantages of Cold Working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Better accuracy, closer tolerances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Better surface finish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Strain hardening increases strength and hardness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Grain flow during deformation can cause desirable directional properties in product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 No heating of work required (less total energy)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447803"/>
            <a:ext cx="7696200" cy="4401177"/>
          </a:xfrm>
          <a:prstGeom prst="rect">
            <a:avLst/>
          </a:prstGeom>
        </p:spPr>
        <p:txBody>
          <a:bodyPr wrap="square" lIns="91413" tIns="45706" rIns="91413" bIns="45706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Disadvantages of Cold Working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Equipment of higher forces and power required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Surfaces of starting work piece must be free of scale and dirt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Ductility and strain hardening limit the amount of forming that can be done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In some operations, metal must be annealed to allow further deformation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 Some metals are simply not ductile enough to be cold worked.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447801"/>
            <a:ext cx="7772400" cy="3970289"/>
          </a:xfrm>
          <a:prstGeom prst="rect">
            <a:avLst/>
          </a:prstGeom>
        </p:spPr>
        <p:txBody>
          <a:bodyPr wrap="square" lIns="91413" tIns="45706" rIns="91413" bIns="45706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Advantages of Hot Working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The porosity of the metal is largely eliminated.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The grain structure of the metal is refined.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The impurities like slag are squeezed into fibers and distributed throughout the metal.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The mechanical properties such as toughness,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percentage elongation, percentage reduction in area, and resistance to shock and vibration are improved due to the refinement of grains.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600200"/>
            <a:ext cx="6934200" cy="3231626"/>
          </a:xfrm>
          <a:prstGeom prst="rect">
            <a:avLst/>
          </a:prstGeom>
        </p:spPr>
        <p:txBody>
          <a:bodyPr wrap="square" lIns="91413" tIns="45706" rIns="91413" bIns="45706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Dis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‐advantages of Hot Working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It requires expensive tools.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It produces poor surface finish, due to the rapid oxidation and scale formation on the metal surface.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Due to the poor surface finish, close tolerance cannot be maintained.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657600"/>
            <a:ext cx="8686800" cy="2677628"/>
          </a:xfrm>
          <a:prstGeom prst="rect">
            <a:avLst/>
          </a:prstGeom>
        </p:spPr>
        <p:txBody>
          <a:bodyPr wrap="square" lIns="91413" tIns="45706" rIns="91413" bIns="45706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Bulk Deformation Processes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These processes involve large amount of plastic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deformation. The cross‐section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workpiece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changes without volume change. For most operations, hot working conditions are preferred although some operations are carried out at room temperature(cold working)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8"/>
          <p:cNvSpPr txBox="1"/>
          <p:nvPr/>
        </p:nvSpPr>
        <p:spPr>
          <a:xfrm>
            <a:off x="533403" y="304801"/>
            <a:ext cx="8077200" cy="3270123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 marL="355495" marR="5078" indent="-342801">
              <a:spcBef>
                <a:spcPts val="100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Large group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manufacturing processes in  which plastic deformation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used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change  the shape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metal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workpieces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marR="18409" indent="-342801">
              <a:spcBef>
                <a:spcPts val="580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tool, usually called a die, applies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stress  that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exceed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yield strength of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metal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indent="-342801">
              <a:spcBef>
                <a:spcPts val="575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metal takes a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shape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determined by</a:t>
            </a:r>
            <a:r>
              <a:rPr sz="280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the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/>
            <a:r>
              <a:rPr sz="2800" spc="-5" dirty="0">
                <a:latin typeface="Times New Roman" pitchFamily="18" charset="0"/>
                <a:cs typeface="Times New Roman" pitchFamily="18" charset="0"/>
              </a:rPr>
              <a:t>geometry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of the</a:t>
            </a:r>
            <a:r>
              <a:rPr sz="2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die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1" y="1143002"/>
            <a:ext cx="7924800" cy="3970289"/>
          </a:xfrm>
          <a:prstGeom prst="rect">
            <a:avLst/>
          </a:prstGeom>
        </p:spPr>
        <p:txBody>
          <a:bodyPr wrap="square" lIns="91413" tIns="45706" rIns="91413" bIns="45706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Recrystallisation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Temperature (Rx temp.)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Rx temp. decreases strength and increases ductility.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If working above Rx temp.- hot‐working process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whereas working below are cold‐working process.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Rx temp. varies between 1/3 to ½ melting point.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For Pure metal Rx temp. = 0.3 x Melting temp.(K)</a:t>
            </a: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For Alloy Rx temp. = 0.5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xMelting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temp.(K)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815" y="-5532"/>
            <a:ext cx="7623620" cy="502788"/>
          </a:xfrm>
        </p:spPr>
        <p:txBody>
          <a:bodyPr/>
          <a:lstStyle/>
          <a:p>
            <a:r>
              <a:rPr lang="en-US" dirty="0" smtClean="0"/>
              <a:t>IMPORTANT QUESTIONS(UNIT 2 &amp; 3)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609601"/>
            <a:ext cx="8991600" cy="5955476"/>
          </a:xfrm>
        </p:spPr>
        <p:txBody>
          <a:bodyPr/>
          <a:lstStyle/>
          <a:p>
            <a:r>
              <a:rPr lang="en-US" sz="2100" dirty="0" smtClean="0"/>
              <a:t>Q1.EXPLAIN THE CONSTRUCTIONAL DETAILS OF CENTRE LATHE MACHINE.</a:t>
            </a:r>
          </a:p>
          <a:p>
            <a:r>
              <a:rPr lang="en-US" sz="2100" dirty="0" smtClean="0"/>
              <a:t>Q2.EXPLAIN DIFFERENT LATHE MACHINE OPERATIONS.</a:t>
            </a:r>
          </a:p>
          <a:p>
            <a:r>
              <a:rPr lang="en-US" sz="2100" dirty="0" smtClean="0"/>
              <a:t>Q3.EXPLAIN DIFFERENT CUTTING TOOLS USED ON LATHE MACHINE.</a:t>
            </a:r>
          </a:p>
          <a:p>
            <a:r>
              <a:rPr lang="en-US" sz="2100" dirty="0" smtClean="0"/>
              <a:t>Q4.WRITE DIFFERENCE BETWEEN CAPSTAN AND TURRET LATHE.</a:t>
            </a:r>
          </a:p>
          <a:p>
            <a:r>
              <a:rPr lang="en-US" sz="2100" dirty="0" smtClean="0"/>
              <a:t>Q5.EXPLAIN TAPER TURNING METHOD ON LATHE MACHINE.</a:t>
            </a:r>
          </a:p>
          <a:p>
            <a:r>
              <a:rPr lang="en-US" sz="2100" dirty="0" smtClean="0"/>
              <a:t>Q6.EXPLAIN CONSTRUCTIONAL DETAILS OF SHAPER MACHINE.</a:t>
            </a:r>
          </a:p>
          <a:p>
            <a:r>
              <a:rPr lang="en-US" sz="2100" dirty="0" smtClean="0"/>
              <a:t>Q7.EXPLAIN DIFFERENT TYPES OF SHAPER MACHINE.</a:t>
            </a:r>
          </a:p>
          <a:p>
            <a:r>
              <a:rPr lang="en-US" sz="2100" dirty="0" smtClean="0"/>
              <a:t>Q8.EXPLAIN CRANK AND SLOTTED LEVER MECHANISM.</a:t>
            </a:r>
          </a:p>
          <a:p>
            <a:r>
              <a:rPr lang="en-US" sz="2100" dirty="0" smtClean="0"/>
              <a:t>Q9.EXPLAIN DIFFERENT OPERATIONS PERFORMED ON SHAPER MACHINE.</a:t>
            </a:r>
          </a:p>
          <a:p>
            <a:r>
              <a:rPr lang="en-US" sz="2100" dirty="0" smtClean="0"/>
              <a:t>Q10. EXPLAIN RADIAL AND PILLAR TYPE DRILLING MACHINE.</a:t>
            </a:r>
          </a:p>
          <a:p>
            <a:r>
              <a:rPr lang="en-US" sz="2100" dirty="0" smtClean="0"/>
              <a:t>Q11.EXPLAIN DIFFERENT DRILLING OPERATIONS.</a:t>
            </a:r>
          </a:p>
          <a:p>
            <a:r>
              <a:rPr lang="en-US" sz="2100" dirty="0" smtClean="0"/>
              <a:t>Q12.EXPLAIN GEOMETRY OF TWIST DRILL.</a:t>
            </a:r>
          </a:p>
          <a:p>
            <a:r>
              <a:rPr lang="en-US" sz="2100" dirty="0" smtClean="0"/>
              <a:t>Q13.EXPLAIN DIFFERENCE B/W HOT AND COLD WORKING PROCESS</a:t>
            </a:r>
          </a:p>
          <a:p>
            <a:r>
              <a:rPr lang="en-US" sz="2100" dirty="0" smtClean="0"/>
              <a:t>Q14.EXPLAIN FOLLOWING PROCESS- 1.ROLLING 2.FORGING        3.EXTRUSION 4. WIRE DRAWING 5.SHEET METAL PROCESS </a:t>
            </a:r>
          </a:p>
          <a:p>
            <a:endParaRPr lang="en-US" sz="21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178" y="801061"/>
            <a:ext cx="9002822" cy="4893647"/>
          </a:xfrm>
        </p:spPr>
        <p:txBody>
          <a:bodyPr/>
          <a:lstStyle/>
          <a:p>
            <a:r>
              <a:rPr lang="en-US" sz="2100" b="1" dirty="0" smtClean="0"/>
              <a:t>Q1.EXPLAIN FOLLOWING</a:t>
            </a:r>
            <a:r>
              <a:rPr lang="en-US" sz="2100" dirty="0" smtClean="0"/>
              <a:t>:- </a:t>
            </a:r>
            <a:r>
              <a:rPr lang="en-US" sz="2100" dirty="0" smtClean="0">
                <a:solidFill>
                  <a:srgbClr val="7030A0"/>
                </a:solidFill>
              </a:rPr>
              <a:t>1</a:t>
            </a:r>
            <a:r>
              <a:rPr lang="en-US" sz="2100" dirty="0" smtClean="0"/>
              <a:t>.TYPES OF PATTERN </a:t>
            </a:r>
            <a:r>
              <a:rPr lang="en-US" sz="2100" dirty="0" smtClean="0">
                <a:solidFill>
                  <a:srgbClr val="7030A0"/>
                </a:solidFill>
              </a:rPr>
              <a:t>2</a:t>
            </a:r>
            <a:r>
              <a:rPr lang="en-US" sz="2100" dirty="0" smtClean="0"/>
              <a:t>.TOOLS AND EQUIPMENT UESD IN MOULDING </a:t>
            </a:r>
            <a:r>
              <a:rPr lang="en-US" sz="2100" dirty="0" smtClean="0">
                <a:solidFill>
                  <a:srgbClr val="7030A0"/>
                </a:solidFill>
              </a:rPr>
              <a:t>3</a:t>
            </a:r>
            <a:r>
              <a:rPr lang="en-US" sz="2100" dirty="0" smtClean="0"/>
              <a:t>.CORE &amp;TYPES OF CORE</a:t>
            </a:r>
          </a:p>
          <a:p>
            <a:r>
              <a:rPr lang="en-US" sz="2100" dirty="0" smtClean="0">
                <a:solidFill>
                  <a:srgbClr val="7030A0"/>
                </a:solidFill>
              </a:rPr>
              <a:t>4</a:t>
            </a:r>
            <a:r>
              <a:rPr lang="en-US" sz="2100" dirty="0" smtClean="0"/>
              <a:t>.CASTING DEFECTS </a:t>
            </a:r>
            <a:r>
              <a:rPr lang="en-US" sz="2100" dirty="0" smtClean="0">
                <a:solidFill>
                  <a:srgbClr val="7030A0"/>
                </a:solidFill>
              </a:rPr>
              <a:t>5</a:t>
            </a:r>
            <a:r>
              <a:rPr lang="en-US" sz="2100" dirty="0" smtClean="0"/>
              <a:t>.SAND CASTING PROCESS WITH DIAGRAM</a:t>
            </a:r>
          </a:p>
          <a:p>
            <a:r>
              <a:rPr lang="en-US" sz="2100" b="1" dirty="0" smtClean="0"/>
              <a:t>Q2</a:t>
            </a:r>
            <a:r>
              <a:rPr lang="en-US" sz="2100" dirty="0" smtClean="0"/>
              <a:t>.EXPLAIN TYPES OF MOULDING SAND AND ITS PROPERTIES</a:t>
            </a:r>
          </a:p>
          <a:p>
            <a:r>
              <a:rPr lang="en-US" sz="2100" b="1" dirty="0" smtClean="0"/>
              <a:t>Q3</a:t>
            </a:r>
            <a:r>
              <a:rPr lang="en-US" sz="2100" dirty="0" smtClean="0"/>
              <a:t>.WHAT IS CASTING? EXPLAIN INVESTMENT CASTING</a:t>
            </a:r>
          </a:p>
          <a:p>
            <a:r>
              <a:rPr lang="en-US" sz="2100" b="1" dirty="0" smtClean="0"/>
              <a:t>Q4</a:t>
            </a:r>
            <a:r>
              <a:rPr lang="en-US" sz="2100" dirty="0" smtClean="0"/>
              <a:t>.WHAT IS WELDING ? EXPLAIN ELECTRIC ARC WELDING</a:t>
            </a:r>
          </a:p>
          <a:p>
            <a:r>
              <a:rPr lang="en-US" sz="2100" b="1" dirty="0" smtClean="0"/>
              <a:t>Q5.EXPLAIN FOLLOWING:-</a:t>
            </a:r>
            <a:r>
              <a:rPr lang="en-US" sz="2100" dirty="0" smtClean="0">
                <a:solidFill>
                  <a:srgbClr val="7030A0"/>
                </a:solidFill>
              </a:rPr>
              <a:t>1</a:t>
            </a:r>
            <a:r>
              <a:rPr lang="en-US" sz="2100" dirty="0" smtClean="0"/>
              <a:t>.WELDIND &amp;TYPES OF WELDING </a:t>
            </a:r>
            <a:r>
              <a:rPr lang="en-US" sz="2100" dirty="0" smtClean="0">
                <a:solidFill>
                  <a:srgbClr val="7030A0"/>
                </a:solidFill>
              </a:rPr>
              <a:t>2</a:t>
            </a:r>
            <a:r>
              <a:rPr lang="en-US" sz="2100" dirty="0" smtClean="0"/>
              <a:t>. WELDING TOOLS AND SAFETY DEVICES</a:t>
            </a:r>
          </a:p>
          <a:p>
            <a:r>
              <a:rPr lang="en-US" sz="2100" dirty="0" smtClean="0">
                <a:solidFill>
                  <a:srgbClr val="7030A0"/>
                </a:solidFill>
              </a:rPr>
              <a:t>3</a:t>
            </a:r>
            <a:r>
              <a:rPr lang="en-US" sz="2100" dirty="0" smtClean="0"/>
              <a:t>.TYPES OF WELD AND WELDING JOINT </a:t>
            </a:r>
            <a:r>
              <a:rPr lang="en-US" sz="2100" dirty="0" smtClean="0">
                <a:solidFill>
                  <a:srgbClr val="7030A0"/>
                </a:solidFill>
              </a:rPr>
              <a:t>4</a:t>
            </a:r>
            <a:r>
              <a:rPr lang="en-US" sz="2100" dirty="0" smtClean="0"/>
              <a:t>.SOLDERING AND BRAZING </a:t>
            </a:r>
          </a:p>
          <a:p>
            <a:r>
              <a:rPr lang="en-US" sz="2100" b="1" dirty="0" smtClean="0">
                <a:solidFill>
                  <a:srgbClr val="7030A0"/>
                </a:solidFill>
              </a:rPr>
              <a:t>5</a:t>
            </a:r>
            <a:r>
              <a:rPr lang="en-US" sz="2100" dirty="0" smtClean="0"/>
              <a:t>.WELDING DEFECTS </a:t>
            </a:r>
            <a:r>
              <a:rPr lang="en-US" sz="2100" dirty="0" smtClean="0">
                <a:solidFill>
                  <a:srgbClr val="7030A0"/>
                </a:solidFill>
              </a:rPr>
              <a:t>6</a:t>
            </a:r>
            <a:r>
              <a:rPr lang="en-US" sz="2100" dirty="0" smtClean="0"/>
              <a:t>.TYPES OF ELECTRODES</a:t>
            </a:r>
          </a:p>
          <a:p>
            <a:r>
              <a:rPr lang="en-US" sz="2100" b="1" dirty="0" smtClean="0"/>
              <a:t>Q6</a:t>
            </a:r>
            <a:r>
              <a:rPr lang="en-US" sz="2100" dirty="0" smtClean="0"/>
              <a:t>.WHAT IS PRINCIPLE OF RESISTANCE WELDING?EXPLAIN BUTT WELDING WITH NEAT SKETCH.</a:t>
            </a:r>
          </a:p>
          <a:p>
            <a:r>
              <a:rPr lang="en-US" sz="2100" b="1" dirty="0" smtClean="0"/>
              <a:t>Q7</a:t>
            </a:r>
            <a:r>
              <a:rPr lang="en-US" sz="2100" dirty="0" smtClean="0"/>
              <a:t>.WHAT IS PRINCIPLE OF OXYACETYLENE GAS WELDING ?EXPLAIN TYPES OF FLAMES</a:t>
            </a:r>
          </a:p>
          <a:p>
            <a:r>
              <a:rPr lang="en-US" sz="2100" b="1" dirty="0" smtClean="0"/>
              <a:t>Q8</a:t>
            </a:r>
            <a:r>
              <a:rPr lang="en-US" sz="2100" dirty="0" smtClean="0"/>
              <a:t>.EXPLAIN </a:t>
            </a:r>
            <a:r>
              <a:rPr lang="en-US" sz="2100" b="1" dirty="0" smtClean="0"/>
              <a:t>TIG</a:t>
            </a:r>
            <a:r>
              <a:rPr lang="en-US" sz="2100" dirty="0" smtClean="0"/>
              <a:t> AND </a:t>
            </a:r>
            <a:r>
              <a:rPr lang="en-US" sz="2100" b="1" dirty="0" smtClean="0"/>
              <a:t>MIG</a:t>
            </a:r>
            <a:r>
              <a:rPr lang="en-US" sz="2100" dirty="0" smtClean="0"/>
              <a:t> WELDING.</a:t>
            </a:r>
            <a:endParaRPr lang="en-US" sz="21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6974" y="178654"/>
            <a:ext cx="7949416" cy="492443"/>
          </a:xfrm>
        </p:spPr>
        <p:txBody>
          <a:bodyPr/>
          <a:lstStyle/>
          <a:p>
            <a:r>
              <a:rPr lang="en-US" dirty="0" smtClean="0"/>
              <a:t>IMPORTANT QUESTIONS(UNIT 1&amp;4)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914401"/>
            <a:ext cx="8305800" cy="4893619"/>
          </a:xfrm>
          <a:prstGeom prst="rect">
            <a:avLst/>
          </a:prstGeom>
        </p:spPr>
        <p:txBody>
          <a:bodyPr wrap="square" lIns="91413" tIns="45706" rIns="91413" bIns="45706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Four Important forming techniques are: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Rolling: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process of plastically deforming metal by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passing it between rolls.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Forging: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workpiece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compressed between two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opposing dies so that the die shapes are imparted to the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work.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Extrusion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The work material is forced to flow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through a die opening taking its shape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Drawing: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diameter of a wire or bar is reduced by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pulling it through a die opening (bar drawing) or a series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die openings (wire drawing)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203" y="1219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25400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022096" y="1619761"/>
            <a:ext cx="6108700" cy="1120817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 marL="12697" marR="5078" algn="just">
              <a:spcBef>
                <a:spcPts val="100"/>
              </a:spcBef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Deformation process in which work thickness  is reduced by compressive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forces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exerted by 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two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opposing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rolls</a:t>
            </a:r>
            <a:endParaRPr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98575" y="6046420"/>
            <a:ext cx="6336030" cy="320598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 marL="12697">
              <a:spcBef>
                <a:spcPts val="100"/>
              </a:spcBef>
              <a:tabLst>
                <a:tab pos="1430237" algn="l"/>
              </a:tabLst>
            </a:pPr>
            <a:r>
              <a:rPr sz="2000" dirty="0">
                <a:latin typeface="Arial"/>
                <a:cs typeface="Arial"/>
              </a:rPr>
              <a:t>	The rolling process </a:t>
            </a:r>
            <a:r>
              <a:rPr sz="2000" spc="-10" dirty="0">
                <a:latin typeface="Arial"/>
                <a:cs typeface="Arial"/>
              </a:rPr>
              <a:t>(specifically, </a:t>
            </a:r>
            <a:r>
              <a:rPr sz="2000" dirty="0">
                <a:latin typeface="Arial"/>
                <a:cs typeface="Arial"/>
              </a:rPr>
              <a:t>flat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rolling).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76400" y="2971803"/>
            <a:ext cx="6400800" cy="2873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194809" y="477977"/>
            <a:ext cx="1267460" cy="514350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12697">
              <a:spcBef>
                <a:spcPts val="105"/>
              </a:spcBef>
            </a:pPr>
            <a:r>
              <a:rPr u="none" dirty="0">
                <a:latin typeface="Times New Roman" pitchFamily="18" charset="0"/>
                <a:cs typeface="Times New Roman" pitchFamily="18" charset="0"/>
              </a:rPr>
              <a:t>Rol</a:t>
            </a:r>
            <a:r>
              <a:rPr u="none" spc="-15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u="none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u="none" spc="-1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u="none" dirty="0"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203" y="1219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25400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121661" y="584657"/>
            <a:ext cx="1737995" cy="514350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12697">
              <a:spcBef>
                <a:spcPts val="105"/>
              </a:spcBef>
            </a:pPr>
            <a:r>
              <a:rPr u="none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u="none" spc="-1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none" spc="-5" dirty="0">
                <a:latin typeface="Times New Roman" pitchFamily="18" charset="0"/>
                <a:cs typeface="Times New Roman" pitchFamily="18" charset="0"/>
              </a:rPr>
              <a:t>Rolls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983994" y="1394204"/>
            <a:ext cx="6656070" cy="2420510"/>
          </a:xfrm>
          <a:prstGeom prst="rect">
            <a:avLst/>
          </a:prstGeom>
        </p:spPr>
        <p:txBody>
          <a:bodyPr vert="horz" wrap="square" lIns="0" tIns="85701" rIns="0" bIns="0" rtlCol="0">
            <a:spAutoFit/>
          </a:bodyPr>
          <a:lstStyle/>
          <a:p>
            <a:pPr marL="355495" indent="-342801">
              <a:spcBef>
                <a:spcPts val="675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Rotating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rolls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perform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two main</a:t>
            </a:r>
            <a:r>
              <a:rPr sz="2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functions: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indent="-342801">
              <a:spcBef>
                <a:spcPts val="580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Pull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work into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gap between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sz="2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by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/>
            <a:r>
              <a:rPr sz="2800" spc="-5" dirty="0">
                <a:latin typeface="Times New Roman" pitchFamily="18" charset="0"/>
                <a:cs typeface="Times New Roman" pitchFamily="18" charset="0"/>
              </a:rPr>
              <a:t>friction between workpart and</a:t>
            </a:r>
            <a:r>
              <a:rPr sz="28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rolls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marR="5078" indent="-342801">
              <a:spcBef>
                <a:spcPts val="575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Simultaneously squeeze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work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 reduce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its 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cross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section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92103" y="709933"/>
            <a:ext cx="8559800" cy="505904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926830">
              <a:spcBef>
                <a:spcPts val="105"/>
              </a:spcBef>
              <a:tabLst>
                <a:tab pos="3205180" algn="l"/>
                <a:tab pos="8543971" algn="l"/>
              </a:tabLst>
            </a:pPr>
            <a:r>
              <a:rPr dirty="0">
                <a:latin typeface="Times New Roman" pitchFamily="18" charset="0"/>
                <a:cs typeface="Times New Roman" pitchFamily="18" charset="0"/>
              </a:rPr>
              <a:t> 	Types of</a:t>
            </a:r>
            <a:r>
              <a:rPr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Rolling	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09600" y="1371601"/>
            <a:ext cx="8229600" cy="4967361"/>
          </a:xfrm>
          <a:prstGeom prst="rect">
            <a:avLst/>
          </a:prstGeom>
        </p:spPr>
        <p:txBody>
          <a:bodyPr vert="horz" wrap="square" lIns="0" tIns="85701" rIns="0" bIns="0" rtlCol="0">
            <a:spAutoFit/>
          </a:bodyPr>
          <a:lstStyle/>
          <a:p>
            <a:pPr marL="355495" indent="-342801">
              <a:spcBef>
                <a:spcPts val="675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Based on workpiece geometry</a:t>
            </a:r>
            <a:r>
              <a:rPr sz="28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56064" lvl="1" indent="-286302">
              <a:spcBef>
                <a:spcPts val="580"/>
              </a:spcBef>
              <a:buClr>
                <a:srgbClr val="006699"/>
              </a:buClr>
              <a:buFont typeface="Wingdings"/>
              <a:buChar char=""/>
              <a:tabLst>
                <a:tab pos="756064" algn="l"/>
                <a:tab pos="756699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Flat rolling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used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reduce thickness of</a:t>
            </a:r>
            <a:r>
              <a:rPr sz="28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56064"/>
            <a:r>
              <a:rPr sz="2800" spc="-5" dirty="0">
                <a:latin typeface="Times New Roman" pitchFamily="18" charset="0"/>
                <a:cs typeface="Times New Roman" pitchFamily="18" charset="0"/>
              </a:rPr>
              <a:t>rectangular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cross</a:t>
            </a:r>
            <a:r>
              <a:rPr sz="2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section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56064" marR="378985" lvl="1" indent="-286302">
              <a:spcBef>
                <a:spcPts val="575"/>
              </a:spcBef>
              <a:buClr>
                <a:srgbClr val="006699"/>
              </a:buClr>
              <a:buFont typeface="Wingdings"/>
              <a:buChar char=""/>
              <a:tabLst>
                <a:tab pos="756064" algn="l"/>
                <a:tab pos="756699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Shape rolling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square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cross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section is 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formed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into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shape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such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as an</a:t>
            </a:r>
            <a:r>
              <a:rPr sz="2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I-beam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indent="-342801">
              <a:spcBef>
                <a:spcPts val="580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Based on work temperature</a:t>
            </a:r>
            <a:r>
              <a:rPr sz="2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56064" marR="498329" lvl="1" indent="-286302">
              <a:spcBef>
                <a:spcPts val="575"/>
              </a:spcBef>
              <a:buClr>
                <a:srgbClr val="006699"/>
              </a:buClr>
              <a:buFont typeface="Wingdings"/>
              <a:buChar char=""/>
              <a:tabLst>
                <a:tab pos="756064" algn="l"/>
                <a:tab pos="756699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Hot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Rolling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– most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common due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2800" spc="-1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the 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large amount of deformation</a:t>
            </a:r>
            <a:r>
              <a:rPr sz="28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required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56064" lvl="1" indent="-286302">
              <a:spcBef>
                <a:spcPts val="580"/>
              </a:spcBef>
              <a:buClr>
                <a:srgbClr val="006699"/>
              </a:buClr>
              <a:buFont typeface="Wingdings"/>
              <a:buChar char=""/>
              <a:tabLst>
                <a:tab pos="756064" algn="l"/>
                <a:tab pos="756699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Cold rolling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produces finished sheet</a:t>
            </a:r>
            <a:r>
              <a:rPr sz="280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and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56064"/>
            <a:r>
              <a:rPr sz="2800" spc="-5" dirty="0">
                <a:latin typeface="Times New Roman" pitchFamily="18" charset="0"/>
                <a:cs typeface="Times New Roman" pitchFamily="18" charset="0"/>
              </a:rPr>
              <a:t>plate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 stock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203" y="1219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25400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96105" y="584657"/>
            <a:ext cx="2192020" cy="514350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12697">
              <a:spcBef>
                <a:spcPts val="105"/>
              </a:spcBef>
            </a:pPr>
            <a:r>
              <a:rPr u="none" spc="-5" dirty="0">
                <a:latin typeface="Times New Roman" pitchFamily="18" charset="0"/>
                <a:cs typeface="Times New Roman" pitchFamily="18" charset="0"/>
              </a:rPr>
              <a:t>Rolling</a:t>
            </a:r>
            <a:r>
              <a:rPr u="none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none" dirty="0">
                <a:latin typeface="Times New Roman" pitchFamily="18" charset="0"/>
                <a:cs typeface="Times New Roman" pitchFamily="18" charset="0"/>
              </a:rPr>
              <a:t>Mills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09602" y="1394166"/>
            <a:ext cx="7924419" cy="4022240"/>
          </a:xfrm>
          <a:prstGeom prst="rect">
            <a:avLst/>
          </a:prstGeom>
        </p:spPr>
        <p:txBody>
          <a:bodyPr vert="horz" wrap="square" lIns="0" tIns="48880" rIns="0" bIns="0" rtlCol="0">
            <a:spAutoFit/>
          </a:bodyPr>
          <a:lstStyle/>
          <a:p>
            <a:pPr marL="355495" indent="-342801">
              <a:spcBef>
                <a:spcPts val="385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Equipment is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massive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8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expensive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indent="-342801">
              <a:spcBef>
                <a:spcPts val="295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Rolling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mill</a:t>
            </a:r>
            <a:r>
              <a:rPr sz="28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configurations: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56064" lvl="1" indent="-286302">
              <a:spcBef>
                <a:spcPts val="285"/>
              </a:spcBef>
              <a:buClr>
                <a:srgbClr val="006699"/>
              </a:buClr>
              <a:buFont typeface="Wingdings"/>
              <a:buChar char=""/>
              <a:tabLst>
                <a:tab pos="756064" algn="l"/>
                <a:tab pos="756699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Two-high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– two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opposing</a:t>
            </a:r>
            <a:r>
              <a:rPr sz="28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rolls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56064" marR="210123" lvl="1" indent="-286302">
              <a:lnSpc>
                <a:spcPts val="2590"/>
              </a:lnSpc>
              <a:spcBef>
                <a:spcPts val="615"/>
              </a:spcBef>
              <a:buClr>
                <a:srgbClr val="006699"/>
              </a:buClr>
              <a:buFont typeface="Wingdings"/>
              <a:buChar char=""/>
              <a:tabLst>
                <a:tab pos="756064" algn="l"/>
                <a:tab pos="756699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Three-high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work passes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through rolls</a:t>
            </a:r>
            <a:r>
              <a:rPr sz="2800" spc="-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in  both</a:t>
            </a:r>
            <a:r>
              <a:rPr sz="2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directions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56064" lvl="1" indent="-286302">
              <a:lnSpc>
                <a:spcPts val="2735"/>
              </a:lnSpc>
              <a:spcBef>
                <a:spcPts val="254"/>
              </a:spcBef>
              <a:buClr>
                <a:srgbClr val="006699"/>
              </a:buClr>
              <a:buFont typeface="Wingdings"/>
              <a:buChar char=""/>
              <a:tabLst>
                <a:tab pos="756064" algn="l"/>
                <a:tab pos="756699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Four-high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backing rolls support</a:t>
            </a:r>
            <a:r>
              <a:rPr sz="2800" spc="-1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smaller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56064">
              <a:lnSpc>
                <a:spcPts val="2735"/>
              </a:lnSpc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work rolls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56064" marR="699566" lvl="1" indent="-286302">
              <a:lnSpc>
                <a:spcPts val="2590"/>
              </a:lnSpc>
              <a:spcBef>
                <a:spcPts val="615"/>
              </a:spcBef>
              <a:buClr>
                <a:srgbClr val="006699"/>
              </a:buClr>
              <a:buFont typeface="Wingdings"/>
              <a:buChar char=""/>
              <a:tabLst>
                <a:tab pos="756064" algn="l"/>
                <a:tab pos="756699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Cluster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mill –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multiple backing rolls</a:t>
            </a:r>
            <a:r>
              <a:rPr sz="28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on  smaller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rolls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56064" lvl="1" indent="-286302">
              <a:lnSpc>
                <a:spcPts val="2735"/>
              </a:lnSpc>
              <a:spcBef>
                <a:spcPts val="254"/>
              </a:spcBef>
              <a:buClr>
                <a:srgbClr val="006699"/>
              </a:buClr>
              <a:tabLst>
                <a:tab pos="756064" algn="l"/>
                <a:tab pos="756699" algn="l"/>
              </a:tabLst>
            </a:pP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" y="457203"/>
            <a:ext cx="1219200" cy="1576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676400"/>
            <a:ext cx="1600200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203" y="1219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25400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030092" y="657862"/>
            <a:ext cx="3994150" cy="513715"/>
          </a:xfrm>
          <a:prstGeom prst="rect">
            <a:avLst/>
          </a:prstGeom>
        </p:spPr>
        <p:txBody>
          <a:bodyPr vert="horz" wrap="square" lIns="0" tIns="13331" rIns="0" bIns="0" rtlCol="0">
            <a:spAutoFit/>
          </a:bodyPr>
          <a:lstStyle/>
          <a:p>
            <a:pPr marL="12697">
              <a:spcBef>
                <a:spcPts val="105"/>
              </a:spcBef>
            </a:pPr>
            <a:r>
              <a:rPr u="none" dirty="0">
                <a:latin typeface="Arial"/>
                <a:cs typeface="Arial"/>
              </a:rPr>
              <a:t>Types of </a:t>
            </a:r>
            <a:r>
              <a:rPr u="none" spc="-5">
                <a:latin typeface="Arial"/>
                <a:cs typeface="Arial"/>
              </a:rPr>
              <a:t>Forging</a:t>
            </a:r>
            <a:r>
              <a:rPr u="none" spc="-130">
                <a:latin typeface="Arial"/>
                <a:cs typeface="Arial"/>
              </a:rPr>
              <a:t> </a:t>
            </a:r>
            <a:endParaRPr u="none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9600" y="1848435"/>
            <a:ext cx="8229600" cy="4311434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 marL="355495" marR="5078" indent="-342801">
              <a:spcBef>
                <a:spcPts val="100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Open-die forging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work is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compressed 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two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flat dies,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allowing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metal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 flow 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laterally with minimum</a:t>
            </a:r>
            <a:r>
              <a:rPr sz="28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constraint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marR="138391" indent="-342801">
              <a:spcBef>
                <a:spcPts val="575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Impression-die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forging -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die contains cavity  or impression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imparted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 workpart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56064" marR="147278" lvl="1" indent="-286302">
              <a:spcBef>
                <a:spcPts val="580"/>
              </a:spcBef>
              <a:buClr>
                <a:srgbClr val="006699"/>
              </a:buClr>
              <a:buFont typeface="Wingdings"/>
              <a:buChar char=""/>
              <a:tabLst>
                <a:tab pos="756064" algn="l"/>
                <a:tab pos="756699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Metal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flow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is constrained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so that flash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is 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created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495" marR="326295" indent="-342801">
              <a:spcBef>
                <a:spcPts val="580"/>
              </a:spcBef>
              <a:buClr>
                <a:srgbClr val="FF0066"/>
              </a:buClr>
              <a:buFont typeface="Wingdings"/>
              <a:buChar char=""/>
              <a:tabLst>
                <a:tab pos="354860" algn="l"/>
                <a:tab pos="35549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Flashless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forging -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workpart is completely  constrained in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die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56064" lvl="1" indent="-286302">
              <a:spcBef>
                <a:spcPts val="575"/>
              </a:spcBef>
              <a:buClr>
                <a:srgbClr val="006699"/>
              </a:buClr>
              <a:buFont typeface="Wingdings"/>
              <a:buChar char=""/>
              <a:tabLst>
                <a:tab pos="756064" algn="l"/>
                <a:tab pos="756699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No excess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flash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created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176</TotalTime>
  <Words>1469</Words>
  <Application>Microsoft Office PowerPoint</Application>
  <PresentationFormat>On-screen Show (4:3)</PresentationFormat>
  <Paragraphs>190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Slide 1</vt:lpstr>
      <vt:lpstr>METAL FORMING</vt:lpstr>
      <vt:lpstr>Slide 3</vt:lpstr>
      <vt:lpstr>Slide 4</vt:lpstr>
      <vt:lpstr>Rolling</vt:lpstr>
      <vt:lpstr>The Rolls</vt:lpstr>
      <vt:lpstr>  Types of Rolling </vt:lpstr>
      <vt:lpstr>Rolling Mills</vt:lpstr>
      <vt:lpstr>Types of Forging </vt:lpstr>
      <vt:lpstr>Open-Die Forging</vt:lpstr>
      <vt:lpstr>Impression-Die Forging</vt:lpstr>
      <vt:lpstr>Flashless Forging</vt:lpstr>
      <vt:lpstr>Slide 13</vt:lpstr>
      <vt:lpstr>Slide 14</vt:lpstr>
      <vt:lpstr>Extrusion</vt:lpstr>
      <vt:lpstr>Direct Extrusion</vt:lpstr>
      <vt:lpstr> Direct Extrusion</vt:lpstr>
      <vt:lpstr>Indirect Extrusion</vt:lpstr>
      <vt:lpstr>Indirect Extrusion</vt:lpstr>
      <vt:lpstr>Wire and Bar Drawing</vt:lpstr>
      <vt:lpstr>Wire and Bar Drawing</vt:lpstr>
      <vt:lpstr>Basic Types of Sheet Metal Processes</vt:lpstr>
      <vt:lpstr>Shearing</vt:lpstr>
      <vt:lpstr>Drawing (Deep drawing)</vt:lpstr>
      <vt:lpstr>Deep Drawing</vt:lpstr>
      <vt:lpstr>Slide 26</vt:lpstr>
      <vt:lpstr>Slide 27</vt:lpstr>
      <vt:lpstr>Slide 28</vt:lpstr>
      <vt:lpstr>Slide 29</vt:lpstr>
      <vt:lpstr>Slide 30</vt:lpstr>
      <vt:lpstr>IMPORTANT QUESTIONS(UNIT 2 &amp; 3)</vt:lpstr>
      <vt:lpstr>IMPORTANT QUESTIONS(UNIT 1&amp;4)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METAL FORMING</dc:title>
  <dc:creator>Mikell P. Groover</dc:creator>
  <cp:lastModifiedBy>sumer singh</cp:lastModifiedBy>
  <cp:revision>32</cp:revision>
  <dcterms:created xsi:type="dcterms:W3CDTF">2019-02-09T09:17:08Z</dcterms:created>
  <dcterms:modified xsi:type="dcterms:W3CDTF">2019-03-27T14:50:41Z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2014-02-25T00:00:00Z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2019-02-09T00:00:00Z</vt:filetime>
  </property>
</Properties>
</file>