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07" r:id="rId2"/>
    <p:sldId id="408" r:id="rId3"/>
    <p:sldId id="257" r:id="rId4"/>
    <p:sldId id="386" r:id="rId5"/>
    <p:sldId id="387" r:id="rId6"/>
    <p:sldId id="388" r:id="rId7"/>
    <p:sldId id="389" r:id="rId8"/>
    <p:sldId id="258" r:id="rId9"/>
    <p:sldId id="259" r:id="rId10"/>
    <p:sldId id="265" r:id="rId11"/>
    <p:sldId id="266" r:id="rId12"/>
    <p:sldId id="267" r:id="rId13"/>
    <p:sldId id="268" r:id="rId14"/>
    <p:sldId id="269" r:id="rId15"/>
    <p:sldId id="272" r:id="rId16"/>
    <p:sldId id="273" r:id="rId17"/>
    <p:sldId id="274" r:id="rId18"/>
    <p:sldId id="275" r:id="rId19"/>
    <p:sldId id="276" r:id="rId20"/>
    <p:sldId id="277" r:id="rId21"/>
    <p:sldId id="285" r:id="rId22"/>
    <p:sldId id="286" r:id="rId23"/>
    <p:sldId id="288" r:id="rId24"/>
    <p:sldId id="289" r:id="rId25"/>
    <p:sldId id="290" r:id="rId26"/>
    <p:sldId id="291" r:id="rId27"/>
    <p:sldId id="292" r:id="rId28"/>
    <p:sldId id="294" r:id="rId29"/>
    <p:sldId id="295" r:id="rId30"/>
    <p:sldId id="298" r:id="rId31"/>
    <p:sldId id="392" r:id="rId32"/>
    <p:sldId id="393" r:id="rId33"/>
    <p:sldId id="299" r:id="rId34"/>
    <p:sldId id="400" r:id="rId35"/>
    <p:sldId id="308" r:id="rId36"/>
    <p:sldId id="399" r:id="rId37"/>
    <p:sldId id="397" r:id="rId38"/>
    <p:sldId id="398" r:id="rId39"/>
    <p:sldId id="325" r:id="rId40"/>
    <p:sldId id="394" r:id="rId41"/>
    <p:sldId id="395" r:id="rId42"/>
    <p:sldId id="329" r:id="rId43"/>
    <p:sldId id="330" r:id="rId44"/>
    <p:sldId id="331" r:id="rId45"/>
    <p:sldId id="332" r:id="rId46"/>
    <p:sldId id="335" r:id="rId47"/>
    <p:sldId id="338" r:id="rId48"/>
    <p:sldId id="339" r:id="rId49"/>
    <p:sldId id="340" r:id="rId50"/>
    <p:sldId id="351" r:id="rId51"/>
    <p:sldId id="352" r:id="rId52"/>
    <p:sldId id="354" r:id="rId53"/>
    <p:sldId id="403" r:id="rId54"/>
    <p:sldId id="356" r:id="rId55"/>
    <p:sldId id="357" r:id="rId56"/>
    <p:sldId id="404" r:id="rId57"/>
    <p:sldId id="359" r:id="rId58"/>
    <p:sldId id="368" r:id="rId59"/>
    <p:sldId id="401" r:id="rId60"/>
    <p:sldId id="370" r:id="rId61"/>
    <p:sldId id="390" r:id="rId62"/>
    <p:sldId id="371" r:id="rId63"/>
    <p:sldId id="376" r:id="rId64"/>
    <p:sldId id="409" r:id="rId65"/>
    <p:sldId id="377" r:id="rId66"/>
    <p:sldId id="378" r:id="rId67"/>
    <p:sldId id="381" r:id="rId68"/>
    <p:sldId id="405" r:id="rId69"/>
    <p:sldId id="406" r:id="rId70"/>
  </p:sldIdLst>
  <p:sldSz cx="10693400" cy="7556500"/>
  <p:notesSz cx="10693400" cy="7556500"/>
  <p:defaultTextStyle>
    <a:defPPr>
      <a:defRPr lang="en-US"/>
    </a:defPPr>
    <a:lvl1pPr marL="0" algn="l" defTabSz="914311" rtl="0" eaLnBrk="1" latinLnBrk="0" hangingPunct="1">
      <a:defRPr sz="1800" kern="1200">
        <a:solidFill>
          <a:schemeClr val="tx1"/>
        </a:solidFill>
        <a:latin typeface="+mn-lt"/>
        <a:ea typeface="+mn-ea"/>
        <a:cs typeface="+mn-cs"/>
      </a:defRPr>
    </a:lvl1pPr>
    <a:lvl2pPr marL="457156" algn="l" defTabSz="914311" rtl="0" eaLnBrk="1" latinLnBrk="0" hangingPunct="1">
      <a:defRPr sz="1800" kern="1200">
        <a:solidFill>
          <a:schemeClr val="tx1"/>
        </a:solidFill>
        <a:latin typeface="+mn-lt"/>
        <a:ea typeface="+mn-ea"/>
        <a:cs typeface="+mn-cs"/>
      </a:defRPr>
    </a:lvl2pPr>
    <a:lvl3pPr marL="914311" algn="l" defTabSz="914311" rtl="0" eaLnBrk="1" latinLnBrk="0" hangingPunct="1">
      <a:defRPr sz="1800" kern="1200">
        <a:solidFill>
          <a:schemeClr val="tx1"/>
        </a:solidFill>
        <a:latin typeface="+mn-lt"/>
        <a:ea typeface="+mn-ea"/>
        <a:cs typeface="+mn-cs"/>
      </a:defRPr>
    </a:lvl3pPr>
    <a:lvl4pPr marL="1371467" algn="l" defTabSz="914311" rtl="0" eaLnBrk="1" latinLnBrk="0" hangingPunct="1">
      <a:defRPr sz="1800" kern="1200">
        <a:solidFill>
          <a:schemeClr val="tx1"/>
        </a:solidFill>
        <a:latin typeface="+mn-lt"/>
        <a:ea typeface="+mn-ea"/>
        <a:cs typeface="+mn-cs"/>
      </a:defRPr>
    </a:lvl4pPr>
    <a:lvl5pPr marL="1828622" algn="l" defTabSz="914311" rtl="0" eaLnBrk="1" latinLnBrk="0" hangingPunct="1">
      <a:defRPr sz="1800" kern="1200">
        <a:solidFill>
          <a:schemeClr val="tx1"/>
        </a:solidFill>
        <a:latin typeface="+mn-lt"/>
        <a:ea typeface="+mn-ea"/>
        <a:cs typeface="+mn-cs"/>
      </a:defRPr>
    </a:lvl5pPr>
    <a:lvl6pPr marL="2285778" algn="l" defTabSz="914311" rtl="0" eaLnBrk="1" latinLnBrk="0" hangingPunct="1">
      <a:defRPr sz="1800" kern="1200">
        <a:solidFill>
          <a:schemeClr val="tx1"/>
        </a:solidFill>
        <a:latin typeface="+mn-lt"/>
        <a:ea typeface="+mn-ea"/>
        <a:cs typeface="+mn-cs"/>
      </a:defRPr>
    </a:lvl6pPr>
    <a:lvl7pPr marL="2742933" algn="l" defTabSz="914311" rtl="0" eaLnBrk="1" latinLnBrk="0" hangingPunct="1">
      <a:defRPr sz="1800" kern="1200">
        <a:solidFill>
          <a:schemeClr val="tx1"/>
        </a:solidFill>
        <a:latin typeface="+mn-lt"/>
        <a:ea typeface="+mn-ea"/>
        <a:cs typeface="+mn-cs"/>
      </a:defRPr>
    </a:lvl7pPr>
    <a:lvl8pPr marL="3200089" algn="l" defTabSz="914311" rtl="0" eaLnBrk="1" latinLnBrk="0" hangingPunct="1">
      <a:defRPr sz="1800" kern="1200">
        <a:solidFill>
          <a:schemeClr val="tx1"/>
        </a:solidFill>
        <a:latin typeface="+mn-lt"/>
        <a:ea typeface="+mn-ea"/>
        <a:cs typeface="+mn-cs"/>
      </a:defRPr>
    </a:lvl8pPr>
    <a:lvl9pPr marL="3657245" algn="l" defTabSz="91431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2" d="100"/>
          <a:sy n="62" d="100"/>
        </p:scale>
        <p:origin x="-1290" y="-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vl1pPr>
          </a:lstStyle>
          <a:p>
            <a:fld id="{2C198F29-A179-4238-8DCB-571296B55165}" type="datetimeFigureOut">
              <a:rPr lang="en-US" smtClean="0"/>
              <a:pPr/>
              <a:t>7/8/2019</a:t>
            </a:fld>
            <a:endParaRPr lang="en-US"/>
          </a:p>
        </p:txBody>
      </p:sp>
      <p:sp>
        <p:nvSpPr>
          <p:cNvPr id="4" name="Slide Image Placeholder 3"/>
          <p:cNvSpPr>
            <a:spLocks noGrp="1" noRot="1" noChangeAspect="1"/>
          </p:cNvSpPr>
          <p:nvPr>
            <p:ph type="sldImg" idx="2"/>
          </p:nvPr>
        </p:nvSpPr>
        <p:spPr>
          <a:xfrm>
            <a:off x="3341688" y="566738"/>
            <a:ext cx="4010025"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589338"/>
            <a:ext cx="8553450" cy="340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633913"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77088"/>
            <a:ext cx="4632325" cy="377825"/>
          </a:xfrm>
          <a:prstGeom prst="rect">
            <a:avLst/>
          </a:prstGeom>
        </p:spPr>
        <p:txBody>
          <a:bodyPr vert="horz" lIns="91440" tIns="45720" rIns="91440" bIns="45720" rtlCol="0" anchor="b"/>
          <a:lstStyle>
            <a:lvl1pPr algn="r">
              <a:defRPr sz="1200"/>
            </a:lvl1pPr>
          </a:lstStyle>
          <a:p>
            <a:fld id="{8E7EF247-1069-4C50-AC91-AE29B3AF7E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311" rtl="0" eaLnBrk="1" latinLnBrk="0" hangingPunct="1">
      <a:defRPr sz="1300" kern="1200">
        <a:solidFill>
          <a:schemeClr val="tx1"/>
        </a:solidFill>
        <a:latin typeface="+mn-lt"/>
        <a:ea typeface="+mn-ea"/>
        <a:cs typeface="+mn-cs"/>
      </a:defRPr>
    </a:lvl1pPr>
    <a:lvl2pPr marL="457156" algn="l" defTabSz="914311" rtl="0" eaLnBrk="1" latinLnBrk="0" hangingPunct="1">
      <a:defRPr sz="1300" kern="1200">
        <a:solidFill>
          <a:schemeClr val="tx1"/>
        </a:solidFill>
        <a:latin typeface="+mn-lt"/>
        <a:ea typeface="+mn-ea"/>
        <a:cs typeface="+mn-cs"/>
      </a:defRPr>
    </a:lvl2pPr>
    <a:lvl3pPr marL="914311" algn="l" defTabSz="914311" rtl="0" eaLnBrk="1" latinLnBrk="0" hangingPunct="1">
      <a:defRPr sz="1300" kern="1200">
        <a:solidFill>
          <a:schemeClr val="tx1"/>
        </a:solidFill>
        <a:latin typeface="+mn-lt"/>
        <a:ea typeface="+mn-ea"/>
        <a:cs typeface="+mn-cs"/>
      </a:defRPr>
    </a:lvl3pPr>
    <a:lvl4pPr marL="1371467" algn="l" defTabSz="914311" rtl="0" eaLnBrk="1" latinLnBrk="0" hangingPunct="1">
      <a:defRPr sz="1300" kern="1200">
        <a:solidFill>
          <a:schemeClr val="tx1"/>
        </a:solidFill>
        <a:latin typeface="+mn-lt"/>
        <a:ea typeface="+mn-ea"/>
        <a:cs typeface="+mn-cs"/>
      </a:defRPr>
    </a:lvl4pPr>
    <a:lvl5pPr marL="1828622" algn="l" defTabSz="914311" rtl="0" eaLnBrk="1" latinLnBrk="0" hangingPunct="1">
      <a:defRPr sz="1300" kern="1200">
        <a:solidFill>
          <a:schemeClr val="tx1"/>
        </a:solidFill>
        <a:latin typeface="+mn-lt"/>
        <a:ea typeface="+mn-ea"/>
        <a:cs typeface="+mn-cs"/>
      </a:defRPr>
    </a:lvl5pPr>
    <a:lvl6pPr marL="2285778" algn="l" defTabSz="914311" rtl="0" eaLnBrk="1" latinLnBrk="0" hangingPunct="1">
      <a:defRPr sz="1300" kern="1200">
        <a:solidFill>
          <a:schemeClr val="tx1"/>
        </a:solidFill>
        <a:latin typeface="+mn-lt"/>
        <a:ea typeface="+mn-ea"/>
        <a:cs typeface="+mn-cs"/>
      </a:defRPr>
    </a:lvl6pPr>
    <a:lvl7pPr marL="2742933" algn="l" defTabSz="914311" rtl="0" eaLnBrk="1" latinLnBrk="0" hangingPunct="1">
      <a:defRPr sz="1300" kern="1200">
        <a:solidFill>
          <a:schemeClr val="tx1"/>
        </a:solidFill>
        <a:latin typeface="+mn-lt"/>
        <a:ea typeface="+mn-ea"/>
        <a:cs typeface="+mn-cs"/>
      </a:defRPr>
    </a:lvl7pPr>
    <a:lvl8pPr marL="3200089" algn="l" defTabSz="914311" rtl="0" eaLnBrk="1" latinLnBrk="0" hangingPunct="1">
      <a:defRPr sz="1300" kern="1200">
        <a:solidFill>
          <a:schemeClr val="tx1"/>
        </a:solidFill>
        <a:latin typeface="+mn-lt"/>
        <a:ea typeface="+mn-ea"/>
        <a:cs typeface="+mn-cs"/>
      </a:defRPr>
    </a:lvl8pPr>
    <a:lvl9pPr marL="3657245" algn="l" defTabSz="91431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1688" y="566738"/>
            <a:ext cx="4010025" cy="2833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A2EAA4-D340-4C48-823E-4037B0467CB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1688" y="566738"/>
            <a:ext cx="4010025" cy="2833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EAA4-D340-4C48-823E-4037B0467CB3}"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1688" y="566738"/>
            <a:ext cx="4010025" cy="2833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EAA4-D340-4C48-823E-4037B0467CB3}" type="slidenum">
              <a:rPr lang="en-US" smtClean="0"/>
              <a:pPr/>
              <a:t>7</a:t>
            </a:fld>
            <a:endParaRPr lang="en-US"/>
          </a:p>
        </p:txBody>
      </p:sp>
      <p:pic>
        <p:nvPicPr>
          <p:cNvPr id="89089" name="Picture 1"/>
          <p:cNvPicPr>
            <a:picLocks noChangeAspect="1" noChangeArrowheads="1"/>
          </p:cNvPicPr>
          <p:nvPr/>
        </p:nvPicPr>
        <p:blipFill>
          <a:blip r:embed="rId3"/>
          <a:srcRect/>
          <a:stretch>
            <a:fillRect/>
          </a:stretch>
        </p:blipFill>
        <p:spPr bwMode="auto">
          <a:xfrm>
            <a:off x="1306972" y="3778250"/>
            <a:ext cx="7529936" cy="2093780"/>
          </a:xfrm>
          <a:prstGeom prst="rect">
            <a:avLst/>
          </a:prstGeom>
          <a:noFill/>
          <a:ln w="9525">
            <a:noFill/>
            <a:miter lim="800000"/>
            <a:headEnd/>
            <a:tailEnd/>
          </a:ln>
          <a:effec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1688" y="566738"/>
            <a:ext cx="4010025" cy="2833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EAA4-D340-4C48-823E-4037B0467CB3}"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1688" y="566738"/>
            <a:ext cx="4010025" cy="2833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EAA4-D340-4C48-823E-4037B0467CB3}"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1688" y="566738"/>
            <a:ext cx="4010025" cy="2833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EAA4-D340-4C48-823E-4037B0467CB3}" type="slidenum">
              <a:rPr lang="en-US" smtClean="0"/>
              <a:pPr/>
              <a:t>59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1688" y="566738"/>
            <a:ext cx="4010025" cy="2833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EAA4-D340-4C48-823E-4037B0467CB3}" type="slidenum">
              <a:rPr lang="en-US" smtClean="0"/>
              <a:pPr/>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5731" y="21336"/>
            <a:ext cx="9833610" cy="477054"/>
          </a:xfrm>
          <a:prstGeom prst="rect">
            <a:avLst/>
          </a:prstGeom>
        </p:spPr>
        <p:txBody>
          <a:bodyPr wrap="square" lIns="0" tIns="0" rIns="0" bIns="0">
            <a:spAutoFit/>
          </a:bodyPr>
          <a:lstStyle>
            <a:lvl1pPr>
              <a:defRPr sz="310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589280" y="5394960"/>
            <a:ext cx="9514840" cy="477054"/>
          </a:xfrm>
          <a:prstGeom prst="rect">
            <a:avLst/>
          </a:prstGeom>
        </p:spPr>
        <p:txBody>
          <a:bodyPr wrap="square" lIns="0" tIns="0" rIns="0" bIns="0">
            <a:spAutoFit/>
          </a:bodyPr>
          <a:lstStyle>
            <a:lvl1pPr>
              <a:defRPr sz="3100" b="0"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2343405" y="7241952"/>
            <a:ext cx="1985645" cy="230832"/>
          </a:xfrm>
        </p:spPr>
        <p:txBody>
          <a:bodyPr lIns="0" tIns="0" rIns="0" bIns="0"/>
          <a:lstStyle>
            <a:lvl1pPr marL="12698">
              <a:lnSpc>
                <a:spcPts val="1770"/>
              </a:lnSpc>
              <a:defRPr sz="1500" b="1" i="0" spc="-40" dirty="0">
                <a:solidFill>
                  <a:srgbClr val="888888"/>
                </a:solidFill>
                <a:latin typeface="Times New Roman"/>
                <a:cs typeface="Times New Roman"/>
              </a:defRPr>
            </a:lvl1pPr>
          </a:lstStyle>
          <a:p>
            <a:r>
              <a:rPr lang="nl-NL" dirty="0" smtClean="0"/>
              <a:t>Dr. </a:t>
            </a:r>
            <a:r>
              <a:rPr lang="nl-NL" spc="15" dirty="0" smtClean="0"/>
              <a:t>G. R. C.</a:t>
            </a:r>
            <a:r>
              <a:rPr lang="nl-NL" spc="10" dirty="0" smtClean="0"/>
              <a:t> </a:t>
            </a:r>
            <a:r>
              <a:rPr lang="nl-NL" spc="25" dirty="0" smtClean="0"/>
              <a:t>PRADEEP</a:t>
            </a:r>
            <a:endParaRPr lang="nl-NL" spc="2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6" name="Holder 6"/>
          <p:cNvSpPr>
            <a:spLocks noGrp="1"/>
          </p:cNvSpPr>
          <p:nvPr>
            <p:ph type="sldNum" sz="quarter" idx="7"/>
          </p:nvPr>
        </p:nvSpPr>
        <p:spPr>
          <a:xfrm>
            <a:off x="5025135" y="7254206"/>
            <a:ext cx="305436" cy="192360"/>
          </a:xfrm>
        </p:spPr>
        <p:txBody>
          <a:bodyPr lIns="0" tIns="0" rIns="0" bIns="0"/>
          <a:lstStyle>
            <a:lvl1pPr marL="25398">
              <a:lnSpc>
                <a:spcPts val="1535"/>
              </a:lnSpc>
              <a:defRPr sz="1300" b="1" i="0" spc="10" dirty="0">
                <a:solidFill>
                  <a:srgbClr val="888888"/>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17211" y="-6096"/>
            <a:ext cx="1470026" cy="538609"/>
          </a:xfrm>
        </p:spPr>
        <p:txBody>
          <a:bodyPr lIns="0" tIns="0" rIns="0" bIns="0"/>
          <a:lstStyle>
            <a:lvl1pPr>
              <a:defRPr sz="35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447548" y="1560576"/>
            <a:ext cx="9745980" cy="477054"/>
          </a:xfrm>
        </p:spPr>
        <p:txBody>
          <a:bodyPr lIns="0" tIns="0" rIns="0" bIns="0"/>
          <a:lstStyle>
            <a:lvl1pPr>
              <a:defRPr sz="31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2343405" y="7241952"/>
            <a:ext cx="1985645" cy="230832"/>
          </a:xfrm>
        </p:spPr>
        <p:txBody>
          <a:bodyPr lIns="0" tIns="0" rIns="0" bIns="0"/>
          <a:lstStyle>
            <a:lvl1pPr marL="12698">
              <a:lnSpc>
                <a:spcPts val="1770"/>
              </a:lnSpc>
              <a:defRPr sz="1500" b="1" i="0" spc="-40" dirty="0">
                <a:solidFill>
                  <a:srgbClr val="888888"/>
                </a:solidFill>
                <a:latin typeface="Times New Roman"/>
                <a:cs typeface="Times New Roman"/>
              </a:defRPr>
            </a:lvl1pPr>
          </a:lstStyle>
          <a:p>
            <a:r>
              <a:rPr lang="nl-NL" dirty="0" smtClean="0"/>
              <a:t>Dr. </a:t>
            </a:r>
            <a:r>
              <a:rPr lang="nl-NL" spc="15" dirty="0" smtClean="0"/>
              <a:t>G. R. C.</a:t>
            </a:r>
            <a:r>
              <a:rPr lang="nl-NL" spc="10" dirty="0" smtClean="0"/>
              <a:t> </a:t>
            </a:r>
            <a:r>
              <a:rPr lang="nl-NL" spc="25" dirty="0" smtClean="0"/>
              <a:t>PRADEEP</a:t>
            </a:r>
            <a:endParaRPr lang="nl-NL" spc="2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6" name="Holder 6"/>
          <p:cNvSpPr>
            <a:spLocks noGrp="1"/>
          </p:cNvSpPr>
          <p:nvPr>
            <p:ph type="sldNum" sz="quarter" idx="7"/>
          </p:nvPr>
        </p:nvSpPr>
        <p:spPr>
          <a:xfrm>
            <a:off x="5025135" y="7254206"/>
            <a:ext cx="305436" cy="192360"/>
          </a:xfrm>
        </p:spPr>
        <p:txBody>
          <a:bodyPr lIns="0" tIns="0" rIns="0" bIns="0"/>
          <a:lstStyle>
            <a:lvl1pPr marL="25398">
              <a:lnSpc>
                <a:spcPts val="1535"/>
              </a:lnSpc>
              <a:defRPr sz="1300" b="1" i="0" spc="10" dirty="0">
                <a:solidFill>
                  <a:srgbClr val="888888"/>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617211" y="-6096"/>
            <a:ext cx="1470026" cy="538609"/>
          </a:xfrm>
        </p:spPr>
        <p:txBody>
          <a:bodyPr lIns="0" tIns="0" rIns="0" bIns="0"/>
          <a:lstStyle>
            <a:lvl1pPr>
              <a:defRPr sz="35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534670" y="1737995"/>
            <a:ext cx="4651629" cy="4770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770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2343405" y="7241952"/>
            <a:ext cx="1985645" cy="230832"/>
          </a:xfrm>
        </p:spPr>
        <p:txBody>
          <a:bodyPr lIns="0" tIns="0" rIns="0" bIns="0"/>
          <a:lstStyle>
            <a:lvl1pPr marL="12698">
              <a:lnSpc>
                <a:spcPts val="1770"/>
              </a:lnSpc>
              <a:defRPr sz="1500" b="1" i="0" spc="-40" dirty="0">
                <a:solidFill>
                  <a:srgbClr val="888888"/>
                </a:solidFill>
                <a:latin typeface="Times New Roman"/>
                <a:cs typeface="Times New Roman"/>
              </a:defRPr>
            </a:lvl1pPr>
          </a:lstStyle>
          <a:p>
            <a:r>
              <a:rPr lang="nl-NL" dirty="0" smtClean="0"/>
              <a:t>Dr. </a:t>
            </a:r>
            <a:r>
              <a:rPr lang="nl-NL" spc="15" dirty="0" smtClean="0"/>
              <a:t>G. R. C.</a:t>
            </a:r>
            <a:r>
              <a:rPr lang="nl-NL" spc="10" dirty="0" smtClean="0"/>
              <a:t> </a:t>
            </a:r>
            <a:r>
              <a:rPr lang="nl-NL" spc="25" dirty="0" smtClean="0"/>
              <a:t>PRADEEP</a:t>
            </a:r>
            <a:endParaRPr lang="nl-NL" spc="2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7" name="Holder 7"/>
          <p:cNvSpPr>
            <a:spLocks noGrp="1"/>
          </p:cNvSpPr>
          <p:nvPr>
            <p:ph type="sldNum" sz="quarter" idx="7"/>
          </p:nvPr>
        </p:nvSpPr>
        <p:spPr>
          <a:xfrm>
            <a:off x="5025135" y="7254206"/>
            <a:ext cx="305436" cy="192360"/>
          </a:xfrm>
        </p:spPr>
        <p:txBody>
          <a:bodyPr lIns="0" tIns="0" rIns="0" bIns="0"/>
          <a:lstStyle>
            <a:lvl1pPr marL="25398">
              <a:lnSpc>
                <a:spcPts val="1535"/>
              </a:lnSpc>
              <a:defRPr sz="1300" b="1" i="0" spc="10" dirty="0">
                <a:solidFill>
                  <a:srgbClr val="888888"/>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617211" y="-6096"/>
            <a:ext cx="1470026" cy="538609"/>
          </a:xfrm>
        </p:spPr>
        <p:txBody>
          <a:bodyPr lIns="0" tIns="0" rIns="0" bIns="0"/>
          <a:lstStyle>
            <a:lvl1pPr>
              <a:defRPr sz="35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a:xfrm>
            <a:off x="2343405" y="7241952"/>
            <a:ext cx="1985645" cy="230832"/>
          </a:xfrm>
        </p:spPr>
        <p:txBody>
          <a:bodyPr lIns="0" tIns="0" rIns="0" bIns="0"/>
          <a:lstStyle>
            <a:lvl1pPr marL="12698">
              <a:lnSpc>
                <a:spcPts val="1770"/>
              </a:lnSpc>
              <a:defRPr sz="1500" b="1" i="0" spc="-40" dirty="0">
                <a:solidFill>
                  <a:srgbClr val="888888"/>
                </a:solidFill>
                <a:latin typeface="Times New Roman"/>
                <a:cs typeface="Times New Roman"/>
              </a:defRPr>
            </a:lvl1pPr>
          </a:lstStyle>
          <a:p>
            <a:r>
              <a:rPr lang="nl-NL" dirty="0" smtClean="0"/>
              <a:t>Dr. </a:t>
            </a:r>
            <a:r>
              <a:rPr lang="nl-NL" spc="15" dirty="0" smtClean="0"/>
              <a:t>G. R. C.</a:t>
            </a:r>
            <a:r>
              <a:rPr lang="nl-NL" spc="10" dirty="0" smtClean="0"/>
              <a:t> </a:t>
            </a:r>
            <a:r>
              <a:rPr lang="nl-NL" spc="25" dirty="0" smtClean="0"/>
              <a:t>PRADEEP</a:t>
            </a:r>
            <a:endParaRPr lang="nl-NL" spc="2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5" name="Holder 5"/>
          <p:cNvSpPr>
            <a:spLocks noGrp="1"/>
          </p:cNvSpPr>
          <p:nvPr>
            <p:ph type="sldNum" sz="quarter" idx="7"/>
          </p:nvPr>
        </p:nvSpPr>
        <p:spPr>
          <a:xfrm>
            <a:off x="5025135" y="7254206"/>
            <a:ext cx="305436" cy="192360"/>
          </a:xfrm>
        </p:spPr>
        <p:txBody>
          <a:bodyPr lIns="0" tIns="0" rIns="0" bIns="0"/>
          <a:lstStyle>
            <a:lvl1pPr marL="25398">
              <a:lnSpc>
                <a:spcPts val="1535"/>
              </a:lnSpc>
              <a:defRPr sz="1300" b="1" i="0" spc="10" dirty="0">
                <a:solidFill>
                  <a:srgbClr val="888888"/>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343405" y="7241952"/>
            <a:ext cx="1985645" cy="230832"/>
          </a:xfrm>
        </p:spPr>
        <p:txBody>
          <a:bodyPr lIns="0" tIns="0" rIns="0" bIns="0"/>
          <a:lstStyle>
            <a:lvl1pPr marL="12698">
              <a:lnSpc>
                <a:spcPts val="1770"/>
              </a:lnSpc>
              <a:defRPr sz="1500" b="1" i="0" spc="-40" dirty="0">
                <a:solidFill>
                  <a:srgbClr val="888888"/>
                </a:solidFill>
                <a:latin typeface="Times New Roman"/>
                <a:cs typeface="Times New Roman"/>
              </a:defRPr>
            </a:lvl1pPr>
          </a:lstStyle>
          <a:p>
            <a:r>
              <a:rPr lang="nl-NL" dirty="0" smtClean="0"/>
              <a:t>Dr. </a:t>
            </a:r>
            <a:r>
              <a:rPr lang="nl-NL" spc="15" dirty="0" smtClean="0"/>
              <a:t>G. R. C.</a:t>
            </a:r>
            <a:r>
              <a:rPr lang="nl-NL" spc="10" dirty="0" smtClean="0"/>
              <a:t> </a:t>
            </a:r>
            <a:r>
              <a:rPr lang="nl-NL" spc="25" dirty="0" smtClean="0"/>
              <a:t>PRADEEP</a:t>
            </a:r>
            <a:endParaRPr lang="nl-NL" spc="2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4" name="Holder 4"/>
          <p:cNvSpPr>
            <a:spLocks noGrp="1"/>
          </p:cNvSpPr>
          <p:nvPr>
            <p:ph type="sldNum" sz="quarter" idx="7"/>
          </p:nvPr>
        </p:nvSpPr>
        <p:spPr>
          <a:xfrm>
            <a:off x="5025135" y="7254206"/>
            <a:ext cx="305436" cy="192360"/>
          </a:xfrm>
        </p:spPr>
        <p:txBody>
          <a:bodyPr lIns="0" tIns="0" rIns="0" bIns="0"/>
          <a:lstStyle>
            <a:lvl1pPr marL="25398">
              <a:lnSpc>
                <a:spcPts val="1535"/>
              </a:lnSpc>
              <a:defRPr sz="1300" b="1" i="0" spc="10" dirty="0">
                <a:solidFill>
                  <a:srgbClr val="888888"/>
                </a:solidFill>
                <a:latin typeface="Times New Roman"/>
                <a:cs typeface="Times New Roman"/>
              </a:defRPr>
            </a:lvl1pPr>
          </a:lstStyle>
          <a:p>
            <a:fld id="{81D60167-4931-47E6-BA6A-407CBD079E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17211" y="-6095"/>
            <a:ext cx="1470026" cy="538609"/>
          </a:xfrm>
          <a:prstGeom prst="rect">
            <a:avLst/>
          </a:prstGeom>
        </p:spPr>
        <p:txBody>
          <a:bodyPr wrap="square" lIns="0" tIns="0" rIns="0" bIns="0">
            <a:spAutoFit/>
          </a:bodyPr>
          <a:lstStyle>
            <a:lvl1pPr>
              <a:defRPr sz="35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447548" y="1560576"/>
            <a:ext cx="9745980" cy="477054"/>
          </a:xfrm>
          <a:prstGeom prst="rect">
            <a:avLst/>
          </a:prstGeom>
        </p:spPr>
        <p:txBody>
          <a:bodyPr wrap="square" lIns="0" tIns="0" rIns="0" bIns="0">
            <a:spAutoFit/>
          </a:bodyPr>
          <a:lstStyle>
            <a:lvl1pPr>
              <a:defRPr sz="31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2343405" y="7241952"/>
            <a:ext cx="1985645" cy="230832"/>
          </a:xfrm>
          <a:prstGeom prst="rect">
            <a:avLst/>
          </a:prstGeom>
        </p:spPr>
        <p:txBody>
          <a:bodyPr wrap="square" lIns="0" tIns="0" rIns="0" bIns="0">
            <a:spAutoFit/>
          </a:bodyPr>
          <a:lstStyle>
            <a:lvl1pPr marL="12698">
              <a:lnSpc>
                <a:spcPts val="1770"/>
              </a:lnSpc>
              <a:defRPr sz="1500" b="1" i="0" spc="-40" dirty="0">
                <a:solidFill>
                  <a:srgbClr val="888888"/>
                </a:solidFill>
                <a:latin typeface="Times New Roman"/>
                <a:cs typeface="Times New Roman"/>
              </a:defRPr>
            </a:lvl1pPr>
          </a:lstStyle>
          <a:p>
            <a:r>
              <a:rPr lang="nl-NL" dirty="0" smtClean="0"/>
              <a:t>Dr. </a:t>
            </a:r>
            <a:r>
              <a:rPr lang="nl-NL" spc="15" dirty="0" smtClean="0"/>
              <a:t>G. R. C.</a:t>
            </a:r>
            <a:r>
              <a:rPr lang="nl-NL" spc="10" dirty="0" smtClean="0"/>
              <a:t> </a:t>
            </a:r>
            <a:r>
              <a:rPr lang="nl-NL" spc="25" dirty="0" smtClean="0"/>
              <a:t>PRADEEP</a:t>
            </a:r>
            <a:endParaRPr lang="nl-NL" spc="25" dirty="0"/>
          </a:p>
        </p:txBody>
      </p:sp>
      <p:sp>
        <p:nvSpPr>
          <p:cNvPr id="5" name="Holder 5"/>
          <p:cNvSpPr>
            <a:spLocks noGrp="1"/>
          </p:cNvSpPr>
          <p:nvPr>
            <p:ph type="dt" sz="half" idx="6"/>
          </p:nvPr>
        </p:nvSpPr>
        <p:spPr>
          <a:xfrm>
            <a:off x="534670" y="7027546"/>
            <a:ext cx="245948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7/8/2019</a:t>
            </a:fld>
            <a:endParaRPr lang="en-US"/>
          </a:p>
        </p:txBody>
      </p:sp>
      <p:sp>
        <p:nvSpPr>
          <p:cNvPr id="6" name="Holder 6"/>
          <p:cNvSpPr>
            <a:spLocks noGrp="1"/>
          </p:cNvSpPr>
          <p:nvPr>
            <p:ph type="sldNum" sz="quarter" idx="7"/>
          </p:nvPr>
        </p:nvSpPr>
        <p:spPr>
          <a:xfrm>
            <a:off x="5025135" y="7254206"/>
            <a:ext cx="305436" cy="192360"/>
          </a:xfrm>
          <a:prstGeom prst="rect">
            <a:avLst/>
          </a:prstGeom>
        </p:spPr>
        <p:txBody>
          <a:bodyPr wrap="square" lIns="0" tIns="0" rIns="0" bIns="0">
            <a:spAutoFit/>
          </a:bodyPr>
          <a:lstStyle>
            <a:lvl1pPr marL="25398">
              <a:lnSpc>
                <a:spcPts val="1535"/>
              </a:lnSpc>
              <a:defRPr sz="1300" b="1" i="0" spc="10" dirty="0">
                <a:solidFill>
                  <a:srgbClr val="888888"/>
                </a:solidFill>
                <a:latin typeface="Times New Roman"/>
                <a:cs typeface="Times New Roman"/>
              </a:defRPr>
            </a:lvl1pPr>
          </a:lstStyle>
          <a:p>
            <a:fld id="{81D60167-4931-47E6-BA6A-407CBD079E4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56">
        <a:defRPr>
          <a:latin typeface="+mn-lt"/>
          <a:ea typeface="+mn-ea"/>
          <a:cs typeface="+mn-cs"/>
        </a:defRPr>
      </a:lvl2pPr>
      <a:lvl3pPr marL="914311">
        <a:defRPr>
          <a:latin typeface="+mn-lt"/>
          <a:ea typeface="+mn-ea"/>
          <a:cs typeface="+mn-cs"/>
        </a:defRPr>
      </a:lvl3pPr>
      <a:lvl4pPr marL="1371467">
        <a:defRPr>
          <a:latin typeface="+mn-lt"/>
          <a:ea typeface="+mn-ea"/>
          <a:cs typeface="+mn-cs"/>
        </a:defRPr>
      </a:lvl4pPr>
      <a:lvl5pPr marL="1828622">
        <a:defRPr>
          <a:latin typeface="+mn-lt"/>
          <a:ea typeface="+mn-ea"/>
          <a:cs typeface="+mn-cs"/>
        </a:defRPr>
      </a:lvl5pPr>
      <a:lvl6pPr marL="2285778">
        <a:defRPr>
          <a:latin typeface="+mn-lt"/>
          <a:ea typeface="+mn-ea"/>
          <a:cs typeface="+mn-cs"/>
        </a:defRPr>
      </a:lvl6pPr>
      <a:lvl7pPr marL="2742933">
        <a:defRPr>
          <a:latin typeface="+mn-lt"/>
          <a:ea typeface="+mn-ea"/>
          <a:cs typeface="+mn-cs"/>
        </a:defRPr>
      </a:lvl7pPr>
      <a:lvl8pPr marL="3200089">
        <a:defRPr>
          <a:latin typeface="+mn-lt"/>
          <a:ea typeface="+mn-ea"/>
          <a:cs typeface="+mn-cs"/>
        </a:defRPr>
      </a:lvl8pPr>
      <a:lvl9pPr marL="3657245">
        <a:defRPr>
          <a:latin typeface="+mn-lt"/>
          <a:ea typeface="+mn-ea"/>
          <a:cs typeface="+mn-cs"/>
        </a:defRPr>
      </a:lvl9pPr>
    </p:bodyStyle>
    <p:otherStyle>
      <a:lvl1pPr marL="0">
        <a:defRPr>
          <a:latin typeface="+mn-lt"/>
          <a:ea typeface="+mn-ea"/>
          <a:cs typeface="+mn-cs"/>
        </a:defRPr>
      </a:lvl1pPr>
      <a:lvl2pPr marL="457156">
        <a:defRPr>
          <a:latin typeface="+mn-lt"/>
          <a:ea typeface="+mn-ea"/>
          <a:cs typeface="+mn-cs"/>
        </a:defRPr>
      </a:lvl2pPr>
      <a:lvl3pPr marL="914311">
        <a:defRPr>
          <a:latin typeface="+mn-lt"/>
          <a:ea typeface="+mn-ea"/>
          <a:cs typeface="+mn-cs"/>
        </a:defRPr>
      </a:lvl3pPr>
      <a:lvl4pPr marL="1371467">
        <a:defRPr>
          <a:latin typeface="+mn-lt"/>
          <a:ea typeface="+mn-ea"/>
          <a:cs typeface="+mn-cs"/>
        </a:defRPr>
      </a:lvl4pPr>
      <a:lvl5pPr marL="1828622">
        <a:defRPr>
          <a:latin typeface="+mn-lt"/>
          <a:ea typeface="+mn-ea"/>
          <a:cs typeface="+mn-cs"/>
        </a:defRPr>
      </a:lvl5pPr>
      <a:lvl6pPr marL="2285778">
        <a:defRPr>
          <a:latin typeface="+mn-lt"/>
          <a:ea typeface="+mn-ea"/>
          <a:cs typeface="+mn-cs"/>
        </a:defRPr>
      </a:lvl6pPr>
      <a:lvl7pPr marL="2742933">
        <a:defRPr>
          <a:latin typeface="+mn-lt"/>
          <a:ea typeface="+mn-ea"/>
          <a:cs typeface="+mn-cs"/>
        </a:defRPr>
      </a:lvl7pPr>
      <a:lvl8pPr marL="3200089">
        <a:defRPr>
          <a:latin typeface="+mn-lt"/>
          <a:ea typeface="+mn-ea"/>
          <a:cs typeface="+mn-cs"/>
        </a:defRPr>
      </a:lvl8pPr>
      <a:lvl9pPr marL="365724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3702" y="1111253"/>
            <a:ext cx="9677400" cy="7755969"/>
          </a:xfrm>
        </p:spPr>
        <p:txBody>
          <a:bodyPr/>
          <a:lstStyle/>
          <a:p>
            <a:r>
              <a:rPr lang="en-US" sz="3600" dirty="0" smtClean="0">
                <a:solidFill>
                  <a:schemeClr val="accent2"/>
                </a:solidFill>
              </a:rPr>
              <a:t>ABOUT SUMER- </a:t>
            </a:r>
            <a:r>
              <a:rPr lang="en-US" sz="3600" dirty="0" smtClean="0">
                <a:solidFill>
                  <a:schemeClr val="accent3"/>
                </a:solidFill>
              </a:rPr>
              <a:t>ONLINE MENTOR</a:t>
            </a:r>
            <a:r>
              <a:rPr lang="en-US" sz="3600" dirty="0" smtClean="0">
                <a:solidFill>
                  <a:schemeClr val="accent1"/>
                </a:solidFill>
              </a:rPr>
              <a:t>, </a:t>
            </a:r>
            <a:r>
              <a:rPr lang="en-US" sz="3600" dirty="0" smtClean="0">
                <a:solidFill>
                  <a:schemeClr val="accent6"/>
                </a:solidFill>
              </a:rPr>
              <a:t>LIFE TIME LEARNER</a:t>
            </a:r>
            <a:r>
              <a:rPr lang="en-US" sz="3600" dirty="0" smtClean="0">
                <a:solidFill>
                  <a:schemeClr val="accent1"/>
                </a:solidFill>
              </a:rPr>
              <a:t>,TIRELESS SOUL</a:t>
            </a:r>
          </a:p>
          <a:p>
            <a:endParaRPr lang="en-US" sz="3600" dirty="0" smtClean="0">
              <a:solidFill>
                <a:schemeClr val="accent1"/>
              </a:solidFill>
            </a:endParaRPr>
          </a:p>
          <a:p>
            <a:endParaRPr lang="en-US" sz="3600" dirty="0" smtClean="0">
              <a:solidFill>
                <a:schemeClr val="accent1"/>
              </a:solidFill>
            </a:endParaRPr>
          </a:p>
          <a:p>
            <a:r>
              <a:rPr lang="en-US" sz="3600" dirty="0" smtClean="0">
                <a:solidFill>
                  <a:schemeClr val="accent1"/>
                </a:solidFill>
              </a:rPr>
              <a:t>SHARING AND CARING (SPIRITUALITY)</a:t>
            </a:r>
          </a:p>
          <a:p>
            <a:r>
              <a:rPr lang="en-US" sz="3600" dirty="0" smtClean="0">
                <a:solidFill>
                  <a:schemeClr val="accent1"/>
                </a:solidFill>
              </a:rPr>
              <a:t>STOP HATING ,START LOVING</a:t>
            </a:r>
          </a:p>
          <a:p>
            <a:r>
              <a:rPr lang="en-US" sz="3600" dirty="0" smtClean="0">
                <a:solidFill>
                  <a:schemeClr val="accent1"/>
                </a:solidFill>
              </a:rPr>
              <a:t>ENTHUSIASM TO WORK ,AND ENTHUSIASM TO BE COMPASSIONATE</a:t>
            </a:r>
          </a:p>
          <a:p>
            <a:r>
              <a:rPr lang="en-US" sz="3600" dirty="0" smtClean="0">
                <a:solidFill>
                  <a:schemeClr val="accent1"/>
                </a:solidFill>
              </a:rPr>
              <a:t>DO WHAT YOU LOVE TO DO?</a:t>
            </a:r>
          </a:p>
          <a:p>
            <a:r>
              <a:rPr lang="en-US" sz="3600" dirty="0" smtClean="0">
                <a:solidFill>
                  <a:schemeClr val="accent1"/>
                </a:solidFill>
              </a:rPr>
              <a:t>NEVER UNDERESTIMATE YOURSELF </a:t>
            </a:r>
          </a:p>
          <a:p>
            <a:r>
              <a:rPr lang="en-US" sz="3600" dirty="0" smtClean="0">
                <a:solidFill>
                  <a:schemeClr val="accent1"/>
                </a:solidFill>
              </a:rPr>
              <a:t>YOU ARE STRONGER THAN YOU THINK</a:t>
            </a:r>
          </a:p>
          <a:p>
            <a:endParaRPr lang="en-US" sz="3600" dirty="0" smtClean="0">
              <a:solidFill>
                <a:schemeClr val="accent1"/>
              </a:solidFill>
            </a:endParaRPr>
          </a:p>
          <a:p>
            <a:endParaRPr lang="en-US" sz="3600" dirty="0" smtClean="0">
              <a:solidFill>
                <a:schemeClr val="accent1"/>
              </a:solidFill>
            </a:endParaRPr>
          </a:p>
          <a:p>
            <a:endParaRPr lang="en-US" sz="3600"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2666" y="1"/>
            <a:ext cx="4080510" cy="554637"/>
          </a:xfrm>
          <a:prstGeom prst="rect">
            <a:avLst/>
          </a:prstGeom>
        </p:spPr>
        <p:txBody>
          <a:bodyPr vert="horz" wrap="square" lIns="0" tIns="15873" rIns="0" bIns="0" rtlCol="0">
            <a:spAutoFit/>
          </a:bodyPr>
          <a:lstStyle/>
          <a:p>
            <a:pPr marL="12698">
              <a:spcBef>
                <a:spcPts val="125"/>
              </a:spcBef>
            </a:pPr>
            <a:r>
              <a:rPr spc="15" dirty="0"/>
              <a:t>TYPES </a:t>
            </a:r>
            <a:r>
              <a:rPr spc="10" dirty="0"/>
              <a:t>OF</a:t>
            </a:r>
            <a:r>
              <a:rPr spc="-204" dirty="0"/>
              <a:t> </a:t>
            </a:r>
            <a:r>
              <a:rPr spc="-30" dirty="0"/>
              <a:t>LATHES</a:t>
            </a:r>
          </a:p>
        </p:txBody>
      </p:sp>
      <p:sp>
        <p:nvSpPr>
          <p:cNvPr id="3" name="object 3"/>
          <p:cNvSpPr txBox="1"/>
          <p:nvPr/>
        </p:nvSpPr>
        <p:spPr>
          <a:xfrm>
            <a:off x="563373" y="524256"/>
            <a:ext cx="9747885" cy="1444625"/>
          </a:xfrm>
          <a:prstGeom prst="rect">
            <a:avLst/>
          </a:prstGeom>
        </p:spPr>
        <p:txBody>
          <a:bodyPr vert="horz" wrap="square" lIns="0" tIns="13334" rIns="0" bIns="0" rtlCol="0">
            <a:spAutoFit/>
          </a:bodyPr>
          <a:lstStyle/>
          <a:p>
            <a:pPr marL="518109" marR="5079" indent="-506046" algn="just">
              <a:lnSpc>
                <a:spcPct val="99700"/>
              </a:lnSpc>
              <a:spcBef>
                <a:spcPts val="105"/>
              </a:spcBef>
            </a:pPr>
            <a:r>
              <a:rPr sz="3100" dirty="0">
                <a:latin typeface="Times New Roman"/>
                <a:cs typeface="Times New Roman"/>
              </a:rPr>
              <a:t>1) </a:t>
            </a:r>
            <a:r>
              <a:rPr sz="3100" u="heavy" spc="-10" dirty="0">
                <a:uFill>
                  <a:solidFill>
                    <a:srgbClr val="000000"/>
                  </a:solidFill>
                </a:uFill>
                <a:latin typeface="Times New Roman"/>
                <a:cs typeface="Times New Roman"/>
              </a:rPr>
              <a:t>Bench </a:t>
            </a:r>
            <a:r>
              <a:rPr sz="3100" u="heavy" spc="-15" dirty="0">
                <a:uFill>
                  <a:solidFill>
                    <a:srgbClr val="000000"/>
                  </a:solidFill>
                </a:uFill>
                <a:latin typeface="Times New Roman"/>
                <a:cs typeface="Times New Roman"/>
              </a:rPr>
              <a:t>lathe</a:t>
            </a:r>
            <a:r>
              <a:rPr sz="3100" spc="-15" dirty="0">
                <a:latin typeface="Times New Roman"/>
                <a:cs typeface="Times New Roman"/>
              </a:rPr>
              <a:t>: </a:t>
            </a:r>
            <a:r>
              <a:rPr sz="3100" spc="-5" dirty="0">
                <a:latin typeface="Times New Roman"/>
                <a:cs typeface="Times New Roman"/>
              </a:rPr>
              <a:t>It is a very </a:t>
            </a:r>
            <a:r>
              <a:rPr sz="3100" spc="-15" dirty="0">
                <a:latin typeface="Times New Roman"/>
                <a:cs typeface="Times New Roman"/>
              </a:rPr>
              <a:t>small </a:t>
            </a:r>
            <a:r>
              <a:rPr sz="3100" spc="-5" dirty="0">
                <a:latin typeface="Times New Roman"/>
                <a:cs typeface="Times New Roman"/>
              </a:rPr>
              <a:t>lathe </a:t>
            </a:r>
            <a:r>
              <a:rPr sz="3100" spc="-15" dirty="0">
                <a:latin typeface="Times New Roman"/>
                <a:cs typeface="Times New Roman"/>
              </a:rPr>
              <a:t>mounted </a:t>
            </a:r>
            <a:r>
              <a:rPr sz="3100" dirty="0">
                <a:latin typeface="Times New Roman"/>
                <a:cs typeface="Times New Roman"/>
              </a:rPr>
              <a:t>on </a:t>
            </a:r>
            <a:r>
              <a:rPr sz="3100" spc="-10" dirty="0">
                <a:latin typeface="Times New Roman"/>
                <a:cs typeface="Times New Roman"/>
              </a:rPr>
              <a:t>separately  prepared </a:t>
            </a:r>
            <a:r>
              <a:rPr sz="3100" spc="-15" dirty="0">
                <a:latin typeface="Times New Roman"/>
                <a:cs typeface="Times New Roman"/>
              </a:rPr>
              <a:t>bench </a:t>
            </a:r>
            <a:r>
              <a:rPr sz="3100" dirty="0">
                <a:latin typeface="Times New Roman"/>
                <a:cs typeface="Times New Roman"/>
              </a:rPr>
              <a:t>or </a:t>
            </a:r>
            <a:r>
              <a:rPr sz="3100" spc="-10" dirty="0">
                <a:latin typeface="Times New Roman"/>
                <a:cs typeface="Times New Roman"/>
              </a:rPr>
              <a:t>cabinet </a:t>
            </a:r>
            <a:r>
              <a:rPr sz="3100" spc="-15" dirty="0">
                <a:latin typeface="Times New Roman"/>
                <a:cs typeface="Times New Roman"/>
              </a:rPr>
              <a:t>and </a:t>
            </a:r>
            <a:r>
              <a:rPr sz="3100" spc="-10" dirty="0">
                <a:latin typeface="Times New Roman"/>
                <a:cs typeface="Times New Roman"/>
              </a:rPr>
              <a:t>used for small, precision  </a:t>
            </a:r>
            <a:r>
              <a:rPr sz="3100" spc="-5" dirty="0">
                <a:latin typeface="Times New Roman"/>
                <a:cs typeface="Times New Roman"/>
              </a:rPr>
              <a:t>works.</a:t>
            </a:r>
            <a:endParaRPr sz="3100">
              <a:latin typeface="Times New Roman"/>
              <a:cs typeface="Times New Roman"/>
            </a:endParaRPr>
          </a:p>
        </p:txBody>
      </p:sp>
      <p:sp>
        <p:nvSpPr>
          <p:cNvPr id="4" name="object 4"/>
          <p:cNvSpPr/>
          <p:nvPr/>
        </p:nvSpPr>
        <p:spPr>
          <a:xfrm>
            <a:off x="813816" y="2015235"/>
            <a:ext cx="9070848" cy="514502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10</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09837" y="21337"/>
            <a:ext cx="697865" cy="489235"/>
          </a:xfrm>
          <a:prstGeom prst="rect">
            <a:avLst/>
          </a:prstGeom>
        </p:spPr>
        <p:txBody>
          <a:bodyPr vert="horz" wrap="square" lIns="0" tIns="12064" rIns="0" bIns="0" rtlCol="0">
            <a:spAutoFit/>
          </a:bodyPr>
          <a:lstStyle/>
          <a:p>
            <a:pPr marL="12698">
              <a:spcBef>
                <a:spcPts val="95"/>
              </a:spcBef>
            </a:pPr>
            <a:r>
              <a:rPr sz="3100" b="0" spc="-30" dirty="0"/>
              <a:t>f</a:t>
            </a:r>
            <a:r>
              <a:rPr sz="3100" b="0" spc="-15" dirty="0"/>
              <a:t>ee</a:t>
            </a:r>
            <a:r>
              <a:rPr sz="3100" b="0" spc="-5" dirty="0"/>
              <a:t>d</a:t>
            </a:r>
            <a:endParaRPr sz="3100"/>
          </a:p>
        </p:txBody>
      </p:sp>
      <p:sp>
        <p:nvSpPr>
          <p:cNvPr id="3" name="object 3"/>
          <p:cNvSpPr/>
          <p:nvPr/>
        </p:nvSpPr>
        <p:spPr>
          <a:xfrm>
            <a:off x="2959967" y="1245381"/>
            <a:ext cx="7223043" cy="579656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95733" y="21336"/>
            <a:ext cx="8931275" cy="6755053"/>
          </a:xfrm>
          <a:prstGeom prst="rect">
            <a:avLst/>
          </a:prstGeom>
        </p:spPr>
        <p:txBody>
          <a:bodyPr vert="horz" wrap="square" lIns="0" tIns="12064" rIns="0" bIns="0" rtlCol="0">
            <a:spAutoFit/>
          </a:bodyPr>
          <a:lstStyle/>
          <a:p>
            <a:pPr marL="390487" marR="5079" indent="-378423">
              <a:spcBef>
                <a:spcPts val="95"/>
              </a:spcBef>
              <a:tabLst>
                <a:tab pos="493983" algn="l"/>
                <a:tab pos="1606394" algn="l"/>
                <a:tab pos="2630549" algn="l"/>
                <a:tab pos="3587401" algn="l"/>
                <a:tab pos="4135988" algn="l"/>
                <a:tab pos="4794418" algn="l"/>
                <a:tab pos="5492215" algn="l"/>
                <a:tab pos="5687142" algn="l"/>
                <a:tab pos="7324013" algn="l"/>
                <a:tab pos="7351315" algn="l"/>
                <a:tab pos="7933553" algn="l"/>
              </a:tabLst>
            </a:pPr>
            <a:r>
              <a:rPr sz="3100" spc="5" dirty="0">
                <a:latin typeface="Times New Roman"/>
                <a:cs typeface="Times New Roman"/>
              </a:rPr>
              <a:t>2</a:t>
            </a:r>
            <a:r>
              <a:rPr sz="3100" spc="-5" dirty="0">
                <a:latin typeface="Times New Roman"/>
                <a:cs typeface="Times New Roman"/>
              </a:rPr>
              <a:t>)</a:t>
            </a:r>
            <a:r>
              <a:rPr sz="3100" dirty="0">
                <a:latin typeface="Times New Roman"/>
                <a:cs typeface="Times New Roman"/>
              </a:rPr>
              <a:t>		</a:t>
            </a:r>
            <a:r>
              <a:rPr sz="3100" u="heavy" dirty="0">
                <a:uFill>
                  <a:solidFill>
                    <a:srgbClr val="000000"/>
                  </a:solidFill>
                </a:uFill>
                <a:latin typeface="Times New Roman"/>
                <a:cs typeface="Times New Roman"/>
              </a:rPr>
              <a:t>Sp</a:t>
            </a:r>
            <a:r>
              <a:rPr sz="3100" u="heavy" spc="-15" dirty="0">
                <a:uFill>
                  <a:solidFill>
                    <a:srgbClr val="000000"/>
                  </a:solidFill>
                </a:uFill>
                <a:latin typeface="Times New Roman"/>
                <a:cs typeface="Times New Roman"/>
              </a:rPr>
              <a:t>e</a:t>
            </a:r>
            <a:r>
              <a:rPr sz="3100" u="heavy" spc="-35" dirty="0">
                <a:uFill>
                  <a:solidFill>
                    <a:srgbClr val="000000"/>
                  </a:solidFill>
                </a:uFill>
                <a:latin typeface="Times New Roman"/>
                <a:cs typeface="Times New Roman"/>
              </a:rPr>
              <a:t>e</a:t>
            </a:r>
            <a:r>
              <a:rPr sz="3100" u="heavy" spc="-5" dirty="0">
                <a:uFill>
                  <a:solidFill>
                    <a:srgbClr val="000000"/>
                  </a:solidFill>
                </a:uFill>
                <a:latin typeface="Times New Roman"/>
                <a:cs typeface="Times New Roman"/>
              </a:rPr>
              <a:t>d</a:t>
            </a:r>
            <a:r>
              <a:rPr sz="3100" u="heavy" dirty="0">
                <a:uFill>
                  <a:solidFill>
                    <a:srgbClr val="000000"/>
                  </a:solidFill>
                </a:uFill>
                <a:latin typeface="Times New Roman"/>
                <a:cs typeface="Times New Roman"/>
              </a:rPr>
              <a:t>	</a:t>
            </a:r>
            <a:r>
              <a:rPr sz="3100" u="heavy" spc="-5" dirty="0">
                <a:uFill>
                  <a:solidFill>
                    <a:srgbClr val="000000"/>
                  </a:solidFill>
                </a:uFill>
                <a:latin typeface="Times New Roman"/>
                <a:cs typeface="Times New Roman"/>
              </a:rPr>
              <a:t>l</a:t>
            </a:r>
            <a:r>
              <a:rPr sz="3100" u="heavy" spc="-15" dirty="0">
                <a:uFill>
                  <a:solidFill>
                    <a:srgbClr val="000000"/>
                  </a:solidFill>
                </a:uFill>
                <a:latin typeface="Times New Roman"/>
                <a:cs typeface="Times New Roman"/>
              </a:rPr>
              <a:t>a</a:t>
            </a:r>
            <a:r>
              <a:rPr sz="3100" u="heavy" spc="-5" dirty="0">
                <a:uFill>
                  <a:solidFill>
                    <a:srgbClr val="000000"/>
                  </a:solidFill>
                </a:uFill>
                <a:latin typeface="Times New Roman"/>
                <a:cs typeface="Times New Roman"/>
              </a:rPr>
              <a:t>t</a:t>
            </a:r>
            <a:r>
              <a:rPr sz="3100" u="heavy" spc="-15" dirty="0">
                <a:uFill>
                  <a:solidFill>
                    <a:srgbClr val="000000"/>
                  </a:solidFill>
                </a:uFill>
                <a:latin typeface="Times New Roman"/>
                <a:cs typeface="Times New Roman"/>
              </a:rPr>
              <a:t>he</a:t>
            </a:r>
            <a:r>
              <a:rPr sz="3100" spc="-5" dirty="0">
                <a:latin typeface="Times New Roman"/>
                <a:cs typeface="Times New Roman"/>
              </a:rPr>
              <a:t>:</a:t>
            </a:r>
            <a:r>
              <a:rPr sz="3100" dirty="0">
                <a:latin typeface="Times New Roman"/>
                <a:cs typeface="Times New Roman"/>
              </a:rPr>
              <a:t>	</a:t>
            </a:r>
            <a:r>
              <a:rPr sz="3100" spc="-5" dirty="0">
                <a:latin typeface="Times New Roman"/>
                <a:cs typeface="Times New Roman"/>
              </a:rPr>
              <a:t>T</a:t>
            </a:r>
            <a:r>
              <a:rPr sz="3100" spc="-15" dirty="0">
                <a:latin typeface="Times New Roman"/>
                <a:cs typeface="Times New Roman"/>
              </a:rPr>
              <a:t>he</a:t>
            </a:r>
            <a:r>
              <a:rPr sz="3100" spc="-5" dirty="0">
                <a:latin typeface="Times New Roman"/>
                <a:cs typeface="Times New Roman"/>
              </a:rPr>
              <a:t>y</a:t>
            </a:r>
            <a:r>
              <a:rPr sz="3100" dirty="0">
                <a:latin typeface="Times New Roman"/>
                <a:cs typeface="Times New Roman"/>
              </a:rPr>
              <a:t>	d</a:t>
            </a:r>
            <a:r>
              <a:rPr sz="3100" spc="-5" dirty="0">
                <a:latin typeface="Times New Roman"/>
                <a:cs typeface="Times New Roman"/>
              </a:rPr>
              <a:t>o</a:t>
            </a:r>
            <a:r>
              <a:rPr sz="3100" dirty="0">
                <a:latin typeface="Times New Roman"/>
                <a:cs typeface="Times New Roman"/>
              </a:rPr>
              <a:t>	no</a:t>
            </a:r>
            <a:r>
              <a:rPr sz="3100" spc="-5" dirty="0">
                <a:latin typeface="Times New Roman"/>
                <a:cs typeface="Times New Roman"/>
              </a:rPr>
              <a:t>t</a:t>
            </a:r>
            <a:r>
              <a:rPr sz="3100" dirty="0">
                <a:latin typeface="Times New Roman"/>
                <a:cs typeface="Times New Roman"/>
              </a:rPr>
              <a:t>	</a:t>
            </a:r>
            <a:r>
              <a:rPr sz="3100" spc="-15" dirty="0">
                <a:latin typeface="Times New Roman"/>
                <a:cs typeface="Times New Roman"/>
              </a:rPr>
              <a:t>ha</a:t>
            </a:r>
            <a:r>
              <a:rPr sz="3100" dirty="0">
                <a:latin typeface="Times New Roman"/>
                <a:cs typeface="Times New Roman"/>
              </a:rPr>
              <a:t>v</a:t>
            </a:r>
            <a:r>
              <a:rPr sz="3100" spc="-5" dirty="0">
                <a:latin typeface="Times New Roman"/>
                <a:cs typeface="Times New Roman"/>
              </a:rPr>
              <a:t>e</a:t>
            </a:r>
            <a:r>
              <a:rPr sz="3100" dirty="0">
                <a:latin typeface="Times New Roman"/>
                <a:cs typeface="Times New Roman"/>
              </a:rPr>
              <a:t>	p</a:t>
            </a:r>
            <a:r>
              <a:rPr sz="3100" spc="-30" dirty="0">
                <a:latin typeface="Times New Roman"/>
                <a:cs typeface="Times New Roman"/>
              </a:rPr>
              <a:t>r</a:t>
            </a:r>
            <a:r>
              <a:rPr sz="3100" dirty="0">
                <a:latin typeface="Times New Roman"/>
                <a:cs typeface="Times New Roman"/>
              </a:rPr>
              <a:t>o</a:t>
            </a:r>
            <a:r>
              <a:rPr sz="3100" spc="-15" dirty="0">
                <a:latin typeface="Times New Roman"/>
                <a:cs typeface="Times New Roman"/>
              </a:rPr>
              <a:t>v</a:t>
            </a:r>
            <a:r>
              <a:rPr sz="3100" spc="-5" dirty="0">
                <a:latin typeface="Times New Roman"/>
                <a:cs typeface="Times New Roman"/>
              </a:rPr>
              <a:t>i</a:t>
            </a:r>
            <a:r>
              <a:rPr sz="3100" spc="-10" dirty="0">
                <a:latin typeface="Times New Roman"/>
                <a:cs typeface="Times New Roman"/>
              </a:rPr>
              <a:t>s</a:t>
            </a:r>
            <a:r>
              <a:rPr sz="3100" spc="-25" dirty="0">
                <a:latin typeface="Times New Roman"/>
                <a:cs typeface="Times New Roman"/>
              </a:rPr>
              <a:t>i</a:t>
            </a:r>
            <a:r>
              <a:rPr sz="3100" dirty="0">
                <a:latin typeface="Times New Roman"/>
                <a:cs typeface="Times New Roman"/>
              </a:rPr>
              <a:t>o</a:t>
            </a:r>
            <a:r>
              <a:rPr sz="3100" spc="-5" dirty="0">
                <a:latin typeface="Times New Roman"/>
                <a:cs typeface="Times New Roman"/>
              </a:rPr>
              <a:t>n</a:t>
            </a:r>
            <a:r>
              <a:rPr sz="3100" dirty="0">
                <a:latin typeface="Times New Roman"/>
                <a:cs typeface="Times New Roman"/>
              </a:rPr>
              <a:t>	</a:t>
            </a:r>
            <a:r>
              <a:rPr sz="3100" spc="-30" dirty="0">
                <a:latin typeface="Times New Roman"/>
                <a:cs typeface="Times New Roman"/>
              </a:rPr>
              <a:t>f</a:t>
            </a:r>
            <a:r>
              <a:rPr sz="3100" dirty="0">
                <a:latin typeface="Times New Roman"/>
                <a:cs typeface="Times New Roman"/>
              </a:rPr>
              <a:t>o</a:t>
            </a:r>
            <a:r>
              <a:rPr sz="3100" spc="-5" dirty="0">
                <a:latin typeface="Times New Roman"/>
                <a:cs typeface="Times New Roman"/>
              </a:rPr>
              <a:t>r</a:t>
            </a:r>
            <a:r>
              <a:rPr sz="3100" dirty="0">
                <a:latin typeface="Times New Roman"/>
                <a:cs typeface="Times New Roman"/>
              </a:rPr>
              <a:t>	po</a:t>
            </a:r>
            <a:r>
              <a:rPr sz="3100" spc="-10" dirty="0">
                <a:latin typeface="Times New Roman"/>
                <a:cs typeface="Times New Roman"/>
              </a:rPr>
              <a:t>w</a:t>
            </a:r>
            <a:r>
              <a:rPr sz="3100" spc="-15" dirty="0">
                <a:latin typeface="Times New Roman"/>
                <a:cs typeface="Times New Roman"/>
              </a:rPr>
              <a:t>e</a:t>
            </a:r>
            <a:r>
              <a:rPr sz="3100" spc="-5" dirty="0">
                <a:latin typeface="Times New Roman"/>
                <a:cs typeface="Times New Roman"/>
              </a:rPr>
              <a:t>r  and have </a:t>
            </a:r>
            <a:r>
              <a:rPr sz="3100" dirty="0">
                <a:latin typeface="Times New Roman"/>
                <a:cs typeface="Times New Roman"/>
              </a:rPr>
              <a:t>no </a:t>
            </a:r>
            <a:r>
              <a:rPr sz="3100" spc="-10" dirty="0">
                <a:latin typeface="Times New Roman"/>
                <a:cs typeface="Times New Roman"/>
              </a:rPr>
              <a:t>gear</a:t>
            </a:r>
            <a:r>
              <a:rPr sz="3100" spc="-65" dirty="0">
                <a:latin typeface="Times New Roman"/>
                <a:cs typeface="Times New Roman"/>
              </a:rPr>
              <a:t> </a:t>
            </a:r>
            <a:r>
              <a:rPr sz="3100" dirty="0">
                <a:latin typeface="Times New Roman"/>
                <a:cs typeface="Times New Roman"/>
              </a:rPr>
              <a:t>box,</a:t>
            </a:r>
            <a:r>
              <a:rPr sz="3100" spc="-40" dirty="0">
                <a:latin typeface="Times New Roman"/>
                <a:cs typeface="Times New Roman"/>
              </a:rPr>
              <a:t> </a:t>
            </a:r>
            <a:r>
              <a:rPr sz="3100" spc="-10" dirty="0">
                <a:latin typeface="Times New Roman"/>
                <a:cs typeface="Times New Roman"/>
              </a:rPr>
              <a:t>carriage,	lead</a:t>
            </a:r>
            <a:r>
              <a:rPr sz="3100" spc="-15" dirty="0">
                <a:latin typeface="Times New Roman"/>
                <a:cs typeface="Times New Roman"/>
              </a:rPr>
              <a:t> </a:t>
            </a:r>
            <a:r>
              <a:rPr sz="3100" spc="-10" dirty="0">
                <a:latin typeface="Times New Roman"/>
                <a:cs typeface="Times New Roman"/>
              </a:rPr>
              <a:t>screw		etc.</a:t>
            </a:r>
            <a:endParaRPr sz="3100">
              <a:latin typeface="Times New Roman"/>
              <a:cs typeface="Times New Roman"/>
            </a:endParaRPr>
          </a:p>
          <a:p>
            <a:pPr marL="347946" marR="6374780">
              <a:lnSpc>
                <a:spcPct val="99500"/>
              </a:lnSpc>
              <a:spcBef>
                <a:spcPts val="499"/>
              </a:spcBef>
            </a:pPr>
            <a:r>
              <a:rPr sz="3100" spc="-75" dirty="0">
                <a:latin typeface="Times New Roman"/>
                <a:cs typeface="Times New Roman"/>
              </a:rPr>
              <a:t>Two </a:t>
            </a:r>
            <a:r>
              <a:rPr sz="3100" dirty="0">
                <a:latin typeface="Times New Roman"/>
                <a:cs typeface="Times New Roman"/>
              </a:rPr>
              <a:t>or </a:t>
            </a:r>
            <a:r>
              <a:rPr sz="3100" spc="-5" dirty="0">
                <a:latin typeface="Times New Roman"/>
                <a:cs typeface="Times New Roman"/>
              </a:rPr>
              <a:t>three  spindle  speeds are  available </a:t>
            </a:r>
            <a:r>
              <a:rPr sz="3100" dirty="0">
                <a:latin typeface="Times New Roman"/>
                <a:cs typeface="Times New Roman"/>
              </a:rPr>
              <a:t>by  </a:t>
            </a:r>
            <a:r>
              <a:rPr sz="3100" spc="-5" dirty="0">
                <a:latin typeface="Times New Roman"/>
                <a:cs typeface="Times New Roman"/>
              </a:rPr>
              <a:t>cone pulley  </a:t>
            </a:r>
            <a:r>
              <a:rPr sz="3100" spc="-10" dirty="0">
                <a:latin typeface="Times New Roman"/>
                <a:cs typeface="Times New Roman"/>
              </a:rPr>
              <a:t>arrangement.  </a:t>
            </a:r>
            <a:r>
              <a:rPr sz="3100" spc="-5" dirty="0">
                <a:latin typeface="Times New Roman"/>
                <a:cs typeface="Times New Roman"/>
              </a:rPr>
              <a:t>They are</a:t>
            </a:r>
            <a:r>
              <a:rPr sz="3100" spc="-140" dirty="0">
                <a:latin typeface="Times New Roman"/>
                <a:cs typeface="Times New Roman"/>
              </a:rPr>
              <a:t> </a:t>
            </a:r>
            <a:r>
              <a:rPr sz="3100" spc="-5" dirty="0">
                <a:latin typeface="Times New Roman"/>
                <a:cs typeface="Times New Roman"/>
              </a:rPr>
              <a:t>used  </a:t>
            </a:r>
            <a:r>
              <a:rPr sz="3100" spc="-10" dirty="0">
                <a:latin typeface="Times New Roman"/>
                <a:cs typeface="Times New Roman"/>
              </a:rPr>
              <a:t>for </a:t>
            </a:r>
            <a:r>
              <a:rPr sz="3100" spc="-5" dirty="0">
                <a:latin typeface="Times New Roman"/>
                <a:cs typeface="Times New Roman"/>
              </a:rPr>
              <a:t>wood  </a:t>
            </a:r>
            <a:r>
              <a:rPr sz="3100" dirty="0">
                <a:latin typeface="Times New Roman"/>
                <a:cs typeface="Times New Roman"/>
              </a:rPr>
              <a:t>turning,  </a:t>
            </a:r>
            <a:r>
              <a:rPr sz="3100" spc="-5" dirty="0">
                <a:latin typeface="Times New Roman"/>
                <a:cs typeface="Times New Roman"/>
              </a:rPr>
              <a:t>polishing,  </a:t>
            </a:r>
            <a:r>
              <a:rPr sz="3100" spc="-21" dirty="0">
                <a:latin typeface="Times New Roman"/>
                <a:cs typeface="Times New Roman"/>
              </a:rPr>
              <a:t>metal  </a:t>
            </a:r>
            <a:r>
              <a:rPr sz="3100" dirty="0">
                <a:latin typeface="Times New Roman"/>
                <a:cs typeface="Times New Roman"/>
              </a:rPr>
              <a:t>spinning</a:t>
            </a:r>
            <a:r>
              <a:rPr sz="3100" spc="-135" dirty="0">
                <a:latin typeface="Times New Roman"/>
                <a:cs typeface="Times New Roman"/>
              </a:rPr>
              <a:t> </a:t>
            </a:r>
            <a:r>
              <a:rPr sz="3100" spc="-5" dirty="0">
                <a:latin typeface="Times New Roman"/>
                <a:cs typeface="Times New Roman"/>
              </a:rPr>
              <a:t>etc</a:t>
            </a:r>
            <a:endParaRPr sz="3100">
              <a:latin typeface="Times New Roman"/>
              <a:cs typeface="Times New Roman"/>
            </a:endParaRPr>
          </a:p>
        </p:txBody>
      </p:sp>
      <p:sp>
        <p:nvSpPr>
          <p:cNvPr id="7" name="object 7"/>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11</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5731" y="21337"/>
            <a:ext cx="8722360" cy="489235"/>
          </a:xfrm>
          <a:prstGeom prst="rect">
            <a:avLst/>
          </a:prstGeom>
        </p:spPr>
        <p:txBody>
          <a:bodyPr vert="horz" wrap="square" lIns="0" tIns="12064" rIns="0" bIns="0" rtlCol="0">
            <a:spAutoFit/>
          </a:bodyPr>
          <a:lstStyle/>
          <a:p>
            <a:pPr marL="12698">
              <a:spcBef>
                <a:spcPts val="95"/>
              </a:spcBef>
              <a:tabLst>
                <a:tab pos="5211573" algn="l"/>
              </a:tabLst>
            </a:pPr>
            <a:r>
              <a:rPr sz="3100" dirty="0">
                <a:latin typeface="Times New Roman"/>
                <a:cs typeface="Times New Roman"/>
              </a:rPr>
              <a:t>3)  </a:t>
            </a:r>
            <a:r>
              <a:rPr sz="3100" u="heavy" spc="-10" dirty="0">
                <a:uFill>
                  <a:solidFill>
                    <a:srgbClr val="000000"/>
                  </a:solidFill>
                </a:uFill>
                <a:latin typeface="Times New Roman"/>
                <a:cs typeface="Times New Roman"/>
              </a:rPr>
              <a:t>Engine </a:t>
            </a:r>
            <a:r>
              <a:rPr sz="3100" u="heavy" spc="-15" dirty="0">
                <a:uFill>
                  <a:solidFill>
                    <a:srgbClr val="000000"/>
                  </a:solidFill>
                </a:uFill>
                <a:latin typeface="Times New Roman"/>
                <a:cs typeface="Times New Roman"/>
              </a:rPr>
              <a:t>lathe</a:t>
            </a:r>
            <a:r>
              <a:rPr sz="3100" spc="-15" dirty="0">
                <a:latin typeface="Times New Roman"/>
                <a:cs typeface="Times New Roman"/>
              </a:rPr>
              <a:t>:  In</a:t>
            </a:r>
            <a:r>
              <a:rPr sz="3100" spc="-190" dirty="0">
                <a:latin typeface="Times New Roman"/>
                <a:cs typeface="Times New Roman"/>
              </a:rPr>
              <a:t> </a:t>
            </a:r>
            <a:r>
              <a:rPr sz="3100" spc="-10" dirty="0">
                <a:latin typeface="Times New Roman"/>
                <a:cs typeface="Times New Roman"/>
              </a:rPr>
              <a:t>olden</a:t>
            </a:r>
            <a:r>
              <a:rPr sz="3100" spc="330" dirty="0">
                <a:latin typeface="Times New Roman"/>
                <a:cs typeface="Times New Roman"/>
              </a:rPr>
              <a:t> </a:t>
            </a:r>
            <a:r>
              <a:rPr sz="3100" spc="-10" dirty="0">
                <a:latin typeface="Times New Roman"/>
                <a:cs typeface="Times New Roman"/>
              </a:rPr>
              <a:t>days	lathe was driven </a:t>
            </a:r>
            <a:r>
              <a:rPr sz="3100" dirty="0">
                <a:latin typeface="Times New Roman"/>
                <a:cs typeface="Times New Roman"/>
              </a:rPr>
              <a:t>by</a:t>
            </a:r>
            <a:r>
              <a:rPr sz="3100" spc="-310" dirty="0">
                <a:latin typeface="Times New Roman"/>
                <a:cs typeface="Times New Roman"/>
              </a:rPr>
              <a:t> </a:t>
            </a:r>
            <a:r>
              <a:rPr sz="3100" spc="-5" dirty="0">
                <a:latin typeface="Times New Roman"/>
                <a:cs typeface="Times New Roman"/>
              </a:rPr>
              <a:t>a</a:t>
            </a:r>
            <a:endParaRPr sz="3100">
              <a:latin typeface="Times New Roman"/>
              <a:cs typeface="Times New Roman"/>
            </a:endParaRPr>
          </a:p>
        </p:txBody>
      </p:sp>
      <p:sp>
        <p:nvSpPr>
          <p:cNvPr id="3" name="object 3"/>
          <p:cNvSpPr txBox="1"/>
          <p:nvPr/>
        </p:nvSpPr>
        <p:spPr>
          <a:xfrm>
            <a:off x="9369044" y="21337"/>
            <a:ext cx="938529" cy="489235"/>
          </a:xfrm>
          <a:prstGeom prst="rect">
            <a:avLst/>
          </a:prstGeom>
        </p:spPr>
        <p:txBody>
          <a:bodyPr vert="horz" wrap="square" lIns="0" tIns="12064" rIns="0" bIns="0" rtlCol="0">
            <a:spAutoFit/>
          </a:bodyPr>
          <a:lstStyle/>
          <a:p>
            <a:pPr marL="12698">
              <a:spcBef>
                <a:spcPts val="95"/>
              </a:spcBef>
            </a:pPr>
            <a:r>
              <a:rPr sz="3100" spc="-35" dirty="0">
                <a:latin typeface="Times New Roman"/>
                <a:cs typeface="Times New Roman"/>
              </a:rPr>
              <a:t>s</a:t>
            </a:r>
            <a:r>
              <a:rPr sz="3100" spc="-5" dirty="0">
                <a:latin typeface="Times New Roman"/>
                <a:cs typeface="Times New Roman"/>
              </a:rPr>
              <a:t>t</a:t>
            </a:r>
            <a:r>
              <a:rPr sz="3100" spc="-15" dirty="0">
                <a:latin typeface="Times New Roman"/>
                <a:cs typeface="Times New Roman"/>
              </a:rPr>
              <a:t>ea</a:t>
            </a:r>
            <a:r>
              <a:rPr sz="3100" spc="-5" dirty="0">
                <a:latin typeface="Times New Roman"/>
                <a:cs typeface="Times New Roman"/>
              </a:rPr>
              <a:t>m</a:t>
            </a:r>
            <a:endParaRPr sz="3100">
              <a:latin typeface="Times New Roman"/>
              <a:cs typeface="Times New Roman"/>
            </a:endParaRPr>
          </a:p>
        </p:txBody>
      </p:sp>
      <p:sp>
        <p:nvSpPr>
          <p:cNvPr id="4" name="object 4"/>
          <p:cNvSpPr txBox="1"/>
          <p:nvPr/>
        </p:nvSpPr>
        <p:spPr>
          <a:xfrm>
            <a:off x="773683" y="493776"/>
            <a:ext cx="9535795" cy="979111"/>
          </a:xfrm>
          <a:prstGeom prst="rect">
            <a:avLst/>
          </a:prstGeom>
        </p:spPr>
        <p:txBody>
          <a:bodyPr vert="horz" wrap="square" lIns="0" tIns="29842" rIns="0" bIns="0" rtlCol="0">
            <a:spAutoFit/>
          </a:bodyPr>
          <a:lstStyle/>
          <a:p>
            <a:pPr marL="12698" marR="5079">
              <a:lnSpc>
                <a:spcPts val="3699"/>
              </a:lnSpc>
              <a:spcBef>
                <a:spcPts val="235"/>
              </a:spcBef>
              <a:tabLst>
                <a:tab pos="1514962" algn="l"/>
                <a:tab pos="2414035" algn="l"/>
                <a:tab pos="2874366" algn="l"/>
                <a:tab pos="3529621" algn="l"/>
                <a:tab pos="4553142" algn="l"/>
                <a:tab pos="4995059" algn="l"/>
                <a:tab pos="5766509" algn="l"/>
                <a:tab pos="6247792" algn="l"/>
                <a:tab pos="7884663" algn="l"/>
                <a:tab pos="8804689" algn="l"/>
              </a:tabLst>
            </a:pPr>
            <a:r>
              <a:rPr sz="3100" spc="-15" dirty="0">
                <a:latin typeface="Times New Roman"/>
                <a:cs typeface="Times New Roman"/>
              </a:rPr>
              <a:t>e</a:t>
            </a:r>
            <a:r>
              <a:rPr sz="3100" dirty="0">
                <a:latin typeface="Times New Roman"/>
                <a:cs typeface="Times New Roman"/>
              </a:rPr>
              <a:t>n</a:t>
            </a:r>
            <a:r>
              <a:rPr sz="3100" spc="-15" dirty="0">
                <a:latin typeface="Times New Roman"/>
                <a:cs typeface="Times New Roman"/>
              </a:rPr>
              <a:t>g</a:t>
            </a:r>
            <a:r>
              <a:rPr sz="3100" spc="-5" dirty="0">
                <a:latin typeface="Times New Roman"/>
                <a:cs typeface="Times New Roman"/>
              </a:rPr>
              <a:t>i</a:t>
            </a:r>
            <a:r>
              <a:rPr sz="3100" spc="-15" dirty="0">
                <a:latin typeface="Times New Roman"/>
                <a:cs typeface="Times New Roman"/>
              </a:rPr>
              <a:t>ne</a:t>
            </a:r>
            <a:r>
              <a:rPr sz="3100" spc="-5" dirty="0">
                <a:latin typeface="Times New Roman"/>
                <a:cs typeface="Times New Roman"/>
              </a:rPr>
              <a:t>.</a:t>
            </a:r>
            <a:r>
              <a:rPr sz="3100" dirty="0">
                <a:latin typeface="Times New Roman"/>
                <a:cs typeface="Times New Roman"/>
              </a:rPr>
              <a:t>	</a:t>
            </a:r>
            <a:r>
              <a:rPr sz="3100" spc="-10" dirty="0">
                <a:latin typeface="Times New Roman"/>
                <a:cs typeface="Times New Roman"/>
              </a:rPr>
              <a:t>H</a:t>
            </a:r>
            <a:r>
              <a:rPr sz="3100" spc="-15" dirty="0">
                <a:latin typeface="Times New Roman"/>
                <a:cs typeface="Times New Roman"/>
              </a:rPr>
              <a:t>e</a:t>
            </a:r>
            <a:r>
              <a:rPr sz="3100" dirty="0">
                <a:latin typeface="Times New Roman"/>
                <a:cs typeface="Times New Roman"/>
              </a:rPr>
              <a:t>n</a:t>
            </a:r>
            <a:r>
              <a:rPr sz="3100" spc="-15" dirty="0">
                <a:latin typeface="Times New Roman"/>
                <a:cs typeface="Times New Roman"/>
              </a:rPr>
              <a:t>c</a:t>
            </a:r>
            <a:r>
              <a:rPr sz="3100" spc="-5" dirty="0">
                <a:latin typeface="Times New Roman"/>
                <a:cs typeface="Times New Roman"/>
              </a:rPr>
              <a:t>e</a:t>
            </a:r>
            <a:r>
              <a:rPr sz="3100" dirty="0">
                <a:latin typeface="Times New Roman"/>
                <a:cs typeface="Times New Roman"/>
              </a:rPr>
              <a:t>	</a:t>
            </a:r>
            <a:r>
              <a:rPr sz="3100" spc="-25" dirty="0">
                <a:latin typeface="Times New Roman"/>
                <a:cs typeface="Times New Roman"/>
              </a:rPr>
              <a:t>t</a:t>
            </a:r>
            <a:r>
              <a:rPr sz="3100" dirty="0">
                <a:latin typeface="Times New Roman"/>
                <a:cs typeface="Times New Roman"/>
              </a:rPr>
              <a:t>h</a:t>
            </a:r>
            <a:r>
              <a:rPr sz="3100" spc="-5" dirty="0">
                <a:latin typeface="Times New Roman"/>
                <a:cs typeface="Times New Roman"/>
              </a:rPr>
              <a:t>e</a:t>
            </a:r>
            <a:r>
              <a:rPr sz="3100" dirty="0">
                <a:latin typeface="Times New Roman"/>
                <a:cs typeface="Times New Roman"/>
              </a:rPr>
              <a:t>	n</a:t>
            </a:r>
            <a:r>
              <a:rPr sz="3100" spc="-15" dirty="0">
                <a:latin typeface="Times New Roman"/>
                <a:cs typeface="Times New Roman"/>
              </a:rPr>
              <a:t>a</a:t>
            </a:r>
            <a:r>
              <a:rPr sz="3100" spc="-65" dirty="0">
                <a:latin typeface="Times New Roman"/>
                <a:cs typeface="Times New Roman"/>
              </a:rPr>
              <a:t>m</a:t>
            </a:r>
            <a:r>
              <a:rPr sz="3100" spc="-5" dirty="0">
                <a:latin typeface="Times New Roman"/>
                <a:cs typeface="Times New Roman"/>
              </a:rPr>
              <a:t>e</a:t>
            </a:r>
            <a:r>
              <a:rPr sz="3100" dirty="0">
                <a:latin typeface="Times New Roman"/>
                <a:cs typeface="Times New Roman"/>
              </a:rPr>
              <a:t>	</a:t>
            </a:r>
            <a:r>
              <a:rPr sz="3100" spc="-5" dirty="0">
                <a:latin typeface="Times New Roman"/>
                <a:cs typeface="Times New Roman"/>
              </a:rPr>
              <a:t>is</a:t>
            </a:r>
            <a:r>
              <a:rPr sz="3100" dirty="0">
                <a:latin typeface="Times New Roman"/>
                <a:cs typeface="Times New Roman"/>
              </a:rPr>
              <a:t>	</a:t>
            </a:r>
            <a:r>
              <a:rPr sz="3100" spc="-10" dirty="0">
                <a:latin typeface="Times New Roman"/>
                <a:cs typeface="Times New Roman"/>
              </a:rPr>
              <a:t>s</a:t>
            </a:r>
            <a:r>
              <a:rPr sz="3100" spc="-5" dirty="0">
                <a:latin typeface="Times New Roman"/>
                <a:cs typeface="Times New Roman"/>
              </a:rPr>
              <a:t>till</a:t>
            </a:r>
            <a:r>
              <a:rPr sz="3100" dirty="0">
                <a:latin typeface="Times New Roman"/>
                <a:cs typeface="Times New Roman"/>
              </a:rPr>
              <a:t>	</a:t>
            </a:r>
            <a:r>
              <a:rPr sz="3100" spc="-25" dirty="0">
                <a:latin typeface="Times New Roman"/>
                <a:cs typeface="Times New Roman"/>
              </a:rPr>
              <a:t>i</a:t>
            </a:r>
            <a:r>
              <a:rPr sz="3100" spc="-5" dirty="0">
                <a:latin typeface="Times New Roman"/>
                <a:cs typeface="Times New Roman"/>
              </a:rPr>
              <a:t>n</a:t>
            </a:r>
            <a:r>
              <a:rPr sz="3100" dirty="0">
                <a:latin typeface="Times New Roman"/>
                <a:cs typeface="Times New Roman"/>
              </a:rPr>
              <a:t>	</a:t>
            </a:r>
            <a:r>
              <a:rPr sz="3100" spc="-15" dirty="0">
                <a:latin typeface="Times New Roman"/>
                <a:cs typeface="Times New Roman"/>
              </a:rPr>
              <a:t>e</a:t>
            </a:r>
            <a:r>
              <a:rPr sz="3100" dirty="0">
                <a:latin typeface="Times New Roman"/>
                <a:cs typeface="Times New Roman"/>
              </a:rPr>
              <a:t>x</a:t>
            </a:r>
            <a:r>
              <a:rPr sz="3100" spc="-5" dirty="0">
                <a:latin typeface="Times New Roman"/>
                <a:cs typeface="Times New Roman"/>
              </a:rPr>
              <a:t>i</a:t>
            </a:r>
            <a:r>
              <a:rPr sz="3100" spc="-35" dirty="0">
                <a:latin typeface="Times New Roman"/>
                <a:cs typeface="Times New Roman"/>
              </a:rPr>
              <a:t>s</a:t>
            </a:r>
            <a:r>
              <a:rPr sz="3100" spc="-5" dirty="0">
                <a:latin typeface="Times New Roman"/>
                <a:cs typeface="Times New Roman"/>
              </a:rPr>
              <a:t>t</a:t>
            </a:r>
            <a:r>
              <a:rPr sz="3100" spc="-15" dirty="0">
                <a:latin typeface="Times New Roman"/>
                <a:cs typeface="Times New Roman"/>
              </a:rPr>
              <a:t>e</a:t>
            </a:r>
            <a:r>
              <a:rPr sz="3100" dirty="0">
                <a:latin typeface="Times New Roman"/>
                <a:cs typeface="Times New Roman"/>
              </a:rPr>
              <a:t>n</a:t>
            </a:r>
            <a:r>
              <a:rPr sz="3100" spc="-35" dirty="0">
                <a:latin typeface="Times New Roman"/>
                <a:cs typeface="Times New Roman"/>
              </a:rPr>
              <a:t>c</a:t>
            </a:r>
            <a:r>
              <a:rPr sz="3100" spc="-5" dirty="0">
                <a:latin typeface="Times New Roman"/>
                <a:cs typeface="Times New Roman"/>
              </a:rPr>
              <a:t>e</a:t>
            </a:r>
            <a:r>
              <a:rPr sz="3100" dirty="0">
                <a:latin typeface="Times New Roman"/>
                <a:cs typeface="Times New Roman"/>
              </a:rPr>
              <a:t>	</a:t>
            </a:r>
            <a:r>
              <a:rPr sz="3100" spc="-15" dirty="0">
                <a:latin typeface="Times New Roman"/>
                <a:cs typeface="Times New Roman"/>
              </a:rPr>
              <a:t>eve</a:t>
            </a:r>
            <a:r>
              <a:rPr sz="3100" spc="-5" dirty="0">
                <a:latin typeface="Times New Roman"/>
                <a:cs typeface="Times New Roman"/>
              </a:rPr>
              <a:t>n</a:t>
            </a:r>
            <a:r>
              <a:rPr sz="3100" dirty="0">
                <a:latin typeface="Times New Roman"/>
                <a:cs typeface="Times New Roman"/>
              </a:rPr>
              <a:t>	</a:t>
            </a:r>
            <a:r>
              <a:rPr sz="3100" spc="-15" dirty="0">
                <a:latin typeface="Times New Roman"/>
                <a:cs typeface="Times New Roman"/>
              </a:rPr>
              <a:t>a</a:t>
            </a:r>
            <a:r>
              <a:rPr sz="3100" spc="-30" dirty="0">
                <a:latin typeface="Times New Roman"/>
                <a:cs typeface="Times New Roman"/>
              </a:rPr>
              <a:t>f</a:t>
            </a:r>
            <a:r>
              <a:rPr sz="3100" spc="-5" dirty="0">
                <a:latin typeface="Times New Roman"/>
                <a:cs typeface="Times New Roman"/>
              </a:rPr>
              <a:t>t</a:t>
            </a:r>
            <a:r>
              <a:rPr sz="3100" spc="-15" dirty="0">
                <a:latin typeface="Times New Roman"/>
                <a:cs typeface="Times New Roman"/>
              </a:rPr>
              <a:t>e</a:t>
            </a:r>
            <a:r>
              <a:rPr sz="3100" spc="-5" dirty="0">
                <a:latin typeface="Times New Roman"/>
                <a:cs typeface="Times New Roman"/>
              </a:rPr>
              <a:t>r  </a:t>
            </a:r>
            <a:r>
              <a:rPr sz="3100" spc="-15" dirty="0">
                <a:latin typeface="Times New Roman"/>
                <a:cs typeface="Times New Roman"/>
              </a:rPr>
              <a:t>modern</a:t>
            </a:r>
            <a:r>
              <a:rPr sz="3100" spc="-5" dirty="0">
                <a:latin typeface="Times New Roman"/>
                <a:cs typeface="Times New Roman"/>
              </a:rPr>
              <a:t> lathes	are provided with </a:t>
            </a:r>
            <a:r>
              <a:rPr sz="3100" spc="-15" dirty="0">
                <a:latin typeface="Times New Roman"/>
                <a:cs typeface="Times New Roman"/>
              </a:rPr>
              <a:t>motor</a:t>
            </a:r>
            <a:r>
              <a:rPr sz="3100" spc="-90" dirty="0">
                <a:latin typeface="Times New Roman"/>
                <a:cs typeface="Times New Roman"/>
              </a:rPr>
              <a:t> </a:t>
            </a:r>
            <a:r>
              <a:rPr sz="3100" dirty="0">
                <a:latin typeface="Times New Roman"/>
                <a:cs typeface="Times New Roman"/>
              </a:rPr>
              <a:t>drive.</a:t>
            </a:r>
            <a:endParaRPr sz="3100">
              <a:latin typeface="Times New Roman"/>
              <a:cs typeface="Times New Roman"/>
            </a:endParaRPr>
          </a:p>
        </p:txBody>
      </p:sp>
      <p:sp>
        <p:nvSpPr>
          <p:cNvPr id="5" name="object 5"/>
          <p:cNvSpPr/>
          <p:nvPr/>
        </p:nvSpPr>
        <p:spPr>
          <a:xfrm>
            <a:off x="307847" y="1548891"/>
            <a:ext cx="10079736" cy="5590032"/>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12</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5732" y="21337"/>
            <a:ext cx="6038215" cy="489235"/>
          </a:xfrm>
          <a:prstGeom prst="rect">
            <a:avLst/>
          </a:prstGeom>
        </p:spPr>
        <p:txBody>
          <a:bodyPr vert="horz" wrap="square" lIns="0" tIns="12064" rIns="0" bIns="0" rtlCol="0">
            <a:spAutoFit/>
          </a:bodyPr>
          <a:lstStyle/>
          <a:p>
            <a:pPr marL="12698">
              <a:spcBef>
                <a:spcPts val="95"/>
              </a:spcBef>
              <a:tabLst>
                <a:tab pos="560650" algn="l"/>
                <a:tab pos="1493374" algn="l"/>
                <a:tab pos="2663566" algn="l"/>
                <a:tab pos="3888997" algn="l"/>
                <a:tab pos="4346152" algn="l"/>
                <a:tab pos="4824896" algn="l"/>
              </a:tabLst>
            </a:pPr>
            <a:r>
              <a:rPr sz="3100" dirty="0">
                <a:latin typeface="Times New Roman"/>
                <a:cs typeface="Times New Roman"/>
              </a:rPr>
              <a:t>4)	</a:t>
            </a:r>
            <a:r>
              <a:rPr sz="3100" u="heavy" spc="-65" dirty="0">
                <a:uFill>
                  <a:solidFill>
                    <a:srgbClr val="000000"/>
                  </a:solidFill>
                </a:uFill>
                <a:latin typeface="Times New Roman"/>
                <a:cs typeface="Times New Roman"/>
              </a:rPr>
              <a:t>Tool	</a:t>
            </a:r>
            <a:r>
              <a:rPr sz="3100" u="heavy" spc="-10" dirty="0">
                <a:uFill>
                  <a:solidFill>
                    <a:srgbClr val="000000"/>
                  </a:solidFill>
                </a:uFill>
                <a:latin typeface="Times New Roman"/>
                <a:cs typeface="Times New Roman"/>
              </a:rPr>
              <a:t>Room	</a:t>
            </a:r>
            <a:r>
              <a:rPr sz="3100" u="heavy" dirty="0">
                <a:uFill>
                  <a:solidFill>
                    <a:srgbClr val="000000"/>
                  </a:solidFill>
                </a:uFill>
                <a:latin typeface="Times New Roman"/>
                <a:cs typeface="Times New Roman"/>
              </a:rPr>
              <a:t>Lathe</a:t>
            </a:r>
            <a:r>
              <a:rPr sz="3100" dirty="0">
                <a:latin typeface="Times New Roman"/>
                <a:cs typeface="Times New Roman"/>
              </a:rPr>
              <a:t>:	</a:t>
            </a:r>
            <a:r>
              <a:rPr sz="3100" spc="-5" dirty="0">
                <a:latin typeface="Times New Roman"/>
                <a:cs typeface="Times New Roman"/>
              </a:rPr>
              <a:t>It	is	</a:t>
            </a:r>
            <a:r>
              <a:rPr sz="3100" spc="-10" dirty="0">
                <a:latin typeface="Times New Roman"/>
                <a:cs typeface="Times New Roman"/>
              </a:rPr>
              <a:t>nothing</a:t>
            </a:r>
            <a:endParaRPr sz="3100">
              <a:latin typeface="Times New Roman"/>
              <a:cs typeface="Times New Roman"/>
            </a:endParaRPr>
          </a:p>
        </p:txBody>
      </p:sp>
      <p:sp>
        <p:nvSpPr>
          <p:cNvPr id="3" name="object 3"/>
          <p:cNvSpPr txBox="1"/>
          <p:nvPr/>
        </p:nvSpPr>
        <p:spPr>
          <a:xfrm>
            <a:off x="6845301" y="21337"/>
            <a:ext cx="3465195" cy="489235"/>
          </a:xfrm>
          <a:prstGeom prst="rect">
            <a:avLst/>
          </a:prstGeom>
        </p:spPr>
        <p:txBody>
          <a:bodyPr vert="horz" wrap="square" lIns="0" tIns="12064" rIns="0" bIns="0" rtlCol="0">
            <a:spAutoFit/>
          </a:bodyPr>
          <a:lstStyle/>
          <a:p>
            <a:pPr marL="12698">
              <a:spcBef>
                <a:spcPts val="95"/>
              </a:spcBef>
              <a:tabLst>
                <a:tab pos="731449" algn="l"/>
                <a:tab pos="1429246" algn="l"/>
                <a:tab pos="2688329" algn="l"/>
              </a:tabLst>
            </a:pPr>
            <a:r>
              <a:rPr sz="3100" spc="-5" dirty="0">
                <a:latin typeface="Times New Roman"/>
                <a:cs typeface="Times New Roman"/>
              </a:rPr>
              <a:t>but	</a:t>
            </a:r>
            <a:r>
              <a:rPr sz="3100" spc="-10" dirty="0">
                <a:latin typeface="Times New Roman"/>
                <a:cs typeface="Times New Roman"/>
              </a:rPr>
              <a:t>the	engine	lathe</a:t>
            </a:r>
            <a:endParaRPr sz="3100">
              <a:latin typeface="Times New Roman"/>
              <a:cs typeface="Times New Roman"/>
            </a:endParaRPr>
          </a:p>
        </p:txBody>
      </p:sp>
      <p:sp>
        <p:nvSpPr>
          <p:cNvPr id="4" name="object 4"/>
          <p:cNvSpPr txBox="1"/>
          <p:nvPr/>
        </p:nvSpPr>
        <p:spPr>
          <a:xfrm>
            <a:off x="773684" y="493777"/>
            <a:ext cx="6338570" cy="489235"/>
          </a:xfrm>
          <a:prstGeom prst="rect">
            <a:avLst/>
          </a:prstGeom>
        </p:spPr>
        <p:txBody>
          <a:bodyPr vert="horz" wrap="square" lIns="0" tIns="12064" rIns="0" bIns="0" rtlCol="0">
            <a:spAutoFit/>
          </a:bodyPr>
          <a:lstStyle/>
          <a:p>
            <a:pPr marL="12698">
              <a:spcBef>
                <a:spcPts val="95"/>
              </a:spcBef>
              <a:tabLst>
                <a:tab pos="1624807" algn="l"/>
                <a:tab pos="2495942" algn="l"/>
                <a:tab pos="3492795" algn="l"/>
                <a:tab pos="4452822" algn="l"/>
              </a:tabLst>
            </a:pPr>
            <a:r>
              <a:rPr sz="3100" spc="-10" dirty="0">
                <a:latin typeface="Times New Roman"/>
                <a:cs typeface="Times New Roman"/>
              </a:rPr>
              <a:t>equipped	with	</a:t>
            </a:r>
            <a:r>
              <a:rPr sz="3100" spc="-15" dirty="0">
                <a:latin typeface="Times New Roman"/>
                <a:cs typeface="Times New Roman"/>
              </a:rPr>
              <a:t>some	</a:t>
            </a:r>
            <a:r>
              <a:rPr sz="3100" spc="-5" dirty="0">
                <a:latin typeface="Times New Roman"/>
                <a:cs typeface="Times New Roman"/>
              </a:rPr>
              <a:t>extra	</a:t>
            </a:r>
            <a:r>
              <a:rPr sz="3100" spc="-10" dirty="0">
                <a:latin typeface="Times New Roman"/>
                <a:cs typeface="Times New Roman"/>
              </a:rPr>
              <a:t>attachments</a:t>
            </a:r>
            <a:endParaRPr sz="3100">
              <a:latin typeface="Times New Roman"/>
              <a:cs typeface="Times New Roman"/>
            </a:endParaRPr>
          </a:p>
        </p:txBody>
      </p:sp>
      <p:sp>
        <p:nvSpPr>
          <p:cNvPr id="5" name="object 5"/>
          <p:cNvSpPr txBox="1"/>
          <p:nvPr/>
        </p:nvSpPr>
        <p:spPr>
          <a:xfrm>
            <a:off x="7433565" y="493777"/>
            <a:ext cx="2874645" cy="489235"/>
          </a:xfrm>
          <a:prstGeom prst="rect">
            <a:avLst/>
          </a:prstGeom>
        </p:spPr>
        <p:txBody>
          <a:bodyPr vert="horz" wrap="square" lIns="0" tIns="12064" rIns="0" bIns="0" rtlCol="0">
            <a:spAutoFit/>
          </a:bodyPr>
          <a:lstStyle/>
          <a:p>
            <a:pPr marL="12698">
              <a:spcBef>
                <a:spcPts val="95"/>
              </a:spcBef>
              <a:tabLst>
                <a:tab pos="643192" algn="l"/>
                <a:tab pos="2295301" algn="l"/>
              </a:tabLst>
            </a:pPr>
            <a:r>
              <a:rPr sz="3100" spc="-30" dirty="0">
                <a:latin typeface="Times New Roman"/>
                <a:cs typeface="Times New Roman"/>
              </a:rPr>
              <a:t>f</a:t>
            </a:r>
            <a:r>
              <a:rPr sz="3100" dirty="0">
                <a:latin typeface="Times New Roman"/>
                <a:cs typeface="Times New Roman"/>
              </a:rPr>
              <a:t>o</a:t>
            </a:r>
            <a:r>
              <a:rPr sz="3100" spc="-5" dirty="0">
                <a:latin typeface="Times New Roman"/>
                <a:cs typeface="Times New Roman"/>
              </a:rPr>
              <a:t>r</a:t>
            </a:r>
            <a:r>
              <a:rPr sz="3100" dirty="0">
                <a:latin typeface="Times New Roman"/>
                <a:cs typeface="Times New Roman"/>
              </a:rPr>
              <a:t>	</a:t>
            </a:r>
            <a:r>
              <a:rPr sz="3100" spc="-15" dirty="0">
                <a:latin typeface="Times New Roman"/>
                <a:cs typeface="Times New Roman"/>
              </a:rPr>
              <a:t>acc</a:t>
            </a:r>
            <a:r>
              <a:rPr sz="3100" dirty="0">
                <a:latin typeface="Times New Roman"/>
                <a:cs typeface="Times New Roman"/>
              </a:rPr>
              <a:t>u</a:t>
            </a:r>
            <a:r>
              <a:rPr sz="3100" spc="-5" dirty="0">
                <a:latin typeface="Times New Roman"/>
                <a:cs typeface="Times New Roman"/>
              </a:rPr>
              <a:t>r</a:t>
            </a:r>
            <a:r>
              <a:rPr sz="3100" spc="-15" dirty="0">
                <a:latin typeface="Times New Roman"/>
                <a:cs typeface="Times New Roman"/>
              </a:rPr>
              <a:t>a</a:t>
            </a:r>
            <a:r>
              <a:rPr sz="3100" spc="-5" dirty="0">
                <a:latin typeface="Times New Roman"/>
                <a:cs typeface="Times New Roman"/>
              </a:rPr>
              <a:t>te</a:t>
            </a:r>
            <a:r>
              <a:rPr sz="3100" dirty="0">
                <a:latin typeface="Times New Roman"/>
                <a:cs typeface="Times New Roman"/>
              </a:rPr>
              <a:t>	</a:t>
            </a:r>
            <a:r>
              <a:rPr sz="3100" spc="-15" dirty="0">
                <a:latin typeface="Times New Roman"/>
                <a:cs typeface="Times New Roman"/>
              </a:rPr>
              <a:t>an</a:t>
            </a:r>
            <a:r>
              <a:rPr sz="3100" spc="-5" dirty="0">
                <a:latin typeface="Times New Roman"/>
                <a:cs typeface="Times New Roman"/>
              </a:rPr>
              <a:t>d</a:t>
            </a:r>
            <a:endParaRPr sz="3100">
              <a:latin typeface="Times New Roman"/>
              <a:cs typeface="Times New Roman"/>
            </a:endParaRPr>
          </a:p>
        </p:txBody>
      </p:sp>
      <p:sp>
        <p:nvSpPr>
          <p:cNvPr id="6" name="object 6"/>
          <p:cNvSpPr txBox="1"/>
          <p:nvPr/>
        </p:nvSpPr>
        <p:spPr>
          <a:xfrm>
            <a:off x="773684" y="963168"/>
            <a:ext cx="7844155" cy="489235"/>
          </a:xfrm>
          <a:prstGeom prst="rect">
            <a:avLst/>
          </a:prstGeom>
        </p:spPr>
        <p:txBody>
          <a:bodyPr vert="horz" wrap="square" lIns="0" tIns="12064" rIns="0" bIns="0" rtlCol="0">
            <a:spAutoFit/>
          </a:bodyPr>
          <a:lstStyle/>
          <a:p>
            <a:pPr marL="12698">
              <a:spcBef>
                <a:spcPts val="95"/>
              </a:spcBef>
              <a:tabLst>
                <a:tab pos="1630521" algn="l"/>
                <a:tab pos="2798173" algn="l"/>
                <a:tab pos="3562638" algn="l"/>
                <a:tab pos="4525839" algn="l"/>
                <a:tab pos="6016040" algn="l"/>
              </a:tabLst>
            </a:pPr>
            <a:r>
              <a:rPr sz="3100" spc="-10" dirty="0">
                <a:latin typeface="Times New Roman"/>
                <a:cs typeface="Times New Roman"/>
              </a:rPr>
              <a:t>precision	work	</a:t>
            </a:r>
            <a:r>
              <a:rPr sz="3100" spc="-15" dirty="0">
                <a:latin typeface="Times New Roman"/>
                <a:cs typeface="Times New Roman"/>
              </a:rPr>
              <a:t>like	</a:t>
            </a:r>
            <a:r>
              <a:rPr sz="3100" spc="-10" dirty="0">
                <a:latin typeface="Times New Roman"/>
                <a:cs typeface="Times New Roman"/>
              </a:rPr>
              <a:t>taper	turning	</a:t>
            </a:r>
            <a:r>
              <a:rPr sz="3100" spc="-15" dirty="0">
                <a:latin typeface="Times New Roman"/>
                <a:cs typeface="Times New Roman"/>
              </a:rPr>
              <a:t>attachment,</a:t>
            </a:r>
            <a:endParaRPr sz="3100">
              <a:latin typeface="Times New Roman"/>
              <a:cs typeface="Times New Roman"/>
            </a:endParaRPr>
          </a:p>
        </p:txBody>
      </p:sp>
      <p:sp>
        <p:nvSpPr>
          <p:cNvPr id="7" name="object 7"/>
          <p:cNvSpPr txBox="1"/>
          <p:nvPr/>
        </p:nvSpPr>
        <p:spPr>
          <a:xfrm>
            <a:off x="8951468" y="963168"/>
            <a:ext cx="1354455" cy="489235"/>
          </a:xfrm>
          <a:prstGeom prst="rect">
            <a:avLst/>
          </a:prstGeom>
        </p:spPr>
        <p:txBody>
          <a:bodyPr vert="horz" wrap="square" lIns="0" tIns="12064" rIns="0" bIns="0" rtlCol="0">
            <a:spAutoFit/>
          </a:bodyPr>
          <a:lstStyle/>
          <a:p>
            <a:pPr marL="12698">
              <a:spcBef>
                <a:spcPts val="95"/>
              </a:spcBef>
            </a:pPr>
            <a:r>
              <a:rPr sz="3100" spc="-10" dirty="0">
                <a:latin typeface="Times New Roman"/>
                <a:cs typeface="Times New Roman"/>
              </a:rPr>
              <a:t>follower</a:t>
            </a:r>
            <a:endParaRPr sz="3100">
              <a:latin typeface="Times New Roman"/>
              <a:cs typeface="Times New Roman"/>
            </a:endParaRPr>
          </a:p>
        </p:txBody>
      </p:sp>
      <p:sp>
        <p:nvSpPr>
          <p:cNvPr id="8" name="object 8"/>
          <p:cNvSpPr txBox="1"/>
          <p:nvPr/>
        </p:nvSpPr>
        <p:spPr>
          <a:xfrm>
            <a:off x="773684" y="1435609"/>
            <a:ext cx="8670290" cy="489235"/>
          </a:xfrm>
          <a:prstGeom prst="rect">
            <a:avLst/>
          </a:prstGeom>
        </p:spPr>
        <p:txBody>
          <a:bodyPr vert="horz" wrap="square" lIns="0" tIns="12064" rIns="0" bIns="0" rtlCol="0">
            <a:spAutoFit/>
          </a:bodyPr>
          <a:lstStyle/>
          <a:p>
            <a:pPr marL="12698">
              <a:spcBef>
                <a:spcPts val="95"/>
              </a:spcBef>
              <a:tabLst>
                <a:tab pos="2087677" algn="l"/>
                <a:tab pos="3370887" algn="l"/>
                <a:tab pos="4212180" algn="l"/>
                <a:tab pos="5016647" algn="l"/>
                <a:tab pos="5778573" algn="l"/>
              </a:tabLst>
            </a:pPr>
            <a:r>
              <a:rPr sz="3100" spc="-5" dirty="0">
                <a:latin typeface="Times New Roman"/>
                <a:cs typeface="Times New Roman"/>
              </a:rPr>
              <a:t>rest,</a:t>
            </a:r>
            <a:r>
              <a:rPr sz="3100" spc="-40" dirty="0">
                <a:latin typeface="Times New Roman"/>
                <a:cs typeface="Times New Roman"/>
              </a:rPr>
              <a:t> </a:t>
            </a:r>
            <a:r>
              <a:rPr sz="3100" spc="-5" dirty="0">
                <a:latin typeface="Times New Roman"/>
                <a:cs typeface="Times New Roman"/>
              </a:rPr>
              <a:t>collets,	chucks	</a:t>
            </a:r>
            <a:r>
              <a:rPr sz="3100" spc="-10" dirty="0">
                <a:latin typeface="Times New Roman"/>
                <a:cs typeface="Times New Roman"/>
              </a:rPr>
              <a:t>etc.	</a:t>
            </a:r>
            <a:r>
              <a:rPr sz="3100" spc="-5" dirty="0">
                <a:latin typeface="Times New Roman"/>
                <a:cs typeface="Times New Roman"/>
              </a:rPr>
              <a:t>The	bed	is relatively</a:t>
            </a:r>
            <a:r>
              <a:rPr sz="3100" spc="-145" dirty="0">
                <a:latin typeface="Times New Roman"/>
                <a:cs typeface="Times New Roman"/>
              </a:rPr>
              <a:t> </a:t>
            </a:r>
            <a:r>
              <a:rPr sz="3100" spc="-15" dirty="0">
                <a:latin typeface="Times New Roman"/>
                <a:cs typeface="Times New Roman"/>
              </a:rPr>
              <a:t>small.</a:t>
            </a:r>
            <a:endParaRPr sz="3100">
              <a:latin typeface="Times New Roman"/>
              <a:cs typeface="Times New Roman"/>
            </a:endParaRPr>
          </a:p>
        </p:txBody>
      </p:sp>
      <p:sp>
        <p:nvSpPr>
          <p:cNvPr id="9" name="object 9"/>
          <p:cNvSpPr/>
          <p:nvPr/>
        </p:nvSpPr>
        <p:spPr>
          <a:xfrm>
            <a:off x="2157983" y="1929893"/>
            <a:ext cx="6885432" cy="5334000"/>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13</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732" y="21337"/>
            <a:ext cx="9914255" cy="489235"/>
          </a:xfrm>
          <a:prstGeom prst="rect">
            <a:avLst/>
          </a:prstGeom>
        </p:spPr>
        <p:txBody>
          <a:bodyPr vert="horz" wrap="square" lIns="0" tIns="12064" rIns="0" bIns="0" rtlCol="0">
            <a:spAutoFit/>
          </a:bodyPr>
          <a:lstStyle/>
          <a:p>
            <a:pPr marL="12698">
              <a:spcBef>
                <a:spcPts val="95"/>
              </a:spcBef>
              <a:tabLst>
                <a:tab pos="502871" algn="l"/>
                <a:tab pos="1929576" algn="l"/>
                <a:tab pos="2395622" algn="l"/>
                <a:tab pos="3526446" algn="l"/>
                <a:tab pos="4711876" algn="l"/>
                <a:tab pos="5812224" algn="l"/>
                <a:tab pos="6449068" algn="l"/>
                <a:tab pos="7351315" algn="l"/>
                <a:tab pos="9222478" algn="l"/>
              </a:tabLst>
            </a:pPr>
            <a:r>
              <a:rPr sz="3100" b="0" spc="5" dirty="0"/>
              <a:t>5</a:t>
            </a:r>
            <a:r>
              <a:rPr sz="3100" b="0" spc="-5" dirty="0"/>
              <a:t>)</a:t>
            </a:r>
            <a:r>
              <a:rPr sz="3100" b="0" dirty="0"/>
              <a:t>	</a:t>
            </a:r>
            <a:r>
              <a:rPr sz="3100" b="0" u="heavy" spc="-5" dirty="0">
                <a:uFill>
                  <a:solidFill>
                    <a:srgbClr val="000000"/>
                  </a:solidFill>
                </a:uFill>
              </a:rPr>
              <a:t>C</a:t>
            </a:r>
            <a:r>
              <a:rPr sz="3100" b="0" u="heavy" spc="-15" dirty="0">
                <a:uFill>
                  <a:solidFill>
                    <a:srgbClr val="000000"/>
                  </a:solidFill>
                </a:uFill>
              </a:rPr>
              <a:t>a</a:t>
            </a:r>
            <a:r>
              <a:rPr sz="3100" b="0" u="heavy" dirty="0">
                <a:uFill>
                  <a:solidFill>
                    <a:srgbClr val="000000"/>
                  </a:solidFill>
                </a:uFill>
              </a:rPr>
              <a:t>p</a:t>
            </a:r>
            <a:r>
              <a:rPr sz="3100" b="0" u="heavy" spc="-10" dirty="0">
                <a:uFill>
                  <a:solidFill>
                    <a:srgbClr val="000000"/>
                  </a:solidFill>
                </a:uFill>
              </a:rPr>
              <a:t>s</a:t>
            </a:r>
            <a:r>
              <a:rPr sz="3100" b="0" u="heavy" spc="-25" dirty="0">
                <a:uFill>
                  <a:solidFill>
                    <a:srgbClr val="000000"/>
                  </a:solidFill>
                </a:uFill>
              </a:rPr>
              <a:t>t</a:t>
            </a:r>
            <a:r>
              <a:rPr sz="3100" b="0" u="heavy" spc="-15" dirty="0">
                <a:uFill>
                  <a:solidFill>
                    <a:srgbClr val="000000"/>
                  </a:solidFill>
                </a:uFill>
              </a:rPr>
              <a:t>a</a:t>
            </a:r>
            <a:r>
              <a:rPr sz="3100" b="0" u="heavy" spc="-5" dirty="0">
                <a:uFill>
                  <a:solidFill>
                    <a:srgbClr val="000000"/>
                  </a:solidFill>
                </a:uFill>
              </a:rPr>
              <a:t>n</a:t>
            </a:r>
            <a:r>
              <a:rPr sz="3100" b="0" u="heavy" dirty="0">
                <a:uFill>
                  <a:solidFill>
                    <a:srgbClr val="000000"/>
                  </a:solidFill>
                </a:uFill>
              </a:rPr>
              <a:t>	</a:t>
            </a:r>
            <a:r>
              <a:rPr sz="3100" b="0" u="heavy" spc="-5" dirty="0">
                <a:uFill>
                  <a:solidFill>
                    <a:srgbClr val="000000"/>
                  </a:solidFill>
                </a:uFill>
              </a:rPr>
              <a:t>&amp;</a:t>
            </a:r>
            <a:r>
              <a:rPr sz="3100" b="0" u="heavy" dirty="0">
                <a:uFill>
                  <a:solidFill>
                    <a:srgbClr val="000000"/>
                  </a:solidFill>
                </a:uFill>
              </a:rPr>
              <a:t>	</a:t>
            </a:r>
            <a:r>
              <a:rPr sz="3100" b="0" u="heavy" spc="-120" dirty="0">
                <a:uFill>
                  <a:solidFill>
                    <a:srgbClr val="000000"/>
                  </a:solidFill>
                </a:uFill>
              </a:rPr>
              <a:t>T</a:t>
            </a:r>
            <a:r>
              <a:rPr sz="3100" b="0" u="heavy" dirty="0">
                <a:uFill>
                  <a:solidFill>
                    <a:srgbClr val="000000"/>
                  </a:solidFill>
                </a:uFill>
              </a:rPr>
              <a:t>u</a:t>
            </a:r>
            <a:r>
              <a:rPr sz="3100" b="0" u="heavy" spc="-5" dirty="0">
                <a:uFill>
                  <a:solidFill>
                    <a:srgbClr val="000000"/>
                  </a:solidFill>
                </a:uFill>
              </a:rPr>
              <a:t>rr</a:t>
            </a:r>
            <a:r>
              <a:rPr sz="3100" b="0" u="heavy" spc="-15" dirty="0">
                <a:uFill>
                  <a:solidFill>
                    <a:srgbClr val="000000"/>
                  </a:solidFill>
                </a:uFill>
              </a:rPr>
              <a:t>e</a:t>
            </a:r>
            <a:r>
              <a:rPr sz="3100" b="0" u="heavy" spc="-5" dirty="0">
                <a:uFill>
                  <a:solidFill>
                    <a:srgbClr val="000000"/>
                  </a:solidFill>
                </a:uFill>
              </a:rPr>
              <a:t>t</a:t>
            </a:r>
            <a:r>
              <a:rPr sz="3100" b="0" u="heavy" dirty="0">
                <a:uFill>
                  <a:solidFill>
                    <a:srgbClr val="000000"/>
                  </a:solidFill>
                </a:uFill>
              </a:rPr>
              <a:t>	</a:t>
            </a:r>
            <a:r>
              <a:rPr sz="3100" b="0" u="heavy" spc="-5" dirty="0">
                <a:uFill>
                  <a:solidFill>
                    <a:srgbClr val="000000"/>
                  </a:solidFill>
                </a:uFill>
              </a:rPr>
              <a:t>l</a:t>
            </a:r>
            <a:r>
              <a:rPr sz="3100" b="0" u="heavy" spc="-15" dirty="0">
                <a:uFill>
                  <a:solidFill>
                    <a:srgbClr val="000000"/>
                  </a:solidFill>
                </a:uFill>
              </a:rPr>
              <a:t>a</a:t>
            </a:r>
            <a:r>
              <a:rPr sz="3100" b="0" u="heavy" spc="-5" dirty="0">
                <a:uFill>
                  <a:solidFill>
                    <a:srgbClr val="000000"/>
                  </a:solidFill>
                </a:uFill>
              </a:rPr>
              <a:t>t</a:t>
            </a:r>
            <a:r>
              <a:rPr sz="3100" b="0" u="heavy" dirty="0">
                <a:uFill>
                  <a:solidFill>
                    <a:srgbClr val="000000"/>
                  </a:solidFill>
                </a:uFill>
              </a:rPr>
              <a:t>h</a:t>
            </a:r>
            <a:r>
              <a:rPr sz="3100" b="0" u="heavy" spc="-15" dirty="0">
                <a:uFill>
                  <a:solidFill>
                    <a:srgbClr val="000000"/>
                  </a:solidFill>
                </a:uFill>
              </a:rPr>
              <a:t>e</a:t>
            </a:r>
            <a:r>
              <a:rPr sz="3100" b="0" u="heavy" spc="-35" dirty="0">
                <a:uFill>
                  <a:solidFill>
                    <a:srgbClr val="000000"/>
                  </a:solidFill>
                </a:uFill>
              </a:rPr>
              <a:t>s</a:t>
            </a:r>
            <a:r>
              <a:rPr sz="3100" b="0" spc="-5" dirty="0"/>
              <a:t>:</a:t>
            </a:r>
            <a:r>
              <a:rPr sz="3100" b="0" dirty="0"/>
              <a:t>	</a:t>
            </a:r>
            <a:r>
              <a:rPr sz="3100" b="0" spc="-5" dirty="0"/>
              <a:t>T</a:t>
            </a:r>
            <a:r>
              <a:rPr sz="3100" b="0" dirty="0"/>
              <a:t>h</a:t>
            </a:r>
            <a:r>
              <a:rPr sz="3100" b="0" spc="-15" dirty="0"/>
              <a:t>e</a:t>
            </a:r>
            <a:r>
              <a:rPr sz="3100" b="0" spc="-10" dirty="0"/>
              <a:t>s</a:t>
            </a:r>
            <a:r>
              <a:rPr sz="3100" b="0" spc="-5" dirty="0"/>
              <a:t>e</a:t>
            </a:r>
            <a:r>
              <a:rPr sz="3100" b="0" dirty="0"/>
              <a:t>	</a:t>
            </a:r>
            <a:r>
              <a:rPr sz="3100" b="0" spc="-15" dirty="0"/>
              <a:t>a</a:t>
            </a:r>
            <a:r>
              <a:rPr sz="3100" b="0" spc="-30" dirty="0"/>
              <a:t>r</a:t>
            </a:r>
            <a:r>
              <a:rPr sz="3100" b="0" spc="-5" dirty="0"/>
              <a:t>e</a:t>
            </a:r>
            <a:r>
              <a:rPr sz="3100" b="0" dirty="0"/>
              <a:t>	</a:t>
            </a:r>
            <a:r>
              <a:rPr sz="3100" b="0" spc="-10" dirty="0"/>
              <a:t>s</a:t>
            </a:r>
            <a:r>
              <a:rPr sz="3100" b="0" spc="10" dirty="0"/>
              <a:t>e</a:t>
            </a:r>
            <a:r>
              <a:rPr sz="3100" b="0" spc="-65" dirty="0"/>
              <a:t>m</a:t>
            </a:r>
            <a:r>
              <a:rPr sz="3100" b="0" spc="-5" dirty="0"/>
              <a:t>i</a:t>
            </a:r>
            <a:r>
              <a:rPr sz="3100" b="0" dirty="0"/>
              <a:t>	</a:t>
            </a:r>
            <a:r>
              <a:rPr sz="3100" b="0" spc="-15" dirty="0"/>
              <a:t>a</a:t>
            </a:r>
            <a:r>
              <a:rPr sz="3100" b="0" dirty="0"/>
              <a:t>u</a:t>
            </a:r>
            <a:r>
              <a:rPr sz="3100" b="0" spc="-5" dirty="0"/>
              <a:t>t</a:t>
            </a:r>
            <a:r>
              <a:rPr sz="3100" b="0" dirty="0"/>
              <a:t>o</a:t>
            </a:r>
            <a:r>
              <a:rPr sz="3100" b="0" spc="-65" dirty="0"/>
              <a:t>m</a:t>
            </a:r>
            <a:r>
              <a:rPr sz="3100" b="0" spc="-15" dirty="0"/>
              <a:t>a</a:t>
            </a:r>
            <a:r>
              <a:rPr sz="3100" b="0" spc="-5" dirty="0"/>
              <a:t>tic</a:t>
            </a:r>
            <a:r>
              <a:rPr sz="3100" b="0" dirty="0"/>
              <a:t>	</a:t>
            </a:r>
            <a:r>
              <a:rPr sz="3100" b="0" spc="-5" dirty="0"/>
              <a:t>t</a:t>
            </a:r>
            <a:r>
              <a:rPr sz="3100" b="0" spc="-15" dirty="0"/>
              <a:t>y</a:t>
            </a:r>
            <a:r>
              <a:rPr sz="3100" b="0" dirty="0"/>
              <a:t>p</a:t>
            </a:r>
            <a:r>
              <a:rPr sz="3100" b="0" spc="-5" dirty="0"/>
              <a:t>e</a:t>
            </a:r>
            <a:endParaRPr sz="3100"/>
          </a:p>
        </p:txBody>
      </p:sp>
      <p:sp>
        <p:nvSpPr>
          <p:cNvPr id="3" name="object 3"/>
          <p:cNvSpPr txBox="1"/>
          <p:nvPr/>
        </p:nvSpPr>
        <p:spPr>
          <a:xfrm>
            <a:off x="395732" y="493776"/>
            <a:ext cx="9914255" cy="3830535"/>
          </a:xfrm>
          <a:prstGeom prst="rect">
            <a:avLst/>
          </a:prstGeom>
        </p:spPr>
        <p:txBody>
          <a:bodyPr vert="horz" wrap="square" lIns="0" tIns="13969" rIns="0" bIns="0" rtlCol="0">
            <a:spAutoFit/>
          </a:bodyPr>
          <a:lstStyle/>
          <a:p>
            <a:pPr marL="12698" marR="5079" algn="just">
              <a:lnSpc>
                <a:spcPct val="99600"/>
              </a:lnSpc>
              <a:spcBef>
                <a:spcPts val="109"/>
              </a:spcBef>
            </a:pPr>
            <a:r>
              <a:rPr sz="3100" spc="-10" dirty="0">
                <a:latin typeface="Times New Roman"/>
                <a:cs typeface="Times New Roman"/>
              </a:rPr>
              <a:t>machines </a:t>
            </a:r>
            <a:r>
              <a:rPr sz="3100" spc="-5" dirty="0">
                <a:latin typeface="Times New Roman"/>
                <a:cs typeface="Times New Roman"/>
              </a:rPr>
              <a:t>very </a:t>
            </a:r>
            <a:r>
              <a:rPr sz="3100" spc="-10" dirty="0">
                <a:latin typeface="Times New Roman"/>
                <a:cs typeface="Times New Roman"/>
              </a:rPr>
              <a:t>useful for </a:t>
            </a:r>
            <a:r>
              <a:rPr sz="3100" spc="-15" dirty="0">
                <a:latin typeface="Times New Roman"/>
                <a:cs typeface="Times New Roman"/>
              </a:rPr>
              <a:t>mass </a:t>
            </a:r>
            <a:r>
              <a:rPr sz="3100" spc="-5" dirty="0">
                <a:latin typeface="Times New Roman"/>
                <a:cs typeface="Times New Roman"/>
              </a:rPr>
              <a:t>production </a:t>
            </a:r>
            <a:r>
              <a:rPr sz="3100" spc="-15" dirty="0">
                <a:latin typeface="Times New Roman"/>
                <a:cs typeface="Times New Roman"/>
              </a:rPr>
              <a:t>(small </a:t>
            </a:r>
            <a:r>
              <a:rPr sz="3100" dirty="0">
                <a:latin typeface="Times New Roman"/>
                <a:cs typeface="Times New Roman"/>
              </a:rPr>
              <a:t>lot </a:t>
            </a:r>
            <a:r>
              <a:rPr sz="3100" spc="-10" dirty="0">
                <a:latin typeface="Times New Roman"/>
                <a:cs typeface="Times New Roman"/>
              </a:rPr>
              <a:t>sizes).  Less skill </a:t>
            </a:r>
            <a:r>
              <a:rPr sz="3100" spc="-5" dirty="0">
                <a:latin typeface="Times New Roman"/>
                <a:cs typeface="Times New Roman"/>
              </a:rPr>
              <a:t>is required </a:t>
            </a:r>
            <a:r>
              <a:rPr sz="3100" spc="-10" dirty="0">
                <a:latin typeface="Times New Roman"/>
                <a:cs typeface="Times New Roman"/>
              </a:rPr>
              <a:t>for </a:t>
            </a:r>
            <a:r>
              <a:rPr sz="3100" spc="-5" dirty="0">
                <a:latin typeface="Times New Roman"/>
                <a:cs typeface="Times New Roman"/>
              </a:rPr>
              <a:t>operator and wide range </a:t>
            </a:r>
            <a:r>
              <a:rPr sz="3100" dirty="0">
                <a:latin typeface="Times New Roman"/>
                <a:cs typeface="Times New Roman"/>
              </a:rPr>
              <a:t>of  </a:t>
            </a:r>
            <a:r>
              <a:rPr sz="3100" spc="-10" dirty="0">
                <a:latin typeface="Times New Roman"/>
                <a:cs typeface="Times New Roman"/>
              </a:rPr>
              <a:t>operations can </a:t>
            </a:r>
            <a:r>
              <a:rPr sz="3100" dirty="0">
                <a:latin typeface="Times New Roman"/>
                <a:cs typeface="Times New Roman"/>
              </a:rPr>
              <a:t>be </a:t>
            </a:r>
            <a:r>
              <a:rPr sz="3100" spc="-10" dirty="0">
                <a:latin typeface="Times New Roman"/>
                <a:cs typeface="Times New Roman"/>
              </a:rPr>
              <a:t>performed. </a:t>
            </a:r>
            <a:r>
              <a:rPr sz="3100" spc="-5" dirty="0">
                <a:latin typeface="Times New Roman"/>
                <a:cs typeface="Times New Roman"/>
              </a:rPr>
              <a:t>They </a:t>
            </a:r>
            <a:r>
              <a:rPr sz="3100" spc="-10" dirty="0">
                <a:latin typeface="Times New Roman"/>
                <a:cs typeface="Times New Roman"/>
              </a:rPr>
              <a:t>carry special </a:t>
            </a:r>
            <a:r>
              <a:rPr sz="3100" spc="-21" dirty="0">
                <a:latin typeface="Times New Roman"/>
                <a:cs typeface="Times New Roman"/>
              </a:rPr>
              <a:t>mechanisms  </a:t>
            </a:r>
            <a:r>
              <a:rPr sz="3100" spc="-10" dirty="0">
                <a:latin typeface="Times New Roman"/>
                <a:cs typeface="Times New Roman"/>
              </a:rPr>
              <a:t>for indexing their tool </a:t>
            </a:r>
            <a:r>
              <a:rPr sz="3100" spc="-5" dirty="0">
                <a:latin typeface="Times New Roman"/>
                <a:cs typeface="Times New Roman"/>
              </a:rPr>
              <a:t>heads. They </a:t>
            </a:r>
            <a:r>
              <a:rPr sz="3100" spc="-15" dirty="0">
                <a:latin typeface="Times New Roman"/>
                <a:cs typeface="Times New Roman"/>
              </a:rPr>
              <a:t>are </a:t>
            </a:r>
            <a:r>
              <a:rPr sz="3100" spc="-10" dirty="0">
                <a:latin typeface="Times New Roman"/>
                <a:cs typeface="Times New Roman"/>
              </a:rPr>
              <a:t>provided with </a:t>
            </a:r>
            <a:r>
              <a:rPr sz="3100" spc="-5" dirty="0">
                <a:latin typeface="Times New Roman"/>
                <a:cs typeface="Times New Roman"/>
              </a:rPr>
              <a:t>a front  tool post </a:t>
            </a:r>
            <a:r>
              <a:rPr sz="3100" spc="-15" dirty="0">
                <a:latin typeface="Times New Roman"/>
                <a:cs typeface="Times New Roman"/>
              </a:rPr>
              <a:t>which </a:t>
            </a:r>
            <a:r>
              <a:rPr sz="3100" spc="-21" dirty="0">
                <a:latin typeface="Times New Roman"/>
                <a:cs typeface="Times New Roman"/>
              </a:rPr>
              <a:t>can </a:t>
            </a:r>
            <a:r>
              <a:rPr sz="3100" spc="-10" dirty="0">
                <a:latin typeface="Times New Roman"/>
                <a:cs typeface="Times New Roman"/>
              </a:rPr>
              <a:t>hold </a:t>
            </a:r>
            <a:r>
              <a:rPr sz="3100" spc="-5" dirty="0">
                <a:latin typeface="Times New Roman"/>
                <a:cs typeface="Times New Roman"/>
              </a:rPr>
              <a:t>4 </a:t>
            </a:r>
            <a:r>
              <a:rPr sz="3100" spc="-10" dirty="0">
                <a:latin typeface="Times New Roman"/>
                <a:cs typeface="Times New Roman"/>
              </a:rPr>
              <a:t>turning </a:t>
            </a:r>
            <a:r>
              <a:rPr sz="3100" spc="-15" dirty="0">
                <a:latin typeface="Times New Roman"/>
                <a:cs typeface="Times New Roman"/>
              </a:rPr>
              <a:t>related </a:t>
            </a:r>
            <a:r>
              <a:rPr sz="3100" spc="-5" dirty="0">
                <a:latin typeface="Times New Roman"/>
                <a:cs typeface="Times New Roman"/>
              </a:rPr>
              <a:t>tools </a:t>
            </a:r>
            <a:r>
              <a:rPr sz="3100" spc="-21" dirty="0">
                <a:latin typeface="Times New Roman"/>
                <a:cs typeface="Times New Roman"/>
              </a:rPr>
              <a:t>and </a:t>
            </a:r>
            <a:r>
              <a:rPr sz="3100" spc="-10" dirty="0">
                <a:latin typeface="Times New Roman"/>
                <a:cs typeface="Times New Roman"/>
              </a:rPr>
              <a:t>rear </a:t>
            </a:r>
            <a:r>
              <a:rPr sz="3100" spc="-5" dirty="0">
                <a:latin typeface="Times New Roman"/>
                <a:cs typeface="Times New Roman"/>
              </a:rPr>
              <a:t>tool  </a:t>
            </a:r>
            <a:r>
              <a:rPr sz="3100" spc="-10" dirty="0">
                <a:latin typeface="Times New Roman"/>
                <a:cs typeface="Times New Roman"/>
              </a:rPr>
              <a:t>post </a:t>
            </a:r>
            <a:r>
              <a:rPr sz="3100" spc="-15" dirty="0">
                <a:latin typeface="Times New Roman"/>
                <a:cs typeface="Times New Roman"/>
              </a:rPr>
              <a:t>which </a:t>
            </a:r>
            <a:r>
              <a:rPr sz="3100" spc="-21" dirty="0">
                <a:latin typeface="Times New Roman"/>
                <a:cs typeface="Times New Roman"/>
              </a:rPr>
              <a:t>can </a:t>
            </a:r>
            <a:r>
              <a:rPr sz="3100" spc="-10" dirty="0">
                <a:latin typeface="Times New Roman"/>
                <a:cs typeface="Times New Roman"/>
              </a:rPr>
              <a:t>hold </a:t>
            </a:r>
            <a:r>
              <a:rPr sz="3100" spc="-5" dirty="0">
                <a:latin typeface="Times New Roman"/>
                <a:cs typeface="Times New Roman"/>
              </a:rPr>
              <a:t>2 </a:t>
            </a:r>
            <a:r>
              <a:rPr sz="3100" spc="-15" dirty="0">
                <a:latin typeface="Times New Roman"/>
                <a:cs typeface="Times New Roman"/>
              </a:rPr>
              <a:t>to </a:t>
            </a:r>
            <a:r>
              <a:rPr sz="3100" spc="-5" dirty="0">
                <a:latin typeface="Times New Roman"/>
                <a:cs typeface="Times New Roman"/>
              </a:rPr>
              <a:t>4 </a:t>
            </a:r>
            <a:r>
              <a:rPr sz="3100" spc="-10" dirty="0">
                <a:latin typeface="Times New Roman"/>
                <a:cs typeface="Times New Roman"/>
              </a:rPr>
              <a:t>turning </a:t>
            </a:r>
            <a:r>
              <a:rPr sz="3100" spc="-15" dirty="0">
                <a:latin typeface="Times New Roman"/>
                <a:cs typeface="Times New Roman"/>
              </a:rPr>
              <a:t>related </a:t>
            </a:r>
            <a:r>
              <a:rPr sz="3100" spc="-10" dirty="0">
                <a:latin typeface="Times New Roman"/>
                <a:cs typeface="Times New Roman"/>
              </a:rPr>
              <a:t>tools. The </a:t>
            </a:r>
            <a:r>
              <a:rPr sz="3100" spc="-5" dirty="0">
                <a:latin typeface="Times New Roman"/>
                <a:cs typeface="Times New Roman"/>
              </a:rPr>
              <a:t>turrets  </a:t>
            </a:r>
            <a:r>
              <a:rPr sz="3100" spc="-10" dirty="0">
                <a:latin typeface="Times New Roman"/>
                <a:cs typeface="Times New Roman"/>
              </a:rPr>
              <a:t>can hold </a:t>
            </a:r>
            <a:r>
              <a:rPr sz="3100" spc="-5" dirty="0">
                <a:latin typeface="Times New Roman"/>
                <a:cs typeface="Times New Roman"/>
              </a:rPr>
              <a:t>only </a:t>
            </a:r>
            <a:r>
              <a:rPr sz="3100" spc="-10" dirty="0">
                <a:latin typeface="Times New Roman"/>
                <a:cs typeface="Times New Roman"/>
              </a:rPr>
              <a:t>drilling </a:t>
            </a:r>
            <a:r>
              <a:rPr sz="3100" spc="-15" dirty="0">
                <a:latin typeface="Times New Roman"/>
                <a:cs typeface="Times New Roman"/>
              </a:rPr>
              <a:t>related </a:t>
            </a:r>
            <a:r>
              <a:rPr sz="3100" spc="-10" dirty="0">
                <a:latin typeface="Times New Roman"/>
                <a:cs typeface="Times New Roman"/>
              </a:rPr>
              <a:t>tools. The turning tools </a:t>
            </a:r>
            <a:r>
              <a:rPr sz="3100" spc="-15" dirty="0">
                <a:latin typeface="Times New Roman"/>
                <a:cs typeface="Times New Roman"/>
              </a:rPr>
              <a:t>used in  </a:t>
            </a:r>
            <a:r>
              <a:rPr sz="3100" dirty="0">
                <a:latin typeface="Times New Roman"/>
                <a:cs typeface="Times New Roman"/>
              </a:rPr>
              <a:t>the </a:t>
            </a:r>
            <a:r>
              <a:rPr sz="3100" spc="-10" dirty="0">
                <a:latin typeface="Times New Roman"/>
                <a:cs typeface="Times New Roman"/>
              </a:rPr>
              <a:t>rear </a:t>
            </a:r>
            <a:r>
              <a:rPr sz="3100" dirty="0">
                <a:latin typeface="Times New Roman"/>
                <a:cs typeface="Times New Roman"/>
              </a:rPr>
              <a:t>tool </a:t>
            </a:r>
            <a:r>
              <a:rPr sz="3100" spc="-5" dirty="0">
                <a:latin typeface="Times New Roman"/>
                <a:cs typeface="Times New Roman"/>
              </a:rPr>
              <a:t>post are reverse </a:t>
            </a:r>
            <a:r>
              <a:rPr sz="3100" dirty="0">
                <a:latin typeface="Times New Roman"/>
                <a:cs typeface="Times New Roman"/>
              </a:rPr>
              <a:t>tools </a:t>
            </a:r>
            <a:r>
              <a:rPr sz="3100" spc="-5" dirty="0">
                <a:latin typeface="Times New Roman"/>
                <a:cs typeface="Times New Roman"/>
              </a:rPr>
              <a:t>with reverse</a:t>
            </a:r>
            <a:r>
              <a:rPr sz="3100" spc="-265" dirty="0">
                <a:latin typeface="Times New Roman"/>
                <a:cs typeface="Times New Roman"/>
              </a:rPr>
              <a:t> </a:t>
            </a:r>
            <a:r>
              <a:rPr sz="3100" spc="-35" dirty="0">
                <a:latin typeface="Times New Roman"/>
                <a:cs typeface="Times New Roman"/>
              </a:rPr>
              <a:t>geometry.</a:t>
            </a:r>
            <a:endParaRPr sz="3100">
              <a:latin typeface="Times New Roman"/>
              <a:cs typeface="Times New Roman"/>
            </a:endParaRPr>
          </a:p>
        </p:txBody>
      </p:sp>
      <p:sp>
        <p:nvSpPr>
          <p:cNvPr id="8" name="object 8"/>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14</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732" y="27431"/>
            <a:ext cx="2193925" cy="489235"/>
          </a:xfrm>
          <a:prstGeom prst="rect">
            <a:avLst/>
          </a:prstGeom>
        </p:spPr>
        <p:txBody>
          <a:bodyPr vert="horz" wrap="square" lIns="0" tIns="12064" rIns="0" bIns="0" rtlCol="0">
            <a:spAutoFit/>
          </a:bodyPr>
          <a:lstStyle/>
          <a:p>
            <a:pPr marL="12698">
              <a:spcBef>
                <a:spcPts val="95"/>
              </a:spcBef>
            </a:pPr>
            <a:r>
              <a:rPr sz="3100" spc="-65" dirty="0"/>
              <a:t>Turret</a:t>
            </a:r>
            <a:r>
              <a:rPr sz="3100" spc="-125" dirty="0"/>
              <a:t> </a:t>
            </a:r>
            <a:r>
              <a:rPr sz="3100" dirty="0"/>
              <a:t>Lathe</a:t>
            </a:r>
            <a:endParaRPr sz="3100"/>
          </a:p>
        </p:txBody>
      </p:sp>
      <p:sp>
        <p:nvSpPr>
          <p:cNvPr id="3" name="object 3"/>
          <p:cNvSpPr/>
          <p:nvPr/>
        </p:nvSpPr>
        <p:spPr>
          <a:xfrm>
            <a:off x="307847" y="503427"/>
            <a:ext cx="10079736" cy="667816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15</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731" y="27431"/>
            <a:ext cx="3493770" cy="489235"/>
          </a:xfrm>
          <a:prstGeom prst="rect">
            <a:avLst/>
          </a:prstGeom>
        </p:spPr>
        <p:txBody>
          <a:bodyPr vert="horz" wrap="square" lIns="0" tIns="12064" rIns="0" bIns="0" rtlCol="0">
            <a:spAutoFit/>
          </a:bodyPr>
          <a:lstStyle/>
          <a:p>
            <a:pPr marL="12698">
              <a:spcBef>
                <a:spcPts val="95"/>
              </a:spcBef>
            </a:pPr>
            <a:r>
              <a:rPr sz="3100" spc="-65" dirty="0"/>
              <a:t>Turret </a:t>
            </a:r>
            <a:r>
              <a:rPr sz="3100" dirty="0"/>
              <a:t>Lathe</a:t>
            </a:r>
            <a:r>
              <a:rPr sz="3100" spc="-95" dirty="0"/>
              <a:t> </a:t>
            </a:r>
            <a:r>
              <a:rPr sz="3100" dirty="0"/>
              <a:t>Layout</a:t>
            </a:r>
            <a:endParaRPr sz="3100"/>
          </a:p>
        </p:txBody>
      </p:sp>
      <p:sp>
        <p:nvSpPr>
          <p:cNvPr id="3" name="object 3"/>
          <p:cNvSpPr/>
          <p:nvPr/>
        </p:nvSpPr>
        <p:spPr>
          <a:xfrm>
            <a:off x="319054" y="766111"/>
            <a:ext cx="10029890" cy="644390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16</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7847" y="924051"/>
            <a:ext cx="9934587" cy="5458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95732" y="27431"/>
            <a:ext cx="2503805" cy="489235"/>
          </a:xfrm>
          <a:prstGeom prst="rect">
            <a:avLst/>
          </a:prstGeom>
        </p:spPr>
        <p:txBody>
          <a:bodyPr vert="horz" wrap="square" lIns="0" tIns="12064" rIns="0" bIns="0" rtlCol="0">
            <a:spAutoFit/>
          </a:bodyPr>
          <a:lstStyle/>
          <a:p>
            <a:pPr marL="12698">
              <a:spcBef>
                <a:spcPts val="95"/>
              </a:spcBef>
            </a:pPr>
            <a:r>
              <a:rPr sz="3100" spc="-5" dirty="0"/>
              <a:t>Capstan</a:t>
            </a:r>
            <a:r>
              <a:rPr sz="3100" spc="-114" dirty="0"/>
              <a:t> </a:t>
            </a:r>
            <a:r>
              <a:rPr sz="3100" dirty="0"/>
              <a:t>Lathe</a:t>
            </a:r>
            <a:endParaRPr sz="3100"/>
          </a:p>
        </p:txBody>
      </p:sp>
      <p:sp>
        <p:nvSpPr>
          <p:cNvPr id="6" name="object 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17</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731" y="27431"/>
            <a:ext cx="3803650" cy="489235"/>
          </a:xfrm>
          <a:prstGeom prst="rect">
            <a:avLst/>
          </a:prstGeom>
        </p:spPr>
        <p:txBody>
          <a:bodyPr vert="horz" wrap="square" lIns="0" tIns="12064" rIns="0" bIns="0" rtlCol="0">
            <a:spAutoFit/>
          </a:bodyPr>
          <a:lstStyle/>
          <a:p>
            <a:pPr marL="12698">
              <a:spcBef>
                <a:spcPts val="95"/>
              </a:spcBef>
            </a:pPr>
            <a:r>
              <a:rPr sz="3100" spc="-5" dirty="0"/>
              <a:t>Capstan </a:t>
            </a:r>
            <a:r>
              <a:rPr sz="3100" dirty="0"/>
              <a:t>Lathe</a:t>
            </a:r>
            <a:r>
              <a:rPr sz="3100" spc="-145" dirty="0"/>
              <a:t> </a:t>
            </a:r>
            <a:r>
              <a:rPr sz="3100" dirty="0"/>
              <a:t>Layout</a:t>
            </a:r>
            <a:endParaRPr sz="3100"/>
          </a:p>
        </p:txBody>
      </p:sp>
      <p:sp>
        <p:nvSpPr>
          <p:cNvPr id="3" name="object 3"/>
          <p:cNvSpPr/>
          <p:nvPr/>
        </p:nvSpPr>
        <p:spPr>
          <a:xfrm>
            <a:off x="307847" y="585723"/>
            <a:ext cx="10079736" cy="667512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18</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19</a:t>
            </a:fld>
            <a:endParaRPr sz="1300">
              <a:latin typeface="Times New Roman"/>
              <a:cs typeface="Times New Roman"/>
            </a:endParaRPr>
          </a:p>
        </p:txBody>
      </p:sp>
      <p:graphicFrame>
        <p:nvGraphicFramePr>
          <p:cNvPr id="2" name="object 2"/>
          <p:cNvGraphicFramePr>
            <a:graphicFrameLocks noGrp="1"/>
          </p:cNvGraphicFramePr>
          <p:nvPr/>
        </p:nvGraphicFramePr>
        <p:xfrm>
          <a:off x="387096" y="24892"/>
          <a:ext cx="9911715" cy="8910038"/>
        </p:xfrm>
        <a:graphic>
          <a:graphicData uri="http://schemas.openxmlformats.org/drawingml/2006/table">
            <a:tbl>
              <a:tblPr firstRow="1" bandRow="1">
                <a:tableStyleId>{2D5ABB26-0587-4C30-8999-92F81FD0307C}</a:tableStyleId>
              </a:tblPr>
              <a:tblGrid>
                <a:gridCol w="443230"/>
                <a:gridCol w="4264025"/>
                <a:gridCol w="457200"/>
                <a:gridCol w="4747260"/>
              </a:tblGrid>
              <a:tr h="433799">
                <a:tc>
                  <a:txBody>
                    <a:bodyPr/>
                    <a:lstStyle/>
                    <a:p>
                      <a:pPr>
                        <a:lnSpc>
                          <a:spcPct val="100000"/>
                        </a:lnSpc>
                      </a:pPr>
                      <a:endParaRPr sz="2500">
                        <a:latin typeface="Times New Roman"/>
                        <a:cs typeface="Times New Roman"/>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11580">
                        <a:lnSpc>
                          <a:spcPts val="3085"/>
                        </a:lnSpc>
                      </a:pPr>
                      <a:r>
                        <a:rPr sz="2600" b="1" spc="-55" dirty="0">
                          <a:latin typeface="Times New Roman"/>
                          <a:cs typeface="Times New Roman"/>
                        </a:rPr>
                        <a:t>Turret</a:t>
                      </a:r>
                      <a:r>
                        <a:rPr sz="2600" b="1" spc="-20" dirty="0">
                          <a:latin typeface="Times New Roman"/>
                          <a:cs typeface="Times New Roman"/>
                        </a:rPr>
                        <a:t> </a:t>
                      </a:r>
                      <a:r>
                        <a:rPr sz="2600" b="1" spc="-10" dirty="0">
                          <a:latin typeface="Times New Roman"/>
                          <a:cs typeface="Times New Roman"/>
                        </a:rPr>
                        <a:t>Lathe</a:t>
                      </a:r>
                      <a:endParaRPr sz="2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25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85570">
                        <a:lnSpc>
                          <a:spcPts val="3085"/>
                        </a:lnSpc>
                      </a:pPr>
                      <a:r>
                        <a:rPr sz="2600" b="1" spc="-10" dirty="0">
                          <a:latin typeface="Times New Roman"/>
                          <a:cs typeface="Times New Roman"/>
                        </a:rPr>
                        <a:t>Capstan</a:t>
                      </a:r>
                      <a:r>
                        <a:rPr sz="2600" b="1" spc="20" dirty="0">
                          <a:latin typeface="Times New Roman"/>
                          <a:cs typeface="Times New Roman"/>
                        </a:rPr>
                        <a:t> </a:t>
                      </a:r>
                      <a:r>
                        <a:rPr sz="2600" b="1" spc="-5" dirty="0">
                          <a:latin typeface="Times New Roman"/>
                          <a:cs typeface="Times New Roman"/>
                        </a:rPr>
                        <a:t>lathe</a:t>
                      </a:r>
                      <a:endParaRPr sz="2600">
                        <a:latin typeface="Times New Roman"/>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1779717">
                <a:tc>
                  <a:txBody>
                    <a:bodyPr/>
                    <a:lstStyle/>
                    <a:p>
                      <a:pPr marL="78740">
                        <a:lnSpc>
                          <a:spcPts val="3085"/>
                        </a:lnSpc>
                      </a:pPr>
                      <a:r>
                        <a:rPr sz="2600" spc="-5" dirty="0">
                          <a:latin typeface="Times New Roman"/>
                          <a:cs typeface="Times New Roman"/>
                        </a:rPr>
                        <a:t>1.</a:t>
                      </a:r>
                      <a:endParaRPr sz="2600">
                        <a:latin typeface="Times New Roman"/>
                        <a:cs typeface="Times New Roman"/>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0645" marR="57150" algn="just">
                        <a:lnSpc>
                          <a:spcPts val="3170"/>
                        </a:lnSpc>
                        <a:spcBef>
                          <a:spcPts val="20"/>
                        </a:spcBef>
                      </a:pPr>
                      <a:r>
                        <a:rPr sz="2600" spc="-20" dirty="0">
                          <a:latin typeface="Times New Roman"/>
                          <a:cs typeface="Times New Roman"/>
                        </a:rPr>
                        <a:t>Turret </a:t>
                      </a:r>
                      <a:r>
                        <a:rPr sz="2600" spc="-5" dirty="0">
                          <a:latin typeface="Times New Roman"/>
                          <a:cs typeface="Times New Roman"/>
                        </a:rPr>
                        <a:t>head </a:t>
                      </a:r>
                      <a:r>
                        <a:rPr sz="2600" spc="-10" dirty="0">
                          <a:latin typeface="Times New Roman"/>
                          <a:cs typeface="Times New Roman"/>
                        </a:rPr>
                        <a:t>(square </a:t>
                      </a:r>
                      <a:r>
                        <a:rPr sz="2600" spc="-5" dirty="0">
                          <a:latin typeface="Times New Roman"/>
                          <a:cs typeface="Times New Roman"/>
                        </a:rPr>
                        <a:t>(or)  hexagonal) is </a:t>
                      </a:r>
                      <a:r>
                        <a:rPr sz="2600" spc="-10" dirty="0">
                          <a:latin typeface="Times New Roman"/>
                          <a:cs typeface="Times New Roman"/>
                        </a:rPr>
                        <a:t>mounted </a:t>
                      </a:r>
                      <a:r>
                        <a:rPr sz="2600" spc="-20" dirty="0">
                          <a:latin typeface="Times New Roman"/>
                          <a:cs typeface="Times New Roman"/>
                        </a:rPr>
                        <a:t>on  </a:t>
                      </a:r>
                      <a:r>
                        <a:rPr sz="2600" spc="-5" dirty="0">
                          <a:latin typeface="Times New Roman"/>
                          <a:cs typeface="Times New Roman"/>
                        </a:rPr>
                        <a:t>saddle</a:t>
                      </a:r>
                      <a:endParaRPr sz="2600">
                        <a:latin typeface="Times New Roman"/>
                        <a:cs typeface="Times New Roman"/>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35560" algn="ctr">
                        <a:lnSpc>
                          <a:spcPts val="3085"/>
                        </a:lnSpc>
                      </a:pPr>
                      <a:r>
                        <a:rPr sz="2600" spc="-5" dirty="0">
                          <a:latin typeface="Times New Roman"/>
                          <a:cs typeface="Times New Roman"/>
                        </a:rPr>
                        <a:t>1.</a:t>
                      </a:r>
                      <a:endParaRPr sz="2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0645" marR="57150" algn="just">
                        <a:lnSpc>
                          <a:spcPts val="3170"/>
                        </a:lnSpc>
                        <a:spcBef>
                          <a:spcPts val="20"/>
                        </a:spcBef>
                      </a:pPr>
                      <a:r>
                        <a:rPr sz="2600" spc="-20" dirty="0">
                          <a:latin typeface="Times New Roman"/>
                          <a:cs typeface="Times New Roman"/>
                        </a:rPr>
                        <a:t>Turret </a:t>
                      </a:r>
                      <a:r>
                        <a:rPr sz="2600" spc="-5" dirty="0">
                          <a:latin typeface="Times New Roman"/>
                          <a:cs typeface="Times New Roman"/>
                        </a:rPr>
                        <a:t>head (round </a:t>
                      </a:r>
                      <a:r>
                        <a:rPr sz="2600" spc="-10" dirty="0">
                          <a:latin typeface="Times New Roman"/>
                          <a:cs typeface="Times New Roman"/>
                        </a:rPr>
                        <a:t>(or) </a:t>
                      </a:r>
                      <a:r>
                        <a:rPr sz="2600" spc="-5" dirty="0">
                          <a:latin typeface="Times New Roman"/>
                          <a:cs typeface="Times New Roman"/>
                        </a:rPr>
                        <a:t>square  (or) hexagonal) is </a:t>
                      </a:r>
                      <a:r>
                        <a:rPr sz="2600" spc="-10" dirty="0">
                          <a:latin typeface="Times New Roman"/>
                          <a:cs typeface="Times New Roman"/>
                        </a:rPr>
                        <a:t>mounted </a:t>
                      </a:r>
                      <a:r>
                        <a:rPr sz="2600" spc="-5" dirty="0">
                          <a:latin typeface="Times New Roman"/>
                          <a:cs typeface="Times New Roman"/>
                        </a:rPr>
                        <a:t>on  auxiliary slide that </a:t>
                      </a:r>
                      <a:r>
                        <a:rPr sz="2600" spc="-20" dirty="0">
                          <a:latin typeface="Times New Roman"/>
                          <a:cs typeface="Times New Roman"/>
                        </a:rPr>
                        <a:t>moves</a:t>
                      </a:r>
                      <a:r>
                        <a:rPr sz="2600" spc="380" dirty="0">
                          <a:latin typeface="Times New Roman"/>
                          <a:cs typeface="Times New Roman"/>
                        </a:rPr>
                        <a:t> </a:t>
                      </a:r>
                      <a:r>
                        <a:rPr sz="2600" spc="-5" dirty="0">
                          <a:latin typeface="Times New Roman"/>
                          <a:cs typeface="Times New Roman"/>
                        </a:rPr>
                        <a:t>on</a:t>
                      </a:r>
                      <a:endParaRPr sz="2600">
                        <a:latin typeface="Times New Roman"/>
                        <a:cs typeface="Times New Roman"/>
                      </a:endParaRPr>
                    </a:p>
                    <a:p>
                      <a:pPr marL="80645" algn="just">
                        <a:lnSpc>
                          <a:spcPts val="3085"/>
                        </a:lnSpc>
                      </a:pPr>
                      <a:r>
                        <a:rPr sz="2600" spc="-5" dirty="0">
                          <a:latin typeface="Times New Roman"/>
                          <a:cs typeface="Times New Roman"/>
                        </a:rPr>
                        <a:t>guide </a:t>
                      </a:r>
                      <a:r>
                        <a:rPr sz="2600" spc="-30" dirty="0">
                          <a:latin typeface="Times New Roman"/>
                          <a:cs typeface="Times New Roman"/>
                        </a:rPr>
                        <a:t>ways </a:t>
                      </a:r>
                      <a:r>
                        <a:rPr sz="2600" spc="-5" dirty="0">
                          <a:latin typeface="Times New Roman"/>
                          <a:cs typeface="Times New Roman"/>
                        </a:rPr>
                        <a:t>provided on</a:t>
                      </a:r>
                      <a:r>
                        <a:rPr sz="2600" spc="85" dirty="0">
                          <a:latin typeface="Times New Roman"/>
                          <a:cs typeface="Times New Roman"/>
                        </a:rPr>
                        <a:t> </a:t>
                      </a:r>
                      <a:r>
                        <a:rPr sz="2600" spc="-5" dirty="0">
                          <a:latin typeface="Times New Roman"/>
                          <a:cs typeface="Times New Roman"/>
                        </a:rPr>
                        <a:t>saddle</a:t>
                      </a:r>
                      <a:endParaRPr sz="2600">
                        <a:latin typeface="Times New Roman"/>
                        <a:cs typeface="Times New Roman"/>
                      </a:endParaRPr>
                    </a:p>
                  </a:txBody>
                  <a:tcPr marL="0" marR="0" marT="254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3570887">
                <a:tc>
                  <a:txBody>
                    <a:bodyPr/>
                    <a:lstStyle/>
                    <a:p>
                      <a:pPr marL="78740">
                        <a:lnSpc>
                          <a:spcPts val="3085"/>
                        </a:lnSpc>
                      </a:pPr>
                      <a:r>
                        <a:rPr sz="2600" spc="-5" dirty="0">
                          <a:latin typeface="Times New Roman"/>
                          <a:cs typeface="Times New Roman"/>
                        </a:rPr>
                        <a:t>2.</a:t>
                      </a:r>
                      <a:endParaRPr sz="2600">
                        <a:latin typeface="Times New Roman"/>
                        <a:cs typeface="Times New Roman"/>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0645" marR="57785" algn="just">
                        <a:lnSpc>
                          <a:spcPts val="3170"/>
                        </a:lnSpc>
                        <a:spcBef>
                          <a:spcPts val="20"/>
                        </a:spcBef>
                      </a:pPr>
                      <a:r>
                        <a:rPr sz="2600" spc="-10" dirty="0">
                          <a:latin typeface="Times New Roman"/>
                          <a:cs typeface="Times New Roman"/>
                        </a:rPr>
                        <a:t>The </a:t>
                      </a:r>
                      <a:r>
                        <a:rPr sz="2600" spc="-5" dirty="0">
                          <a:latin typeface="Times New Roman"/>
                          <a:cs typeface="Times New Roman"/>
                        </a:rPr>
                        <a:t>above </a:t>
                      </a:r>
                      <a:r>
                        <a:rPr sz="2600" spc="-10" dirty="0">
                          <a:latin typeface="Times New Roman"/>
                          <a:cs typeface="Times New Roman"/>
                        </a:rPr>
                        <a:t>arrangement gives  </a:t>
                      </a:r>
                      <a:r>
                        <a:rPr sz="2600" spc="-5" dirty="0">
                          <a:latin typeface="Times New Roman"/>
                          <a:cs typeface="Times New Roman"/>
                        </a:rPr>
                        <a:t>rigidity as forces </a:t>
                      </a:r>
                      <a:r>
                        <a:rPr sz="2600" spc="-10" dirty="0">
                          <a:latin typeface="Times New Roman"/>
                          <a:cs typeface="Times New Roman"/>
                        </a:rPr>
                        <a:t>are  </a:t>
                      </a:r>
                      <a:r>
                        <a:rPr sz="2600" spc="-5" dirty="0">
                          <a:latin typeface="Times New Roman"/>
                          <a:cs typeface="Times New Roman"/>
                        </a:rPr>
                        <a:t>transferred   to   </a:t>
                      </a:r>
                      <a:r>
                        <a:rPr sz="2600" spc="-15" dirty="0">
                          <a:latin typeface="Times New Roman"/>
                          <a:cs typeface="Times New Roman"/>
                        </a:rPr>
                        <a:t>bed.    </a:t>
                      </a:r>
                      <a:r>
                        <a:rPr sz="2600" spc="425" dirty="0">
                          <a:latin typeface="Times New Roman"/>
                          <a:cs typeface="Times New Roman"/>
                        </a:rPr>
                        <a:t> </a:t>
                      </a:r>
                      <a:r>
                        <a:rPr sz="2600" spc="-10" dirty="0">
                          <a:latin typeface="Times New Roman"/>
                          <a:cs typeface="Times New Roman"/>
                        </a:rPr>
                        <a:t>Hence</a:t>
                      </a:r>
                      <a:endParaRPr sz="2600">
                        <a:latin typeface="Times New Roman"/>
                        <a:cs typeface="Times New Roman"/>
                      </a:endParaRPr>
                    </a:p>
                    <a:p>
                      <a:pPr marL="80645" marR="51435" algn="just">
                        <a:lnSpc>
                          <a:spcPts val="3170"/>
                        </a:lnSpc>
                        <a:spcBef>
                          <a:spcPts val="15"/>
                        </a:spcBef>
                      </a:pPr>
                      <a:r>
                        <a:rPr sz="2600" spc="-5" dirty="0">
                          <a:latin typeface="Times New Roman"/>
                          <a:cs typeface="Times New Roman"/>
                        </a:rPr>
                        <a:t>capable </a:t>
                      </a:r>
                      <a:r>
                        <a:rPr sz="2600" spc="-20" dirty="0">
                          <a:latin typeface="Times New Roman"/>
                          <a:cs typeface="Times New Roman"/>
                        </a:rPr>
                        <a:t>of </a:t>
                      </a:r>
                      <a:r>
                        <a:rPr sz="2600" spc="-10" dirty="0">
                          <a:latin typeface="Times New Roman"/>
                          <a:cs typeface="Times New Roman"/>
                        </a:rPr>
                        <a:t>handling </a:t>
                      </a:r>
                      <a:r>
                        <a:rPr sz="2600" dirty="0">
                          <a:latin typeface="Times New Roman"/>
                          <a:cs typeface="Times New Roman"/>
                        </a:rPr>
                        <a:t>heavy  </a:t>
                      </a:r>
                      <a:r>
                        <a:rPr sz="2600" spc="-5" dirty="0">
                          <a:latin typeface="Times New Roman"/>
                          <a:cs typeface="Times New Roman"/>
                        </a:rPr>
                        <a:t>jobs    (up    to    </a:t>
                      </a:r>
                      <a:r>
                        <a:rPr sz="2600" spc="-15" dirty="0">
                          <a:latin typeface="Times New Roman"/>
                          <a:cs typeface="Times New Roman"/>
                        </a:rPr>
                        <a:t>200mm) </a:t>
                      </a:r>
                      <a:r>
                        <a:rPr sz="2600" spc="400" dirty="0">
                          <a:latin typeface="Times New Roman"/>
                          <a:cs typeface="Times New Roman"/>
                        </a:rPr>
                        <a:t> </a:t>
                      </a:r>
                      <a:r>
                        <a:rPr sz="2600" spc="-5" dirty="0">
                          <a:latin typeface="Times New Roman"/>
                          <a:cs typeface="Times New Roman"/>
                        </a:rPr>
                        <a:t>and</a:t>
                      </a:r>
                      <a:endParaRPr sz="2600">
                        <a:latin typeface="Times New Roman"/>
                        <a:cs typeface="Times New Roman"/>
                      </a:endParaRPr>
                    </a:p>
                    <a:p>
                      <a:pPr marL="80645" algn="just">
                        <a:lnSpc>
                          <a:spcPts val="3085"/>
                        </a:lnSpc>
                      </a:pPr>
                      <a:r>
                        <a:rPr sz="2600" spc="-5" dirty="0">
                          <a:latin typeface="Times New Roman"/>
                          <a:cs typeface="Times New Roman"/>
                        </a:rPr>
                        <a:t>severe cutting</a:t>
                      </a:r>
                      <a:r>
                        <a:rPr sz="2600" spc="600" dirty="0">
                          <a:latin typeface="Times New Roman"/>
                          <a:cs typeface="Times New Roman"/>
                        </a:rPr>
                        <a:t> </a:t>
                      </a:r>
                      <a:r>
                        <a:rPr sz="2600" spc="-5" dirty="0">
                          <a:latin typeface="Times New Roman"/>
                          <a:cs typeface="Times New Roman"/>
                        </a:rPr>
                        <a:t>conditions.</a:t>
                      </a:r>
                      <a:endParaRPr sz="2600">
                        <a:latin typeface="Times New Roman"/>
                        <a:cs typeface="Times New Roman"/>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35560" algn="ctr">
                        <a:lnSpc>
                          <a:spcPts val="3085"/>
                        </a:lnSpc>
                      </a:pPr>
                      <a:r>
                        <a:rPr sz="2600" spc="-5" dirty="0">
                          <a:latin typeface="Times New Roman"/>
                          <a:cs typeface="Times New Roman"/>
                        </a:rPr>
                        <a:t>2.</a:t>
                      </a:r>
                      <a:endParaRPr sz="2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0645" marR="57150" algn="just">
                        <a:lnSpc>
                          <a:spcPts val="3170"/>
                        </a:lnSpc>
                        <a:spcBef>
                          <a:spcPts val="20"/>
                        </a:spcBef>
                      </a:pPr>
                      <a:r>
                        <a:rPr sz="2600" spc="-10" dirty="0">
                          <a:latin typeface="Times New Roman"/>
                          <a:cs typeface="Times New Roman"/>
                        </a:rPr>
                        <a:t>Less </a:t>
                      </a:r>
                      <a:r>
                        <a:rPr sz="2600" spc="-35" dirty="0">
                          <a:latin typeface="Times New Roman"/>
                          <a:cs typeface="Times New Roman"/>
                        </a:rPr>
                        <a:t>rigidity, </a:t>
                      </a:r>
                      <a:r>
                        <a:rPr sz="2600" spc="-5" dirty="0">
                          <a:latin typeface="Times New Roman"/>
                          <a:cs typeface="Times New Roman"/>
                        </a:rPr>
                        <a:t>vibrations </a:t>
                      </a:r>
                      <a:r>
                        <a:rPr sz="2600" spc="-20" dirty="0">
                          <a:latin typeface="Times New Roman"/>
                          <a:cs typeface="Times New Roman"/>
                        </a:rPr>
                        <a:t>occur,  </a:t>
                      </a:r>
                      <a:r>
                        <a:rPr sz="2600" spc="-5" dirty="0">
                          <a:latin typeface="Times New Roman"/>
                          <a:cs typeface="Times New Roman"/>
                        </a:rPr>
                        <a:t>hence suitable for lighter and  smaller jobs (up to </a:t>
                      </a:r>
                      <a:r>
                        <a:rPr sz="2600" spc="-15" dirty="0">
                          <a:latin typeface="Times New Roman"/>
                          <a:cs typeface="Times New Roman"/>
                        </a:rPr>
                        <a:t>60mm)</a:t>
                      </a:r>
                      <a:r>
                        <a:rPr sz="2600" spc="325" dirty="0">
                          <a:latin typeface="Times New Roman"/>
                          <a:cs typeface="Times New Roman"/>
                        </a:rPr>
                        <a:t> </a:t>
                      </a:r>
                      <a:r>
                        <a:rPr sz="2600" dirty="0">
                          <a:latin typeface="Times New Roman"/>
                          <a:cs typeface="Times New Roman"/>
                        </a:rPr>
                        <a:t>and</a:t>
                      </a:r>
                      <a:endParaRPr sz="2600">
                        <a:latin typeface="Times New Roman"/>
                        <a:cs typeface="Times New Roman"/>
                      </a:endParaRPr>
                    </a:p>
                    <a:p>
                      <a:pPr marL="80645" algn="just">
                        <a:lnSpc>
                          <a:spcPts val="3085"/>
                        </a:lnSpc>
                      </a:pPr>
                      <a:r>
                        <a:rPr sz="2600" spc="-5" dirty="0">
                          <a:latin typeface="Times New Roman"/>
                          <a:cs typeface="Times New Roman"/>
                        </a:rPr>
                        <a:t>precision</a:t>
                      </a:r>
                      <a:r>
                        <a:rPr sz="2600" spc="-35" dirty="0">
                          <a:latin typeface="Times New Roman"/>
                          <a:cs typeface="Times New Roman"/>
                        </a:rPr>
                        <a:t> </a:t>
                      </a:r>
                      <a:r>
                        <a:rPr sz="2600" spc="-10" dirty="0">
                          <a:latin typeface="Times New Roman"/>
                          <a:cs typeface="Times New Roman"/>
                        </a:rPr>
                        <a:t>work.</a:t>
                      </a:r>
                      <a:endParaRPr sz="2600">
                        <a:latin typeface="Times New Roman"/>
                        <a:cs typeface="Times New Roman"/>
                      </a:endParaRPr>
                    </a:p>
                  </a:txBody>
                  <a:tcPr marL="0" marR="0" marT="254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1345918">
                <a:tc>
                  <a:txBody>
                    <a:bodyPr/>
                    <a:lstStyle/>
                    <a:p>
                      <a:pPr marL="78740">
                        <a:lnSpc>
                          <a:spcPts val="3085"/>
                        </a:lnSpc>
                      </a:pPr>
                      <a:r>
                        <a:rPr sz="2600" dirty="0">
                          <a:latin typeface="Times New Roman"/>
                          <a:cs typeface="Times New Roman"/>
                        </a:rPr>
                        <a:t>3</a:t>
                      </a:r>
                      <a:endParaRPr sz="2600">
                        <a:latin typeface="Times New Roman"/>
                        <a:cs typeface="Times New Roman"/>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0645" marR="57150">
                        <a:lnSpc>
                          <a:spcPts val="3170"/>
                        </a:lnSpc>
                        <a:spcBef>
                          <a:spcPts val="20"/>
                        </a:spcBef>
                        <a:tabLst>
                          <a:tab pos="1717675" algn="l"/>
                        </a:tabLst>
                      </a:pPr>
                      <a:r>
                        <a:rPr sz="2600" spc="-55" dirty="0">
                          <a:latin typeface="Times New Roman"/>
                          <a:cs typeface="Times New Roman"/>
                        </a:rPr>
                        <a:t>Tool</a:t>
                      </a:r>
                      <a:r>
                        <a:rPr sz="2600" spc="50" dirty="0">
                          <a:latin typeface="Times New Roman"/>
                          <a:cs typeface="Times New Roman"/>
                        </a:rPr>
                        <a:t> </a:t>
                      </a:r>
                      <a:r>
                        <a:rPr sz="2600" spc="-10" dirty="0">
                          <a:latin typeface="Times New Roman"/>
                          <a:cs typeface="Times New Roman"/>
                        </a:rPr>
                        <a:t>travel	</a:t>
                      </a:r>
                      <a:r>
                        <a:rPr sz="2600" spc="-5" dirty="0">
                          <a:latin typeface="Times New Roman"/>
                          <a:cs typeface="Times New Roman"/>
                        </a:rPr>
                        <a:t>is </a:t>
                      </a:r>
                      <a:r>
                        <a:rPr sz="2600" spc="-10" dirty="0">
                          <a:latin typeface="Times New Roman"/>
                          <a:cs typeface="Times New Roman"/>
                        </a:rPr>
                        <a:t>along entire </a:t>
                      </a:r>
                      <a:r>
                        <a:rPr sz="2600" spc="-5" dirty="0">
                          <a:latin typeface="Times New Roman"/>
                          <a:cs typeface="Times New Roman"/>
                        </a:rPr>
                        <a:t>bed  length</a:t>
                      </a:r>
                      <a:endParaRPr sz="2600">
                        <a:latin typeface="Times New Roman"/>
                        <a:cs typeface="Times New Roman"/>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35560" algn="ctr">
                        <a:lnSpc>
                          <a:spcPts val="3085"/>
                        </a:lnSpc>
                      </a:pPr>
                      <a:r>
                        <a:rPr sz="2600" spc="-5" dirty="0">
                          <a:latin typeface="Times New Roman"/>
                          <a:cs typeface="Times New Roman"/>
                        </a:rPr>
                        <a:t>3.</a:t>
                      </a:r>
                      <a:endParaRPr sz="2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0645" marR="59690">
                        <a:lnSpc>
                          <a:spcPts val="3170"/>
                        </a:lnSpc>
                        <a:spcBef>
                          <a:spcPts val="20"/>
                        </a:spcBef>
                        <a:tabLst>
                          <a:tab pos="833755" algn="l"/>
                          <a:tab pos="1738630" algn="l"/>
                          <a:tab pos="2104390" algn="l"/>
                          <a:tab pos="3192780" algn="l"/>
                          <a:tab pos="4399915" algn="l"/>
                        </a:tabLst>
                      </a:pPr>
                      <a:r>
                        <a:rPr sz="2600" spc="-195" dirty="0">
                          <a:latin typeface="Times New Roman"/>
                          <a:cs typeface="Times New Roman"/>
                        </a:rPr>
                        <a:t>T</a:t>
                      </a:r>
                      <a:r>
                        <a:rPr sz="2600" dirty="0">
                          <a:latin typeface="Times New Roman"/>
                          <a:cs typeface="Times New Roman"/>
                        </a:rPr>
                        <a:t>ool	</a:t>
                      </a:r>
                      <a:r>
                        <a:rPr sz="2600" spc="5" dirty="0">
                          <a:latin typeface="Times New Roman"/>
                          <a:cs typeface="Times New Roman"/>
                        </a:rPr>
                        <a:t>tr</a:t>
                      </a:r>
                      <a:r>
                        <a:rPr sz="2600" dirty="0">
                          <a:latin typeface="Times New Roman"/>
                          <a:cs typeface="Times New Roman"/>
                        </a:rPr>
                        <a:t>av</a:t>
                      </a:r>
                      <a:r>
                        <a:rPr sz="2600" spc="-20" dirty="0">
                          <a:latin typeface="Times New Roman"/>
                          <a:cs typeface="Times New Roman"/>
                        </a:rPr>
                        <a:t>e</a:t>
                      </a:r>
                      <a:r>
                        <a:rPr sz="2600" dirty="0">
                          <a:latin typeface="Times New Roman"/>
                          <a:cs typeface="Times New Roman"/>
                        </a:rPr>
                        <a:t>l	</a:t>
                      </a:r>
                      <a:r>
                        <a:rPr sz="2600" spc="5" dirty="0">
                          <a:latin typeface="Times New Roman"/>
                          <a:cs typeface="Times New Roman"/>
                        </a:rPr>
                        <a:t>i</a:t>
                      </a:r>
                      <a:r>
                        <a:rPr sz="2600" dirty="0">
                          <a:latin typeface="Times New Roman"/>
                          <a:cs typeface="Times New Roman"/>
                        </a:rPr>
                        <a:t>s	</a:t>
                      </a:r>
                      <a:r>
                        <a:rPr sz="2600" spc="-15" dirty="0">
                          <a:latin typeface="Times New Roman"/>
                          <a:cs typeface="Times New Roman"/>
                        </a:rPr>
                        <a:t>l</a:t>
                      </a:r>
                      <a:r>
                        <a:rPr sz="2600" spc="30" dirty="0">
                          <a:latin typeface="Times New Roman"/>
                          <a:cs typeface="Times New Roman"/>
                        </a:rPr>
                        <a:t>i</a:t>
                      </a:r>
                      <a:r>
                        <a:rPr sz="2600" spc="-65" dirty="0">
                          <a:latin typeface="Times New Roman"/>
                          <a:cs typeface="Times New Roman"/>
                        </a:rPr>
                        <a:t>m</a:t>
                      </a:r>
                      <a:r>
                        <a:rPr sz="2600" spc="5" dirty="0">
                          <a:latin typeface="Times New Roman"/>
                          <a:cs typeface="Times New Roman"/>
                        </a:rPr>
                        <a:t>it</a:t>
                      </a:r>
                      <a:r>
                        <a:rPr sz="2600" dirty="0">
                          <a:latin typeface="Times New Roman"/>
                          <a:cs typeface="Times New Roman"/>
                        </a:rPr>
                        <a:t>ed	because	of  </a:t>
                      </a:r>
                      <a:r>
                        <a:rPr sz="2600" spc="-5" dirty="0">
                          <a:latin typeface="Times New Roman"/>
                          <a:cs typeface="Times New Roman"/>
                        </a:rPr>
                        <a:t>auxiliary slide traverse</a:t>
                      </a:r>
                      <a:r>
                        <a:rPr sz="2600" spc="-70" dirty="0">
                          <a:latin typeface="Times New Roman"/>
                          <a:cs typeface="Times New Roman"/>
                        </a:rPr>
                        <a:t> </a:t>
                      </a:r>
                      <a:r>
                        <a:rPr sz="2600" spc="-10" dirty="0">
                          <a:latin typeface="Times New Roman"/>
                          <a:cs typeface="Times New Roman"/>
                        </a:rPr>
                        <a:t>limitation.</a:t>
                      </a:r>
                      <a:endParaRPr sz="2600">
                        <a:latin typeface="Times New Roman"/>
                        <a:cs typeface="Times New Roman"/>
                      </a:endParaRPr>
                    </a:p>
                  </a:txBody>
                  <a:tcPr marL="0" marR="0" marT="254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1345918">
                <a:tc>
                  <a:txBody>
                    <a:bodyPr/>
                    <a:lstStyle/>
                    <a:p>
                      <a:pPr marL="78740">
                        <a:lnSpc>
                          <a:spcPts val="3085"/>
                        </a:lnSpc>
                      </a:pPr>
                      <a:r>
                        <a:rPr sz="2600" spc="-5" dirty="0">
                          <a:latin typeface="Times New Roman"/>
                          <a:cs typeface="Times New Roman"/>
                        </a:rPr>
                        <a:t>4.</a:t>
                      </a:r>
                      <a:endParaRPr sz="2600">
                        <a:latin typeface="Times New Roman"/>
                        <a:cs typeface="Times New Roman"/>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80645" marR="59055" algn="just">
                        <a:lnSpc>
                          <a:spcPts val="3170"/>
                        </a:lnSpc>
                        <a:spcBef>
                          <a:spcPts val="20"/>
                        </a:spcBef>
                      </a:pPr>
                      <a:r>
                        <a:rPr sz="2600" spc="-55" dirty="0">
                          <a:latin typeface="Times New Roman"/>
                          <a:cs typeface="Times New Roman"/>
                        </a:rPr>
                        <a:t>Tool </a:t>
                      </a:r>
                      <a:r>
                        <a:rPr sz="2600" spc="-5" dirty="0">
                          <a:latin typeface="Times New Roman"/>
                          <a:cs typeface="Times New Roman"/>
                        </a:rPr>
                        <a:t>feeding is </a:t>
                      </a:r>
                      <a:r>
                        <a:rPr sz="2600" spc="-10" dirty="0">
                          <a:latin typeface="Times New Roman"/>
                          <a:cs typeface="Times New Roman"/>
                        </a:rPr>
                        <a:t>slow </a:t>
                      </a:r>
                      <a:r>
                        <a:rPr sz="2600" spc="-5" dirty="0">
                          <a:latin typeface="Times New Roman"/>
                          <a:cs typeface="Times New Roman"/>
                        </a:rPr>
                        <a:t>and  causes fatigue to operator  hands</a:t>
                      </a:r>
                      <a:endParaRPr sz="2600">
                        <a:latin typeface="Times New Roman"/>
                        <a:cs typeface="Times New Roman"/>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R="35560" algn="ctr">
                        <a:lnSpc>
                          <a:spcPts val="3085"/>
                        </a:lnSpc>
                      </a:pPr>
                      <a:r>
                        <a:rPr sz="2600" spc="-5" dirty="0">
                          <a:latin typeface="Times New Roman"/>
                          <a:cs typeface="Times New Roman"/>
                        </a:rPr>
                        <a:t>4.</a:t>
                      </a:r>
                      <a:endParaRPr sz="26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80645" marR="60325">
                        <a:lnSpc>
                          <a:spcPts val="3170"/>
                        </a:lnSpc>
                        <a:spcBef>
                          <a:spcPts val="20"/>
                        </a:spcBef>
                        <a:tabLst>
                          <a:tab pos="873125" algn="l"/>
                          <a:tab pos="2061845" algn="l"/>
                          <a:tab pos="2470150" algn="l"/>
                          <a:tab pos="3134995" algn="l"/>
                          <a:tab pos="3802379" algn="l"/>
                        </a:tabLst>
                      </a:pPr>
                      <a:r>
                        <a:rPr sz="2600" spc="-195" dirty="0">
                          <a:latin typeface="Times New Roman"/>
                          <a:cs typeface="Times New Roman"/>
                        </a:rPr>
                        <a:t>T</a:t>
                      </a:r>
                      <a:r>
                        <a:rPr sz="2600" dirty="0">
                          <a:latin typeface="Times New Roman"/>
                          <a:cs typeface="Times New Roman"/>
                        </a:rPr>
                        <a:t>ool	</a:t>
                      </a:r>
                      <a:r>
                        <a:rPr sz="2600" spc="5" dirty="0">
                          <a:latin typeface="Times New Roman"/>
                          <a:cs typeface="Times New Roman"/>
                        </a:rPr>
                        <a:t>f</a:t>
                      </a:r>
                      <a:r>
                        <a:rPr sz="2600" dirty="0">
                          <a:latin typeface="Times New Roman"/>
                          <a:cs typeface="Times New Roman"/>
                        </a:rPr>
                        <a:t>eed</a:t>
                      </a:r>
                      <a:r>
                        <a:rPr sz="2600" spc="5" dirty="0">
                          <a:latin typeface="Times New Roman"/>
                          <a:cs typeface="Times New Roman"/>
                        </a:rPr>
                        <a:t>i</a:t>
                      </a:r>
                      <a:r>
                        <a:rPr sz="2600" dirty="0">
                          <a:latin typeface="Times New Roman"/>
                          <a:cs typeface="Times New Roman"/>
                        </a:rPr>
                        <a:t>ng	</a:t>
                      </a:r>
                      <a:r>
                        <a:rPr sz="2600" spc="5" dirty="0">
                          <a:latin typeface="Times New Roman"/>
                          <a:cs typeface="Times New Roman"/>
                        </a:rPr>
                        <a:t>i</a:t>
                      </a:r>
                      <a:r>
                        <a:rPr sz="2600" dirty="0">
                          <a:latin typeface="Times New Roman"/>
                          <a:cs typeface="Times New Roman"/>
                        </a:rPr>
                        <a:t>s	</a:t>
                      </a:r>
                      <a:r>
                        <a:rPr sz="2600" spc="5" dirty="0">
                          <a:latin typeface="Times New Roman"/>
                          <a:cs typeface="Times New Roman"/>
                        </a:rPr>
                        <a:t>f</a:t>
                      </a:r>
                      <a:r>
                        <a:rPr sz="2600" dirty="0">
                          <a:latin typeface="Times New Roman"/>
                          <a:cs typeface="Times New Roman"/>
                        </a:rPr>
                        <a:t>a</a:t>
                      </a:r>
                      <a:r>
                        <a:rPr sz="2600" spc="-20" dirty="0">
                          <a:latin typeface="Times New Roman"/>
                          <a:cs typeface="Times New Roman"/>
                        </a:rPr>
                        <a:t>s</a:t>
                      </a:r>
                      <a:r>
                        <a:rPr sz="2600" dirty="0">
                          <a:latin typeface="Times New Roman"/>
                          <a:cs typeface="Times New Roman"/>
                        </a:rPr>
                        <a:t>t	and	causes  </a:t>
                      </a:r>
                      <a:r>
                        <a:rPr sz="2600" spc="-5" dirty="0">
                          <a:latin typeface="Times New Roman"/>
                          <a:cs typeface="Times New Roman"/>
                        </a:rPr>
                        <a:t>less fatigue to operator</a:t>
                      </a:r>
                      <a:r>
                        <a:rPr sz="2600" spc="-75" dirty="0">
                          <a:latin typeface="Times New Roman"/>
                          <a:cs typeface="Times New Roman"/>
                        </a:rPr>
                        <a:t> </a:t>
                      </a:r>
                      <a:r>
                        <a:rPr sz="2600" spc="-5" dirty="0">
                          <a:latin typeface="Times New Roman"/>
                          <a:cs typeface="Times New Roman"/>
                        </a:rPr>
                        <a:t>hands.</a:t>
                      </a:r>
                      <a:endParaRPr sz="2600">
                        <a:latin typeface="Times New Roman"/>
                        <a:cs typeface="Times New Roman"/>
                      </a:endParaRPr>
                    </a:p>
                  </a:txBody>
                  <a:tcPr marL="0" marR="0" marT="2540"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r>
              <a:tr h="433799">
                <a:tc>
                  <a:txBody>
                    <a:bodyPr/>
                    <a:lstStyle/>
                    <a:p>
                      <a:pPr marL="78740">
                        <a:lnSpc>
                          <a:spcPts val="3100"/>
                        </a:lnSpc>
                      </a:pPr>
                      <a:r>
                        <a:rPr sz="2600" spc="-5" dirty="0">
                          <a:latin typeface="Times New Roman"/>
                          <a:cs typeface="Times New Roman"/>
                        </a:rPr>
                        <a:t>5.</a:t>
                      </a:r>
                      <a:endParaRPr sz="2600">
                        <a:latin typeface="Times New Roman"/>
                        <a:cs typeface="Times New Roman"/>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80645">
                        <a:lnSpc>
                          <a:spcPts val="3100"/>
                        </a:lnSpc>
                      </a:pPr>
                      <a:r>
                        <a:rPr sz="2600" spc="-15" dirty="0">
                          <a:latin typeface="Times New Roman"/>
                          <a:cs typeface="Times New Roman"/>
                        </a:rPr>
                        <a:t>No </a:t>
                      </a:r>
                      <a:r>
                        <a:rPr sz="2600" spc="-5" dirty="0">
                          <a:latin typeface="Times New Roman"/>
                          <a:cs typeface="Times New Roman"/>
                        </a:rPr>
                        <a:t>tail</a:t>
                      </a:r>
                      <a:r>
                        <a:rPr sz="2600" spc="-35" dirty="0">
                          <a:latin typeface="Times New Roman"/>
                          <a:cs typeface="Times New Roman"/>
                        </a:rPr>
                        <a:t> </a:t>
                      </a:r>
                      <a:r>
                        <a:rPr sz="2600" spc="-5" dirty="0">
                          <a:latin typeface="Times New Roman"/>
                          <a:cs typeface="Times New Roman"/>
                        </a:rPr>
                        <a:t>stock</a:t>
                      </a:r>
                      <a:endParaRPr sz="2600">
                        <a:latin typeface="Times New Roman"/>
                        <a:cs typeface="Times New Roman"/>
                      </a:endParaRPr>
                    </a:p>
                  </a:txBody>
                  <a:tcPr marL="0" marR="0" marT="0"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R="35560" algn="ctr">
                        <a:lnSpc>
                          <a:spcPts val="3100"/>
                        </a:lnSpc>
                      </a:pPr>
                      <a:r>
                        <a:rPr sz="2600" spc="-5" dirty="0">
                          <a:latin typeface="Times New Roman"/>
                          <a:cs typeface="Times New Roman"/>
                        </a:rPr>
                        <a:t>5.</a:t>
                      </a:r>
                      <a:endParaRPr sz="2600">
                        <a:latin typeface="Times New Roman"/>
                        <a:cs typeface="Times New Roman"/>
                      </a:endParaRPr>
                    </a:p>
                  </a:txBody>
                  <a:tcPr marL="0" marR="0" marT="0"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80645">
                        <a:lnSpc>
                          <a:spcPts val="3100"/>
                        </a:lnSpc>
                      </a:pPr>
                      <a:r>
                        <a:rPr sz="2600" spc="-15" dirty="0">
                          <a:latin typeface="Times New Roman"/>
                          <a:cs typeface="Times New Roman"/>
                        </a:rPr>
                        <a:t>No </a:t>
                      </a:r>
                      <a:r>
                        <a:rPr sz="2600" spc="-5" dirty="0">
                          <a:latin typeface="Times New Roman"/>
                          <a:cs typeface="Times New Roman"/>
                        </a:rPr>
                        <a:t>tail</a:t>
                      </a:r>
                      <a:r>
                        <a:rPr sz="2600" spc="-35" dirty="0">
                          <a:latin typeface="Times New Roman"/>
                          <a:cs typeface="Times New Roman"/>
                        </a:rPr>
                        <a:t> </a:t>
                      </a:r>
                      <a:r>
                        <a:rPr sz="2600" spc="-5" dirty="0">
                          <a:latin typeface="Times New Roman"/>
                          <a:cs typeface="Times New Roman"/>
                        </a:rPr>
                        <a:t>stock</a:t>
                      </a:r>
                      <a:endParaRPr sz="2600">
                        <a:latin typeface="Times New Roman"/>
                        <a:cs typeface="Times New Roman"/>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mri.go.jp/eng/khirata/metalwork/lathe/intro/lathe03_big.jpg"/>
          <p:cNvPicPr>
            <a:picLocks noChangeAspect="1" noChangeArrowheads="1"/>
          </p:cNvPicPr>
          <p:nvPr/>
        </p:nvPicPr>
        <p:blipFill>
          <a:blip r:embed="rId3"/>
          <a:srcRect/>
          <a:stretch>
            <a:fillRect/>
          </a:stretch>
        </p:blipFill>
        <p:spPr bwMode="auto">
          <a:xfrm>
            <a:off x="-212875" y="1"/>
            <a:ext cx="10906277" cy="7706930"/>
          </a:xfrm>
          <a:prstGeom prst="rect">
            <a:avLst/>
          </a:prstGeom>
          <a:noFill/>
        </p:spPr>
      </p:pic>
      <p:sp>
        <p:nvSpPr>
          <p:cNvPr id="3" name="TextBox 2"/>
          <p:cNvSpPr txBox="1"/>
          <p:nvPr/>
        </p:nvSpPr>
        <p:spPr>
          <a:xfrm>
            <a:off x="241299" y="0"/>
            <a:ext cx="10247842" cy="1521056"/>
          </a:xfrm>
          <a:prstGeom prst="rect">
            <a:avLst/>
          </a:prstGeom>
        </p:spPr>
        <p:style>
          <a:lnRef idx="0">
            <a:schemeClr val="accent4"/>
          </a:lnRef>
          <a:fillRef idx="3">
            <a:schemeClr val="accent4"/>
          </a:fillRef>
          <a:effectRef idx="3">
            <a:schemeClr val="accent4"/>
          </a:effectRef>
          <a:fontRef idx="minor">
            <a:schemeClr val="lt1"/>
          </a:fontRef>
        </p:style>
        <p:txBody>
          <a:bodyPr wrap="square" lIns="104268" tIns="52133" rIns="104268" bIns="52133" rtlCol="0">
            <a:spAutoFit/>
          </a:bodyPr>
          <a:lstStyle/>
          <a:p>
            <a:r>
              <a:rPr lang="en-US" sz="4600" b="1" dirty="0" smtClean="0">
                <a:solidFill>
                  <a:srgbClr val="FF0000"/>
                </a:solidFill>
              </a:rPr>
              <a:t> </a:t>
            </a:r>
            <a:r>
              <a:rPr lang="en-US" sz="4600" b="1" dirty="0" smtClean="0">
                <a:solidFill>
                  <a:srgbClr val="FFFF00"/>
                </a:solidFill>
              </a:rPr>
              <a:t>Workshop Technology</a:t>
            </a:r>
          </a:p>
          <a:p>
            <a:r>
              <a:rPr lang="en-US" sz="4600" b="1" dirty="0" smtClean="0">
                <a:solidFill>
                  <a:srgbClr val="FFFF00"/>
                </a:solidFill>
              </a:rPr>
              <a:t>   Lathe Machine</a:t>
            </a:r>
            <a:endParaRPr lang="en-US" sz="4600" b="1" dirty="0">
              <a:solidFill>
                <a:srgbClr val="FFFF00"/>
              </a:solidFill>
            </a:endParaRPr>
          </a:p>
        </p:txBody>
      </p:sp>
      <p:sp>
        <p:nvSpPr>
          <p:cNvPr id="4" name="TextBox 3"/>
          <p:cNvSpPr txBox="1"/>
          <p:nvPr/>
        </p:nvSpPr>
        <p:spPr>
          <a:xfrm>
            <a:off x="1" y="5457472"/>
            <a:ext cx="10452100" cy="813170"/>
          </a:xfrm>
          <a:prstGeom prst="rect">
            <a:avLst/>
          </a:prstGeom>
        </p:spPr>
        <p:style>
          <a:lnRef idx="0">
            <a:schemeClr val="accent4"/>
          </a:lnRef>
          <a:fillRef idx="3">
            <a:schemeClr val="accent4"/>
          </a:fillRef>
          <a:effectRef idx="3">
            <a:schemeClr val="accent4"/>
          </a:effectRef>
          <a:fontRef idx="minor">
            <a:schemeClr val="lt1"/>
          </a:fontRef>
        </p:style>
        <p:txBody>
          <a:bodyPr wrap="square" lIns="104268" tIns="52133" rIns="104268" bIns="52133" rtlCol="0">
            <a:spAutoFit/>
          </a:bodyPr>
          <a:lstStyle/>
          <a:p>
            <a:r>
              <a:rPr lang="en-US" sz="4600" dirty="0" smtClean="0">
                <a:solidFill>
                  <a:srgbClr val="FFFF00"/>
                </a:solidFill>
              </a:rPr>
              <a:t>Presented By – SUMER SINGH RAO</a:t>
            </a:r>
            <a:endParaRPr lang="en-US" sz="4600" dirty="0">
              <a:solidFill>
                <a:srgbClr val="FFFF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20</a:t>
            </a:fld>
            <a:endParaRPr sz="1300">
              <a:latin typeface="Times New Roman"/>
              <a:cs typeface="Times New Roman"/>
            </a:endParaRPr>
          </a:p>
        </p:txBody>
      </p:sp>
      <p:sp>
        <p:nvSpPr>
          <p:cNvPr id="2" name="object 2"/>
          <p:cNvSpPr txBox="1"/>
          <p:nvPr/>
        </p:nvSpPr>
        <p:spPr>
          <a:xfrm>
            <a:off x="395732" y="21337"/>
            <a:ext cx="9565005" cy="3368229"/>
          </a:xfrm>
          <a:prstGeom prst="rect">
            <a:avLst/>
          </a:prstGeom>
        </p:spPr>
        <p:txBody>
          <a:bodyPr vert="horz" wrap="square" lIns="0" tIns="13334" rIns="0" bIns="0" rtlCol="0">
            <a:spAutoFit/>
          </a:bodyPr>
          <a:lstStyle/>
          <a:p>
            <a:pPr marL="390487" marR="5079" indent="-378423">
              <a:lnSpc>
                <a:spcPct val="99700"/>
              </a:lnSpc>
              <a:spcBef>
                <a:spcPts val="105"/>
              </a:spcBef>
              <a:tabLst>
                <a:tab pos="2912462" algn="l"/>
                <a:tab pos="4381709" algn="l"/>
                <a:tab pos="4407741" algn="l"/>
                <a:tab pos="5308083" algn="l"/>
                <a:tab pos="6103026" algn="l"/>
                <a:tab pos="6567166" algn="l"/>
                <a:tab pos="7308139" algn="l"/>
              </a:tabLst>
            </a:pPr>
            <a:r>
              <a:rPr sz="3100" dirty="0">
                <a:latin typeface="Times New Roman"/>
                <a:cs typeface="Times New Roman"/>
              </a:rPr>
              <a:t>6) </a:t>
            </a:r>
            <a:r>
              <a:rPr sz="3100" u="heavy" spc="-10" dirty="0">
                <a:uFill>
                  <a:solidFill>
                    <a:srgbClr val="000000"/>
                  </a:solidFill>
                </a:uFill>
                <a:latin typeface="Times New Roman"/>
                <a:cs typeface="Times New Roman"/>
              </a:rPr>
              <a:t>Automatic</a:t>
            </a:r>
            <a:r>
              <a:rPr sz="3100" u="heavy" spc="-229" dirty="0">
                <a:uFill>
                  <a:solidFill>
                    <a:srgbClr val="000000"/>
                  </a:solidFill>
                </a:uFill>
                <a:latin typeface="Times New Roman"/>
                <a:cs typeface="Times New Roman"/>
              </a:rPr>
              <a:t> </a:t>
            </a:r>
            <a:r>
              <a:rPr sz="3100" u="heavy" spc="-5" dirty="0">
                <a:uFill>
                  <a:solidFill>
                    <a:srgbClr val="000000"/>
                  </a:solidFill>
                </a:uFill>
                <a:latin typeface="Times New Roman"/>
                <a:cs typeface="Times New Roman"/>
              </a:rPr>
              <a:t>lathes</a:t>
            </a:r>
            <a:r>
              <a:rPr sz="3100" spc="-5" dirty="0">
                <a:latin typeface="Times New Roman"/>
                <a:cs typeface="Times New Roman"/>
              </a:rPr>
              <a:t>:</a:t>
            </a:r>
            <a:r>
              <a:rPr sz="3100" spc="-95" dirty="0">
                <a:latin typeface="Times New Roman"/>
                <a:cs typeface="Times New Roman"/>
              </a:rPr>
              <a:t> </a:t>
            </a:r>
            <a:r>
              <a:rPr sz="3100" spc="-5" dirty="0">
                <a:latin typeface="Times New Roman"/>
                <a:cs typeface="Times New Roman"/>
              </a:rPr>
              <a:t>These		are</a:t>
            </a:r>
            <a:r>
              <a:rPr sz="3100" spc="-10" dirty="0">
                <a:latin typeface="Times New Roman"/>
                <a:cs typeface="Times New Roman"/>
              </a:rPr>
              <a:t> </a:t>
            </a:r>
            <a:r>
              <a:rPr sz="3100" spc="-5" dirty="0">
                <a:latin typeface="Times New Roman"/>
                <a:cs typeface="Times New Roman"/>
              </a:rPr>
              <a:t>designed	so that all </a:t>
            </a:r>
            <a:r>
              <a:rPr sz="3100" dirty="0">
                <a:latin typeface="Times New Roman"/>
                <a:cs typeface="Times New Roman"/>
              </a:rPr>
              <a:t>the  </a:t>
            </a:r>
            <a:r>
              <a:rPr sz="3100" spc="-5" dirty="0">
                <a:latin typeface="Times New Roman"/>
                <a:cs typeface="Times New Roman"/>
              </a:rPr>
              <a:t>working and Job</a:t>
            </a:r>
            <a:r>
              <a:rPr sz="3100" spc="-50" dirty="0">
                <a:latin typeface="Times New Roman"/>
                <a:cs typeface="Times New Roman"/>
              </a:rPr>
              <a:t> </a:t>
            </a:r>
            <a:r>
              <a:rPr sz="3100" spc="-5" dirty="0">
                <a:latin typeface="Times New Roman"/>
                <a:cs typeface="Times New Roman"/>
              </a:rPr>
              <a:t>handling</a:t>
            </a:r>
            <a:r>
              <a:rPr sz="3100" spc="-70" dirty="0">
                <a:latin typeface="Times New Roman"/>
                <a:cs typeface="Times New Roman"/>
              </a:rPr>
              <a:t> </a:t>
            </a:r>
            <a:r>
              <a:rPr sz="3100" spc="-21" dirty="0">
                <a:latin typeface="Times New Roman"/>
                <a:cs typeface="Times New Roman"/>
              </a:rPr>
              <a:t>movements	</a:t>
            </a:r>
            <a:r>
              <a:rPr sz="3100" dirty="0">
                <a:latin typeface="Times New Roman"/>
                <a:cs typeface="Times New Roman"/>
              </a:rPr>
              <a:t>of the </a:t>
            </a:r>
            <a:r>
              <a:rPr sz="3100" spc="-15" dirty="0">
                <a:latin typeface="Times New Roman"/>
                <a:cs typeface="Times New Roman"/>
              </a:rPr>
              <a:t>complete  </a:t>
            </a:r>
            <a:r>
              <a:rPr sz="3100" spc="-5" dirty="0">
                <a:latin typeface="Times New Roman"/>
                <a:cs typeface="Times New Roman"/>
              </a:rPr>
              <a:t>Manufacturing	process	</a:t>
            </a:r>
            <a:r>
              <a:rPr sz="3100" spc="-10" dirty="0">
                <a:latin typeface="Times New Roman"/>
                <a:cs typeface="Times New Roman"/>
              </a:rPr>
              <a:t>for</a:t>
            </a:r>
            <a:r>
              <a:rPr sz="3100" spc="10" dirty="0">
                <a:latin typeface="Times New Roman"/>
                <a:cs typeface="Times New Roman"/>
              </a:rPr>
              <a:t> </a:t>
            </a:r>
            <a:r>
              <a:rPr sz="3100" spc="-5" dirty="0">
                <a:latin typeface="Times New Roman"/>
                <a:cs typeface="Times New Roman"/>
              </a:rPr>
              <a:t>a	</a:t>
            </a:r>
            <a:r>
              <a:rPr sz="3100" spc="-10" dirty="0">
                <a:latin typeface="Times New Roman"/>
                <a:cs typeface="Times New Roman"/>
              </a:rPr>
              <a:t>job </a:t>
            </a:r>
            <a:r>
              <a:rPr sz="3100" spc="-5" dirty="0">
                <a:latin typeface="Times New Roman"/>
                <a:cs typeface="Times New Roman"/>
              </a:rPr>
              <a:t>are </a:t>
            </a:r>
            <a:r>
              <a:rPr sz="3100" dirty="0">
                <a:latin typeface="Times New Roman"/>
                <a:cs typeface="Times New Roman"/>
              </a:rPr>
              <a:t>done</a:t>
            </a:r>
            <a:r>
              <a:rPr sz="3100" spc="-105" dirty="0">
                <a:latin typeface="Times New Roman"/>
                <a:cs typeface="Times New Roman"/>
              </a:rPr>
              <a:t> </a:t>
            </a:r>
            <a:r>
              <a:rPr sz="3100" spc="-25" dirty="0">
                <a:latin typeface="Times New Roman"/>
                <a:cs typeface="Times New Roman"/>
              </a:rPr>
              <a:t>automatically.  </a:t>
            </a:r>
            <a:r>
              <a:rPr sz="3100" spc="-5" dirty="0">
                <a:latin typeface="Times New Roman"/>
                <a:cs typeface="Times New Roman"/>
              </a:rPr>
              <a:t>No participation </a:t>
            </a:r>
            <a:r>
              <a:rPr sz="3100" dirty="0">
                <a:latin typeface="Times New Roman"/>
                <a:cs typeface="Times New Roman"/>
              </a:rPr>
              <a:t>of the </a:t>
            </a:r>
            <a:r>
              <a:rPr sz="3100" spc="-5" dirty="0">
                <a:latin typeface="Times New Roman"/>
                <a:cs typeface="Times New Roman"/>
              </a:rPr>
              <a:t>operator</a:t>
            </a:r>
            <a:r>
              <a:rPr sz="3100" spc="-174" dirty="0">
                <a:latin typeface="Times New Roman"/>
                <a:cs typeface="Times New Roman"/>
              </a:rPr>
              <a:t> </a:t>
            </a:r>
            <a:r>
              <a:rPr sz="3100" spc="-5" dirty="0">
                <a:latin typeface="Times New Roman"/>
                <a:cs typeface="Times New Roman"/>
              </a:rPr>
              <a:t>is</a:t>
            </a:r>
            <a:r>
              <a:rPr sz="3100" dirty="0">
                <a:latin typeface="Times New Roman"/>
                <a:cs typeface="Times New Roman"/>
              </a:rPr>
              <a:t> </a:t>
            </a:r>
            <a:r>
              <a:rPr sz="3100" spc="-5" dirty="0">
                <a:latin typeface="Times New Roman"/>
                <a:cs typeface="Times New Roman"/>
              </a:rPr>
              <a:t>required	</a:t>
            </a:r>
            <a:r>
              <a:rPr sz="3100" dirty="0">
                <a:latin typeface="Times New Roman"/>
                <a:cs typeface="Times New Roman"/>
              </a:rPr>
              <a:t>during the  </a:t>
            </a:r>
            <a:r>
              <a:rPr sz="3100" spc="-5" dirty="0">
                <a:latin typeface="Times New Roman"/>
                <a:cs typeface="Times New Roman"/>
              </a:rPr>
              <a:t>operation. They </a:t>
            </a:r>
            <a:r>
              <a:rPr sz="3100" spc="-15" dirty="0">
                <a:latin typeface="Times New Roman"/>
                <a:cs typeface="Times New Roman"/>
              </a:rPr>
              <a:t>fall </a:t>
            </a:r>
            <a:r>
              <a:rPr sz="3100" spc="-5" dirty="0">
                <a:latin typeface="Times New Roman"/>
                <a:cs typeface="Times New Roman"/>
              </a:rPr>
              <a:t>in</a:t>
            </a:r>
            <a:r>
              <a:rPr sz="3100" spc="-130" dirty="0">
                <a:latin typeface="Times New Roman"/>
                <a:cs typeface="Times New Roman"/>
              </a:rPr>
              <a:t> </a:t>
            </a:r>
            <a:r>
              <a:rPr sz="3100" dirty="0">
                <a:latin typeface="Times New Roman"/>
                <a:cs typeface="Times New Roman"/>
              </a:rPr>
              <a:t>the</a:t>
            </a:r>
            <a:r>
              <a:rPr sz="3100" spc="-25" dirty="0">
                <a:latin typeface="Times New Roman"/>
                <a:cs typeface="Times New Roman"/>
              </a:rPr>
              <a:t> </a:t>
            </a:r>
            <a:r>
              <a:rPr sz="3100" spc="-5" dirty="0">
                <a:latin typeface="Times New Roman"/>
                <a:cs typeface="Times New Roman"/>
              </a:rPr>
              <a:t>category	</a:t>
            </a:r>
            <a:r>
              <a:rPr sz="3100" dirty="0">
                <a:latin typeface="Times New Roman"/>
                <a:cs typeface="Times New Roman"/>
              </a:rPr>
              <a:t>of </a:t>
            </a:r>
            <a:r>
              <a:rPr sz="3100" spc="-5" dirty="0">
                <a:latin typeface="Times New Roman"/>
                <a:cs typeface="Times New Roman"/>
              </a:rPr>
              <a:t>heavy </a:t>
            </a:r>
            <a:r>
              <a:rPr sz="3100" spc="-44" dirty="0">
                <a:latin typeface="Times New Roman"/>
                <a:cs typeface="Times New Roman"/>
              </a:rPr>
              <a:t>duty, </a:t>
            </a:r>
            <a:r>
              <a:rPr sz="3100" dirty="0">
                <a:latin typeface="Times New Roman"/>
                <a:cs typeface="Times New Roman"/>
              </a:rPr>
              <a:t>high  </a:t>
            </a:r>
            <a:r>
              <a:rPr sz="3100" spc="-10" dirty="0">
                <a:latin typeface="Times New Roman"/>
                <a:cs typeface="Times New Roman"/>
              </a:rPr>
              <a:t>speed </a:t>
            </a:r>
            <a:r>
              <a:rPr sz="3100" spc="-5" dirty="0">
                <a:latin typeface="Times New Roman"/>
                <a:cs typeface="Times New Roman"/>
              </a:rPr>
              <a:t>lathes </a:t>
            </a:r>
            <a:r>
              <a:rPr sz="3100" spc="-15" dirty="0">
                <a:latin typeface="Times New Roman"/>
                <a:cs typeface="Times New Roman"/>
              </a:rPr>
              <a:t>employed </a:t>
            </a:r>
            <a:r>
              <a:rPr sz="3100" spc="-5" dirty="0">
                <a:latin typeface="Times New Roman"/>
                <a:cs typeface="Times New Roman"/>
              </a:rPr>
              <a:t>in </a:t>
            </a:r>
            <a:r>
              <a:rPr sz="3100" spc="-25" dirty="0">
                <a:latin typeface="Times New Roman"/>
                <a:cs typeface="Times New Roman"/>
              </a:rPr>
              <a:t>mass </a:t>
            </a:r>
            <a:r>
              <a:rPr sz="3100" spc="-10" dirty="0">
                <a:latin typeface="Times New Roman"/>
                <a:cs typeface="Times New Roman"/>
              </a:rPr>
              <a:t>production(large </a:t>
            </a:r>
            <a:r>
              <a:rPr sz="3100" dirty="0">
                <a:latin typeface="Times New Roman"/>
                <a:cs typeface="Times New Roman"/>
              </a:rPr>
              <a:t>lot </a:t>
            </a:r>
            <a:r>
              <a:rPr sz="3100" spc="-10">
                <a:latin typeface="Times New Roman"/>
                <a:cs typeface="Times New Roman"/>
              </a:rPr>
              <a:t>sizes</a:t>
            </a:r>
            <a:r>
              <a:rPr sz="3100" spc="-10" smtClean="0">
                <a:latin typeface="Times New Roman"/>
                <a:cs typeface="Times New Roman"/>
              </a:rPr>
              <a:t>)</a:t>
            </a:r>
            <a:r>
              <a:rPr lang="en-US" sz="2900" spc="5" dirty="0" smtClean="0">
                <a:latin typeface="Times New Roman"/>
                <a:cs typeface="Times New Roman"/>
              </a:rPr>
              <a:t> </a:t>
            </a:r>
            <a:r>
              <a:rPr lang="en-US" sz="3200" spc="5" dirty="0" smtClean="0">
                <a:latin typeface="Times New Roman"/>
                <a:cs typeface="Times New Roman"/>
              </a:rPr>
              <a:t>of high  quality </a:t>
            </a:r>
            <a:r>
              <a:rPr lang="en-US" sz="3200" dirty="0" smtClean="0">
                <a:latin typeface="Times New Roman"/>
                <a:cs typeface="Times New Roman"/>
              </a:rPr>
              <a:t>fasteners; </a:t>
            </a:r>
            <a:r>
              <a:rPr lang="en-US" sz="3200" spc="5" dirty="0" smtClean="0">
                <a:latin typeface="Times New Roman"/>
                <a:cs typeface="Times New Roman"/>
              </a:rPr>
              <a:t>bolts, </a:t>
            </a:r>
            <a:r>
              <a:rPr lang="en-US" sz="3200" dirty="0" smtClean="0">
                <a:latin typeface="Times New Roman"/>
                <a:cs typeface="Times New Roman"/>
              </a:rPr>
              <a:t>screws, </a:t>
            </a:r>
            <a:r>
              <a:rPr lang="en-US" sz="3200" spc="5" dirty="0" smtClean="0">
                <a:latin typeface="Times New Roman"/>
                <a:cs typeface="Times New Roman"/>
              </a:rPr>
              <a:t>studs</a:t>
            </a:r>
            <a:r>
              <a:rPr sz="3200" spc="-10" smtClean="0">
                <a:latin typeface="Times New Roman"/>
                <a:cs typeface="Times New Roman"/>
              </a:rPr>
              <a:t>. </a:t>
            </a:r>
            <a:r>
              <a:rPr sz="3200" u="heavy" spc="-10" smtClean="0">
                <a:uFill>
                  <a:solidFill>
                    <a:srgbClr val="000000"/>
                  </a:solidFill>
                </a:uFill>
                <a:latin typeface="Times New Roman"/>
                <a:cs typeface="Times New Roman"/>
              </a:rPr>
              <a:t> </a:t>
            </a:r>
            <a:endParaRPr sz="320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5731" y="536449"/>
            <a:ext cx="9911080" cy="2400015"/>
          </a:xfrm>
          <a:prstGeom prst="rect">
            <a:avLst/>
          </a:prstGeom>
        </p:spPr>
        <p:txBody>
          <a:bodyPr vert="horz" wrap="square" lIns="0" tIns="12064" rIns="0" bIns="0" rtlCol="0">
            <a:spAutoFit/>
          </a:bodyPr>
          <a:lstStyle/>
          <a:p>
            <a:pPr marL="579063" indent="-566365">
              <a:spcBef>
                <a:spcPts val="95"/>
              </a:spcBef>
              <a:buAutoNum type="arabicParenR"/>
              <a:tabLst>
                <a:tab pos="579063" algn="l"/>
                <a:tab pos="579698" algn="l"/>
              </a:tabLst>
            </a:pPr>
            <a:r>
              <a:rPr sz="3100" u="heavy" spc="-5" dirty="0">
                <a:uFill>
                  <a:solidFill>
                    <a:srgbClr val="000000"/>
                  </a:solidFill>
                </a:uFill>
                <a:latin typeface="Times New Roman"/>
                <a:cs typeface="Times New Roman"/>
              </a:rPr>
              <a:t>Chucks</a:t>
            </a:r>
            <a:r>
              <a:rPr sz="3100" u="heavy" spc="-86" dirty="0">
                <a:uFill>
                  <a:solidFill>
                    <a:srgbClr val="000000"/>
                  </a:solidFill>
                </a:uFill>
                <a:latin typeface="Times New Roman"/>
                <a:cs typeface="Times New Roman"/>
              </a:rPr>
              <a:t> </a:t>
            </a:r>
            <a:r>
              <a:rPr sz="3100" u="heavy" spc="-5" dirty="0">
                <a:uFill>
                  <a:solidFill>
                    <a:srgbClr val="000000"/>
                  </a:solidFill>
                </a:uFill>
                <a:latin typeface="Times New Roman"/>
                <a:cs typeface="Times New Roman"/>
              </a:rPr>
              <a:t>-</a:t>
            </a:r>
            <a:r>
              <a:rPr sz="3100" spc="-5" dirty="0">
                <a:latin typeface="Times New Roman"/>
                <a:cs typeface="Times New Roman"/>
              </a:rPr>
              <a:t>---</a:t>
            </a:r>
            <a:endParaRPr sz="3100">
              <a:latin typeface="Times New Roman"/>
              <a:cs typeface="Times New Roman"/>
            </a:endParaRPr>
          </a:p>
          <a:p>
            <a:pPr marL="579063" marR="6350" lvl="1" indent="-566365">
              <a:lnSpc>
                <a:spcPts val="3699"/>
              </a:lnSpc>
              <a:spcBef>
                <a:spcPts val="140"/>
              </a:spcBef>
              <a:buAutoNum type="alphaLcParenR"/>
              <a:tabLst>
                <a:tab pos="579063" algn="l"/>
                <a:tab pos="579698" algn="l"/>
                <a:tab pos="947963" algn="l"/>
                <a:tab pos="1725128" algn="l"/>
                <a:tab pos="2094026" algn="l"/>
                <a:tab pos="2895318" algn="l"/>
                <a:tab pos="4791243" algn="l"/>
                <a:tab pos="6110645" algn="l"/>
                <a:tab pos="6586214" algn="l"/>
                <a:tab pos="7463699" algn="l"/>
                <a:tab pos="8353883" algn="l"/>
                <a:tab pos="8981836" algn="l"/>
              </a:tabLst>
            </a:pPr>
            <a:r>
              <a:rPr sz="3100" u="heavy" spc="-5" dirty="0">
                <a:uFill>
                  <a:solidFill>
                    <a:srgbClr val="000000"/>
                  </a:solidFill>
                </a:uFill>
                <a:latin typeface="Times New Roman"/>
                <a:cs typeface="Times New Roman"/>
              </a:rPr>
              <a:t>3	</a:t>
            </a:r>
            <a:r>
              <a:rPr sz="3100" u="heavy" spc="-10" dirty="0">
                <a:uFill>
                  <a:solidFill>
                    <a:srgbClr val="000000"/>
                  </a:solidFill>
                </a:uFill>
                <a:latin typeface="Times New Roman"/>
                <a:cs typeface="Times New Roman"/>
              </a:rPr>
              <a:t>J</a:t>
            </a:r>
            <a:r>
              <a:rPr sz="3100" u="heavy" spc="-15" dirty="0">
                <a:uFill>
                  <a:solidFill>
                    <a:srgbClr val="000000"/>
                  </a:solidFill>
                </a:uFill>
                <a:latin typeface="Times New Roman"/>
                <a:cs typeface="Times New Roman"/>
              </a:rPr>
              <a:t>a</a:t>
            </a:r>
            <a:r>
              <a:rPr sz="3100" u="heavy" spc="-5" dirty="0">
                <a:uFill>
                  <a:solidFill>
                    <a:srgbClr val="000000"/>
                  </a:solidFill>
                </a:uFill>
                <a:latin typeface="Times New Roman"/>
                <a:cs typeface="Times New Roman"/>
              </a:rPr>
              <a:t>w</a:t>
            </a:r>
            <a:r>
              <a:rPr sz="3100" u="heavy" dirty="0">
                <a:uFill>
                  <a:solidFill>
                    <a:srgbClr val="000000"/>
                  </a:solidFill>
                </a:uFill>
                <a:latin typeface="Times New Roman"/>
                <a:cs typeface="Times New Roman"/>
              </a:rPr>
              <a:t>	</a:t>
            </a:r>
            <a:r>
              <a:rPr sz="3100" spc="-5" dirty="0">
                <a:latin typeface="Times New Roman"/>
                <a:cs typeface="Times New Roman"/>
              </a:rPr>
              <a:t>–</a:t>
            </a:r>
            <a:r>
              <a:rPr sz="3100" dirty="0">
                <a:latin typeface="Times New Roman"/>
                <a:cs typeface="Times New Roman"/>
              </a:rPr>
              <a:t>	S</a:t>
            </a:r>
            <a:r>
              <a:rPr sz="3100" spc="-15" dirty="0">
                <a:latin typeface="Times New Roman"/>
                <a:cs typeface="Times New Roman"/>
              </a:rPr>
              <a:t>e</a:t>
            </a:r>
            <a:r>
              <a:rPr sz="3100" spc="-5" dirty="0">
                <a:latin typeface="Times New Roman"/>
                <a:cs typeface="Times New Roman"/>
              </a:rPr>
              <a:t>lf</a:t>
            </a:r>
            <a:r>
              <a:rPr sz="3100" dirty="0">
                <a:latin typeface="Times New Roman"/>
                <a:cs typeface="Times New Roman"/>
              </a:rPr>
              <a:t>	</a:t>
            </a:r>
            <a:r>
              <a:rPr sz="3100" spc="-15" dirty="0">
                <a:latin typeface="Times New Roman"/>
                <a:cs typeface="Times New Roman"/>
              </a:rPr>
              <a:t>cen</a:t>
            </a:r>
            <a:r>
              <a:rPr sz="3100" spc="-25" dirty="0">
                <a:latin typeface="Times New Roman"/>
                <a:cs typeface="Times New Roman"/>
              </a:rPr>
              <a:t>t</a:t>
            </a:r>
            <a:r>
              <a:rPr sz="3100" spc="-15" dirty="0">
                <a:latin typeface="Times New Roman"/>
                <a:cs typeface="Times New Roman"/>
              </a:rPr>
              <a:t>e</a:t>
            </a:r>
            <a:r>
              <a:rPr sz="3100" spc="-5" dirty="0">
                <a:latin typeface="Times New Roman"/>
                <a:cs typeface="Times New Roman"/>
              </a:rPr>
              <a:t>ri</a:t>
            </a:r>
            <a:r>
              <a:rPr sz="3100" spc="-15" dirty="0">
                <a:latin typeface="Times New Roman"/>
                <a:cs typeface="Times New Roman"/>
              </a:rPr>
              <a:t>n</a:t>
            </a:r>
            <a:r>
              <a:rPr sz="3100" dirty="0">
                <a:latin typeface="Times New Roman"/>
                <a:cs typeface="Times New Roman"/>
              </a:rPr>
              <a:t>g</a:t>
            </a:r>
            <a:r>
              <a:rPr sz="3100" spc="-5" dirty="0">
                <a:latin typeface="Times New Roman"/>
                <a:cs typeface="Times New Roman"/>
              </a:rPr>
              <a:t>,</a:t>
            </a:r>
            <a:r>
              <a:rPr sz="3100" dirty="0">
                <a:latin typeface="Times New Roman"/>
                <a:cs typeface="Times New Roman"/>
              </a:rPr>
              <a:t>	</a:t>
            </a:r>
            <a:r>
              <a:rPr sz="3100" spc="-10" dirty="0">
                <a:latin typeface="Times New Roman"/>
                <a:cs typeface="Times New Roman"/>
              </a:rPr>
              <a:t>s</a:t>
            </a:r>
            <a:r>
              <a:rPr sz="3100" spc="-65" dirty="0">
                <a:latin typeface="Times New Roman"/>
                <a:cs typeface="Times New Roman"/>
              </a:rPr>
              <a:t>m</a:t>
            </a:r>
            <a:r>
              <a:rPr sz="3100" spc="-15" dirty="0">
                <a:latin typeface="Times New Roman"/>
                <a:cs typeface="Times New Roman"/>
              </a:rPr>
              <a:t>a</a:t>
            </a:r>
            <a:r>
              <a:rPr sz="3100" spc="-5" dirty="0">
                <a:latin typeface="Times New Roman"/>
                <a:cs typeface="Times New Roman"/>
              </a:rPr>
              <a:t>ll</a:t>
            </a:r>
            <a:r>
              <a:rPr sz="3100" spc="-15" dirty="0">
                <a:latin typeface="Times New Roman"/>
                <a:cs typeface="Times New Roman"/>
              </a:rPr>
              <a:t>e</a:t>
            </a:r>
            <a:r>
              <a:rPr sz="3100" spc="-5" dirty="0">
                <a:latin typeface="Times New Roman"/>
                <a:cs typeface="Times New Roman"/>
              </a:rPr>
              <a:t>r</a:t>
            </a:r>
            <a:r>
              <a:rPr sz="3100" dirty="0">
                <a:latin typeface="Times New Roman"/>
                <a:cs typeface="Times New Roman"/>
              </a:rPr>
              <a:t>	</a:t>
            </a:r>
            <a:r>
              <a:rPr sz="3100" spc="-5" dirty="0">
                <a:latin typeface="Times New Roman"/>
                <a:cs typeface="Times New Roman"/>
              </a:rPr>
              <a:t>in</a:t>
            </a:r>
            <a:r>
              <a:rPr sz="3100" dirty="0">
                <a:latin typeface="Times New Roman"/>
                <a:cs typeface="Times New Roman"/>
              </a:rPr>
              <a:t>	</a:t>
            </a:r>
            <a:r>
              <a:rPr sz="3100" spc="-10" dirty="0">
                <a:latin typeface="Times New Roman"/>
                <a:cs typeface="Times New Roman"/>
              </a:rPr>
              <a:t>s</a:t>
            </a:r>
            <a:r>
              <a:rPr sz="3100" spc="-5" dirty="0">
                <a:latin typeface="Times New Roman"/>
                <a:cs typeface="Times New Roman"/>
              </a:rPr>
              <a:t>i</a:t>
            </a:r>
            <a:r>
              <a:rPr sz="3100" spc="-15" dirty="0">
                <a:latin typeface="Times New Roman"/>
                <a:cs typeface="Times New Roman"/>
              </a:rPr>
              <a:t>ze</a:t>
            </a:r>
            <a:r>
              <a:rPr sz="3100" spc="-5" dirty="0">
                <a:latin typeface="Times New Roman"/>
                <a:cs typeface="Times New Roman"/>
              </a:rPr>
              <a:t>,</a:t>
            </a:r>
            <a:r>
              <a:rPr sz="3100" dirty="0">
                <a:latin typeface="Times New Roman"/>
                <a:cs typeface="Times New Roman"/>
              </a:rPr>
              <a:t>	u</a:t>
            </a:r>
            <a:r>
              <a:rPr sz="3100" spc="-10" dirty="0">
                <a:latin typeface="Times New Roman"/>
                <a:cs typeface="Times New Roman"/>
              </a:rPr>
              <a:t>s</a:t>
            </a:r>
            <a:r>
              <a:rPr sz="3100" spc="-35" dirty="0">
                <a:latin typeface="Times New Roman"/>
                <a:cs typeface="Times New Roman"/>
              </a:rPr>
              <a:t>e</a:t>
            </a:r>
            <a:r>
              <a:rPr sz="3100" spc="-5" dirty="0">
                <a:latin typeface="Times New Roman"/>
                <a:cs typeface="Times New Roman"/>
              </a:rPr>
              <a:t>d</a:t>
            </a:r>
            <a:r>
              <a:rPr sz="3100" dirty="0">
                <a:latin typeface="Times New Roman"/>
                <a:cs typeface="Times New Roman"/>
              </a:rPr>
              <a:t>	</a:t>
            </a:r>
            <a:r>
              <a:rPr sz="3100" spc="-30" dirty="0">
                <a:latin typeface="Times New Roman"/>
                <a:cs typeface="Times New Roman"/>
              </a:rPr>
              <a:t>f</a:t>
            </a:r>
            <a:r>
              <a:rPr sz="3100" spc="5" dirty="0">
                <a:latin typeface="Times New Roman"/>
                <a:cs typeface="Times New Roman"/>
              </a:rPr>
              <a:t>o</a:t>
            </a:r>
            <a:r>
              <a:rPr sz="3100" spc="-5" dirty="0">
                <a:latin typeface="Times New Roman"/>
                <a:cs typeface="Times New Roman"/>
              </a:rPr>
              <a:t>r</a:t>
            </a:r>
            <a:r>
              <a:rPr sz="3100" dirty="0">
                <a:latin typeface="Times New Roman"/>
                <a:cs typeface="Times New Roman"/>
              </a:rPr>
              <a:t>	</a:t>
            </a:r>
            <a:r>
              <a:rPr sz="3100" spc="-5" dirty="0">
                <a:latin typeface="Times New Roman"/>
                <a:cs typeface="Times New Roman"/>
              </a:rPr>
              <a:t>r</a:t>
            </a:r>
            <a:r>
              <a:rPr sz="3100" spc="-15" dirty="0">
                <a:latin typeface="Times New Roman"/>
                <a:cs typeface="Times New Roman"/>
              </a:rPr>
              <a:t>oun</a:t>
            </a:r>
            <a:r>
              <a:rPr sz="3100" spc="-5" dirty="0">
                <a:latin typeface="Times New Roman"/>
                <a:cs typeface="Times New Roman"/>
              </a:rPr>
              <a:t>d  cross</a:t>
            </a:r>
            <a:r>
              <a:rPr sz="3100" spc="-40" dirty="0">
                <a:latin typeface="Times New Roman"/>
                <a:cs typeface="Times New Roman"/>
              </a:rPr>
              <a:t> </a:t>
            </a:r>
            <a:r>
              <a:rPr sz="3100" spc="-5" dirty="0">
                <a:latin typeface="Times New Roman"/>
                <a:cs typeface="Times New Roman"/>
              </a:rPr>
              <a:t>sections</a:t>
            </a:r>
            <a:endParaRPr sz="3100">
              <a:latin typeface="Times New Roman"/>
              <a:cs typeface="Times New Roman"/>
            </a:endParaRPr>
          </a:p>
          <a:p>
            <a:pPr marL="579063" marR="5079" lvl="1" indent="-566365">
              <a:lnSpc>
                <a:spcPts val="3699"/>
              </a:lnSpc>
              <a:spcBef>
                <a:spcPts val="15"/>
              </a:spcBef>
              <a:buAutoNum type="alphaLcParenR"/>
              <a:tabLst>
                <a:tab pos="579063" algn="l"/>
                <a:tab pos="579698" algn="l"/>
              </a:tabLst>
            </a:pPr>
            <a:r>
              <a:rPr sz="3100" u="heavy" spc="-5" dirty="0">
                <a:uFill>
                  <a:solidFill>
                    <a:srgbClr val="000000"/>
                  </a:solidFill>
                </a:uFill>
                <a:latin typeface="Times New Roman"/>
                <a:cs typeface="Times New Roman"/>
              </a:rPr>
              <a:t>4 </a:t>
            </a:r>
            <a:r>
              <a:rPr sz="3100" u="heavy" spc="-15" dirty="0">
                <a:uFill>
                  <a:solidFill>
                    <a:srgbClr val="000000"/>
                  </a:solidFill>
                </a:uFill>
                <a:latin typeface="Times New Roman"/>
                <a:cs typeface="Times New Roman"/>
              </a:rPr>
              <a:t>jaw</a:t>
            </a:r>
            <a:r>
              <a:rPr sz="3100" spc="-15" dirty="0">
                <a:latin typeface="Times New Roman"/>
                <a:cs typeface="Times New Roman"/>
              </a:rPr>
              <a:t> </a:t>
            </a:r>
            <a:r>
              <a:rPr sz="3100" spc="-5" dirty="0">
                <a:latin typeface="Times New Roman"/>
                <a:cs typeface="Times New Roman"/>
              </a:rPr>
              <a:t>– </a:t>
            </a:r>
            <a:r>
              <a:rPr sz="3100" spc="-15" dirty="0">
                <a:latin typeface="Times New Roman"/>
                <a:cs typeface="Times New Roman"/>
              </a:rPr>
              <a:t>Not </a:t>
            </a:r>
            <a:r>
              <a:rPr sz="3100" spc="-10" dirty="0">
                <a:latin typeface="Times New Roman"/>
                <a:cs typeface="Times New Roman"/>
              </a:rPr>
              <a:t>self centering, </a:t>
            </a:r>
            <a:r>
              <a:rPr sz="3100" spc="-15" dirty="0">
                <a:latin typeface="Times New Roman"/>
                <a:cs typeface="Times New Roman"/>
              </a:rPr>
              <a:t>medium </a:t>
            </a:r>
            <a:r>
              <a:rPr sz="3100" spc="-5" dirty="0">
                <a:latin typeface="Times New Roman"/>
                <a:cs typeface="Times New Roman"/>
              </a:rPr>
              <a:t>in </a:t>
            </a:r>
            <a:r>
              <a:rPr sz="3100" spc="-10" dirty="0">
                <a:latin typeface="Times New Roman"/>
                <a:cs typeface="Times New Roman"/>
              </a:rPr>
              <a:t>size, used for round,  </a:t>
            </a:r>
            <a:r>
              <a:rPr sz="3100" spc="-5" dirty="0">
                <a:latin typeface="Times New Roman"/>
                <a:cs typeface="Times New Roman"/>
              </a:rPr>
              <a:t>square, rectangular cross</a:t>
            </a:r>
            <a:r>
              <a:rPr sz="3100" spc="-135" dirty="0">
                <a:latin typeface="Times New Roman"/>
                <a:cs typeface="Times New Roman"/>
              </a:rPr>
              <a:t> </a:t>
            </a:r>
            <a:r>
              <a:rPr sz="3100" spc="-5" dirty="0">
                <a:latin typeface="Times New Roman"/>
                <a:cs typeface="Times New Roman"/>
              </a:rPr>
              <a:t>sections.</a:t>
            </a:r>
            <a:endParaRPr sz="3100">
              <a:latin typeface="Times New Roman"/>
              <a:cs typeface="Times New Roman"/>
            </a:endParaRPr>
          </a:p>
        </p:txBody>
      </p:sp>
      <p:sp>
        <p:nvSpPr>
          <p:cNvPr id="3" name="object 3"/>
          <p:cNvSpPr txBox="1">
            <a:spLocks noGrp="1"/>
          </p:cNvSpPr>
          <p:nvPr>
            <p:ph type="title"/>
          </p:nvPr>
        </p:nvSpPr>
        <p:spPr>
          <a:xfrm>
            <a:off x="2413506" y="1"/>
            <a:ext cx="5877560" cy="554637"/>
          </a:xfrm>
          <a:prstGeom prst="rect">
            <a:avLst/>
          </a:prstGeom>
        </p:spPr>
        <p:txBody>
          <a:bodyPr vert="horz" wrap="square" lIns="0" tIns="15873" rIns="0" bIns="0" rtlCol="0">
            <a:spAutoFit/>
          </a:bodyPr>
          <a:lstStyle/>
          <a:p>
            <a:pPr marL="12698">
              <a:spcBef>
                <a:spcPts val="125"/>
              </a:spcBef>
            </a:pPr>
            <a:r>
              <a:rPr spc="15" dirty="0"/>
              <a:t>WORK HOLDING</a:t>
            </a:r>
            <a:r>
              <a:rPr spc="-25" dirty="0"/>
              <a:t> </a:t>
            </a:r>
            <a:r>
              <a:rPr spc="10" dirty="0"/>
              <a:t>DEVICES</a:t>
            </a:r>
          </a:p>
        </p:txBody>
      </p:sp>
      <p:sp>
        <p:nvSpPr>
          <p:cNvPr id="4" name="object 4"/>
          <p:cNvSpPr/>
          <p:nvPr/>
        </p:nvSpPr>
        <p:spPr>
          <a:xfrm>
            <a:off x="307848" y="3106420"/>
            <a:ext cx="5504688" cy="403250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812536" y="3106421"/>
            <a:ext cx="4535422" cy="4072128"/>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21</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75633" y="5121148"/>
            <a:ext cx="2773680" cy="243535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95731" y="27432"/>
            <a:ext cx="9795510" cy="1440778"/>
          </a:xfrm>
          <a:prstGeom prst="rect">
            <a:avLst/>
          </a:prstGeom>
        </p:spPr>
        <p:txBody>
          <a:bodyPr vert="horz" wrap="square" lIns="0" tIns="12064" rIns="0" bIns="0" rtlCol="0">
            <a:spAutoFit/>
          </a:bodyPr>
          <a:lstStyle/>
          <a:p>
            <a:pPr marL="12698" marR="5079">
              <a:spcBef>
                <a:spcPts val="95"/>
              </a:spcBef>
              <a:tabLst>
                <a:tab pos="1700999" algn="l"/>
                <a:tab pos="4776005" algn="l"/>
                <a:tab pos="7265598" algn="l"/>
              </a:tabLst>
            </a:pPr>
            <a:r>
              <a:rPr sz="3100" b="0" spc="-10" dirty="0"/>
              <a:t>c) </a:t>
            </a:r>
            <a:r>
              <a:rPr sz="3100" b="0" u="heavy" spc="-5" dirty="0">
                <a:uFill>
                  <a:solidFill>
                    <a:srgbClr val="000000"/>
                  </a:solidFill>
                </a:uFill>
              </a:rPr>
              <a:t>Collets</a:t>
            </a:r>
            <a:r>
              <a:rPr sz="3100" b="0" spc="-5" dirty="0"/>
              <a:t>– Fixed </a:t>
            </a:r>
            <a:r>
              <a:rPr sz="3100" b="0" spc="-10" dirty="0"/>
              <a:t>size. </a:t>
            </a:r>
            <a:r>
              <a:rPr sz="3100" b="0" spc="-5" dirty="0"/>
              <a:t>They are air operated </a:t>
            </a:r>
            <a:r>
              <a:rPr sz="3100" b="0" dirty="0"/>
              <a:t>or </a:t>
            </a:r>
            <a:r>
              <a:rPr sz="3100" b="0" spc="-5" dirty="0"/>
              <a:t>hand</a:t>
            </a:r>
            <a:r>
              <a:rPr sz="3100" b="0" spc="-304" dirty="0"/>
              <a:t> </a:t>
            </a:r>
            <a:r>
              <a:rPr sz="3100" b="0" spc="-5" dirty="0"/>
              <a:t>operated.  </a:t>
            </a:r>
            <a:r>
              <a:rPr sz="3100" b="0" spc="-10" dirty="0"/>
              <a:t>Used</a:t>
            </a:r>
            <a:r>
              <a:rPr sz="3100" b="0" spc="-21" dirty="0"/>
              <a:t> </a:t>
            </a:r>
            <a:r>
              <a:rPr sz="3100" b="0" spc="-5" dirty="0"/>
              <a:t>in</a:t>
            </a:r>
            <a:r>
              <a:rPr sz="3100" b="0" spc="-15" dirty="0"/>
              <a:t> </a:t>
            </a:r>
            <a:r>
              <a:rPr sz="3100" b="0" spc="-5" dirty="0"/>
              <a:t>–	</a:t>
            </a:r>
            <a:r>
              <a:rPr sz="3100" b="0" spc="-55" dirty="0"/>
              <a:t>Tool</a:t>
            </a:r>
            <a:r>
              <a:rPr sz="3100" b="0" spc="-44" dirty="0"/>
              <a:t> </a:t>
            </a:r>
            <a:r>
              <a:rPr sz="3100" b="0" dirty="0"/>
              <a:t>Room</a:t>
            </a:r>
            <a:r>
              <a:rPr sz="3100" b="0" spc="-35" dirty="0"/>
              <a:t> </a:t>
            </a:r>
            <a:r>
              <a:rPr sz="3100" b="0" spc="-5" dirty="0"/>
              <a:t>lathes,	</a:t>
            </a:r>
            <a:r>
              <a:rPr sz="3100" b="0" spc="-10" dirty="0"/>
              <a:t>Bar</a:t>
            </a:r>
            <a:r>
              <a:rPr sz="3100" b="0" spc="-165" dirty="0"/>
              <a:t> </a:t>
            </a:r>
            <a:r>
              <a:rPr sz="3100" b="0" spc="-10" dirty="0"/>
              <a:t>Automatic	</a:t>
            </a:r>
            <a:r>
              <a:rPr sz="3100" b="0" spc="-5" dirty="0"/>
              <a:t>Lathes,</a:t>
            </a:r>
            <a:endParaRPr sz="3100"/>
          </a:p>
          <a:p>
            <a:pPr marL="12698">
              <a:lnSpc>
                <a:spcPts val="3695"/>
              </a:lnSpc>
              <a:tabLst>
                <a:tab pos="2697217" algn="l"/>
              </a:tabLst>
            </a:pPr>
            <a:r>
              <a:rPr sz="3100" b="0" spc="-50" dirty="0"/>
              <a:t>Vertical</a:t>
            </a:r>
            <a:r>
              <a:rPr sz="3100" b="0" spc="-40" dirty="0"/>
              <a:t> </a:t>
            </a:r>
            <a:r>
              <a:rPr sz="3100" b="0" spc="-5" dirty="0"/>
              <a:t>Milling	</a:t>
            </a:r>
            <a:r>
              <a:rPr sz="3100" b="0" spc="-25" dirty="0"/>
              <a:t>m/c </a:t>
            </a:r>
            <a:r>
              <a:rPr sz="3100" b="0" spc="-5" dirty="0"/>
              <a:t>to </a:t>
            </a:r>
            <a:r>
              <a:rPr sz="3100" b="0" dirty="0"/>
              <a:t>hold </a:t>
            </a:r>
            <a:r>
              <a:rPr sz="3100" b="0" spc="-5" dirty="0"/>
              <a:t>end</a:t>
            </a:r>
            <a:r>
              <a:rPr sz="3100" b="0" spc="-50" dirty="0"/>
              <a:t> </a:t>
            </a:r>
            <a:r>
              <a:rPr sz="3100" b="0" spc="-15" dirty="0"/>
              <a:t>mills.</a:t>
            </a:r>
            <a:endParaRPr sz="3100"/>
          </a:p>
        </p:txBody>
      </p:sp>
      <p:sp>
        <p:nvSpPr>
          <p:cNvPr id="4" name="object 4"/>
          <p:cNvSpPr/>
          <p:nvPr/>
        </p:nvSpPr>
        <p:spPr>
          <a:xfrm>
            <a:off x="307847" y="1512316"/>
            <a:ext cx="4285488" cy="554126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458456" y="2853435"/>
            <a:ext cx="2929129" cy="43677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93336" y="2603500"/>
            <a:ext cx="2670047" cy="260299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25769" y="1006347"/>
            <a:ext cx="3861815" cy="1847088"/>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22</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37361" y="1"/>
            <a:ext cx="8650224" cy="45664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46393" y="4703572"/>
            <a:ext cx="3441192" cy="249936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95731" y="137161"/>
            <a:ext cx="2050414" cy="7167987"/>
          </a:xfrm>
          <a:prstGeom prst="rect">
            <a:avLst/>
          </a:prstGeom>
        </p:spPr>
        <p:txBody>
          <a:bodyPr vert="horz" wrap="square" lIns="0" tIns="12064" rIns="0" bIns="0" rtlCol="0">
            <a:spAutoFit/>
          </a:bodyPr>
          <a:lstStyle/>
          <a:p>
            <a:pPr marL="12698">
              <a:spcBef>
                <a:spcPts val="95"/>
              </a:spcBef>
            </a:pPr>
            <a:r>
              <a:rPr sz="3100" dirty="0">
                <a:latin typeface="Times New Roman"/>
                <a:cs typeface="Times New Roman"/>
              </a:rPr>
              <a:t>2) </a:t>
            </a:r>
            <a:r>
              <a:rPr sz="3100" u="heavy" spc="-10" dirty="0">
                <a:uFill>
                  <a:solidFill>
                    <a:srgbClr val="000000"/>
                  </a:solidFill>
                </a:uFill>
                <a:latin typeface="Times New Roman"/>
                <a:cs typeface="Times New Roman"/>
              </a:rPr>
              <a:t>Face</a:t>
            </a:r>
            <a:r>
              <a:rPr sz="3100" u="heavy" spc="-130" dirty="0">
                <a:uFill>
                  <a:solidFill>
                    <a:srgbClr val="000000"/>
                  </a:solidFill>
                </a:uFill>
                <a:latin typeface="Times New Roman"/>
                <a:cs typeface="Times New Roman"/>
              </a:rPr>
              <a:t> </a:t>
            </a:r>
            <a:r>
              <a:rPr sz="3100" u="heavy" spc="-5" dirty="0">
                <a:uFill>
                  <a:solidFill>
                    <a:srgbClr val="000000"/>
                  </a:solidFill>
                </a:uFill>
                <a:latin typeface="Times New Roman"/>
                <a:cs typeface="Times New Roman"/>
              </a:rPr>
              <a:t>plate</a:t>
            </a:r>
            <a:endParaRPr sz="3100">
              <a:latin typeface="Times New Roman"/>
              <a:cs typeface="Times New Roman"/>
            </a:endParaRPr>
          </a:p>
          <a:p>
            <a:pPr marL="12698" marR="377788">
              <a:lnSpc>
                <a:spcPct val="99600"/>
              </a:lnSpc>
              <a:spcBef>
                <a:spcPts val="15"/>
              </a:spcBef>
            </a:pPr>
            <a:r>
              <a:rPr sz="3100" spc="-5" dirty="0">
                <a:latin typeface="Times New Roman"/>
                <a:cs typeface="Times New Roman"/>
              </a:rPr>
              <a:t>– </a:t>
            </a:r>
            <a:r>
              <a:rPr sz="3100" spc="-10" dirty="0">
                <a:latin typeface="Times New Roman"/>
                <a:cs typeface="Times New Roman"/>
              </a:rPr>
              <a:t>Used</a:t>
            </a:r>
            <a:r>
              <a:rPr sz="3100" spc="-114" dirty="0">
                <a:latin typeface="Times New Roman"/>
                <a:cs typeface="Times New Roman"/>
              </a:rPr>
              <a:t> </a:t>
            </a:r>
            <a:r>
              <a:rPr sz="3100" spc="-10" dirty="0">
                <a:latin typeface="Times New Roman"/>
                <a:cs typeface="Times New Roman"/>
              </a:rPr>
              <a:t>for  </a:t>
            </a:r>
            <a:r>
              <a:rPr sz="3100" spc="-15" dirty="0">
                <a:latin typeface="Times New Roman"/>
                <a:cs typeface="Times New Roman"/>
              </a:rPr>
              <a:t>large </a:t>
            </a:r>
            <a:r>
              <a:rPr sz="3100" spc="-10" dirty="0">
                <a:latin typeface="Times New Roman"/>
                <a:cs typeface="Times New Roman"/>
              </a:rPr>
              <a:t>size  </a:t>
            </a:r>
            <a:r>
              <a:rPr sz="3100" spc="-5" dirty="0">
                <a:latin typeface="Times New Roman"/>
                <a:cs typeface="Times New Roman"/>
              </a:rPr>
              <a:t>work  </a:t>
            </a:r>
            <a:r>
              <a:rPr sz="3100" spc="-10" dirty="0">
                <a:latin typeface="Times New Roman"/>
                <a:cs typeface="Times New Roman"/>
              </a:rPr>
              <a:t>pieces</a:t>
            </a:r>
            <a:endParaRPr sz="3100">
              <a:latin typeface="Times New Roman"/>
              <a:cs typeface="Times New Roman"/>
            </a:endParaRPr>
          </a:p>
          <a:p>
            <a:pPr marL="12698" marR="140322">
              <a:lnSpc>
                <a:spcPct val="99600"/>
              </a:lnSpc>
              <a:spcBef>
                <a:spcPts val="15"/>
              </a:spcBef>
            </a:pPr>
            <a:r>
              <a:rPr sz="3100" dirty="0">
                <a:latin typeface="Times New Roman"/>
                <a:cs typeface="Times New Roman"/>
              </a:rPr>
              <a:t>of round,  </a:t>
            </a:r>
            <a:r>
              <a:rPr sz="3100" spc="-5" dirty="0">
                <a:latin typeface="Times New Roman"/>
                <a:cs typeface="Times New Roman"/>
              </a:rPr>
              <a:t>square,  </a:t>
            </a:r>
            <a:r>
              <a:rPr sz="3100" spc="-15" dirty="0">
                <a:latin typeface="Times New Roman"/>
                <a:cs typeface="Times New Roman"/>
              </a:rPr>
              <a:t>rectangular,  </a:t>
            </a:r>
            <a:r>
              <a:rPr sz="3100" spc="-5" dirty="0">
                <a:latin typeface="Times New Roman"/>
                <a:cs typeface="Times New Roman"/>
              </a:rPr>
              <a:t>and </a:t>
            </a:r>
            <a:r>
              <a:rPr sz="3100" spc="-10" dirty="0">
                <a:latin typeface="Times New Roman"/>
                <a:cs typeface="Times New Roman"/>
              </a:rPr>
              <a:t>also  </a:t>
            </a:r>
            <a:r>
              <a:rPr sz="3100" spc="-5" dirty="0">
                <a:latin typeface="Times New Roman"/>
                <a:cs typeface="Times New Roman"/>
              </a:rPr>
              <a:t>very  </a:t>
            </a:r>
            <a:r>
              <a:rPr sz="3100" spc="-15" dirty="0">
                <a:latin typeface="Times New Roman"/>
                <a:cs typeface="Times New Roman"/>
              </a:rPr>
              <a:t>complex  </a:t>
            </a:r>
            <a:r>
              <a:rPr sz="3100" spc="-10" dirty="0">
                <a:latin typeface="Times New Roman"/>
                <a:cs typeface="Times New Roman"/>
              </a:rPr>
              <a:t>geometries  </a:t>
            </a:r>
            <a:r>
              <a:rPr sz="3100" dirty="0">
                <a:latin typeface="Times New Roman"/>
                <a:cs typeface="Times New Roman"/>
              </a:rPr>
              <a:t>not</a:t>
            </a:r>
            <a:r>
              <a:rPr sz="3100" spc="-109" dirty="0">
                <a:latin typeface="Times New Roman"/>
                <a:cs typeface="Times New Roman"/>
              </a:rPr>
              <a:t> </a:t>
            </a:r>
            <a:r>
              <a:rPr sz="3100" spc="-5" dirty="0">
                <a:latin typeface="Times New Roman"/>
                <a:cs typeface="Times New Roman"/>
              </a:rPr>
              <a:t>possible  in any other  devices.</a:t>
            </a:r>
            <a:endParaRPr sz="3100">
              <a:latin typeface="Times New Roman"/>
              <a:cs typeface="Times New Roman"/>
            </a:endParaRPr>
          </a:p>
        </p:txBody>
      </p:sp>
      <p:sp>
        <p:nvSpPr>
          <p:cNvPr id="5" name="object 5"/>
          <p:cNvSpPr/>
          <p:nvPr/>
        </p:nvSpPr>
        <p:spPr>
          <a:xfrm>
            <a:off x="2660904" y="4182364"/>
            <a:ext cx="4032504" cy="2956561"/>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23</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0896" y="5127245"/>
            <a:ext cx="3450211" cy="226466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17069" y="39625"/>
            <a:ext cx="9046844" cy="4308230"/>
          </a:xfrm>
          <a:prstGeom prst="rect">
            <a:avLst/>
          </a:prstGeom>
        </p:spPr>
        <p:txBody>
          <a:bodyPr vert="horz" wrap="square" lIns="0" tIns="12064" rIns="0" bIns="0" rtlCol="0">
            <a:spAutoFit/>
          </a:bodyPr>
          <a:lstStyle/>
          <a:p>
            <a:pPr marL="12698" marR="5079">
              <a:spcBef>
                <a:spcPts val="95"/>
              </a:spcBef>
              <a:buAutoNum type="arabicParenR" startAt="3"/>
              <a:tabLst>
                <a:tab pos="436837" algn="l"/>
                <a:tab pos="8019904" algn="l"/>
              </a:tabLst>
            </a:pPr>
            <a:r>
              <a:rPr sz="3100" u="heavy" spc="-5" dirty="0">
                <a:uFill>
                  <a:solidFill>
                    <a:srgbClr val="000000"/>
                  </a:solidFill>
                </a:uFill>
                <a:latin typeface="Times New Roman"/>
                <a:cs typeface="Times New Roman"/>
              </a:rPr>
              <a:t>C</a:t>
            </a:r>
            <a:r>
              <a:rPr sz="3100" u="heavy" spc="-15" dirty="0">
                <a:uFill>
                  <a:solidFill>
                    <a:srgbClr val="000000"/>
                  </a:solidFill>
                </a:uFill>
                <a:latin typeface="Times New Roman"/>
                <a:cs typeface="Times New Roman"/>
              </a:rPr>
              <a:t>a</a:t>
            </a:r>
            <a:r>
              <a:rPr sz="3100" u="heavy" spc="-5" dirty="0">
                <a:uFill>
                  <a:solidFill>
                    <a:srgbClr val="000000"/>
                  </a:solidFill>
                </a:uFill>
                <a:latin typeface="Times New Roman"/>
                <a:cs typeface="Times New Roman"/>
              </a:rPr>
              <a:t>rri</a:t>
            </a:r>
            <a:r>
              <a:rPr sz="3100" u="heavy" spc="-15" dirty="0">
                <a:uFill>
                  <a:solidFill>
                    <a:srgbClr val="000000"/>
                  </a:solidFill>
                </a:uFill>
                <a:latin typeface="Times New Roman"/>
                <a:cs typeface="Times New Roman"/>
              </a:rPr>
              <a:t>e</a:t>
            </a:r>
            <a:r>
              <a:rPr sz="3100" u="heavy" spc="-5" dirty="0">
                <a:uFill>
                  <a:solidFill>
                    <a:srgbClr val="000000"/>
                  </a:solidFill>
                </a:uFill>
                <a:latin typeface="Times New Roman"/>
                <a:cs typeface="Times New Roman"/>
              </a:rPr>
              <a:t>rs</a:t>
            </a:r>
            <a:r>
              <a:rPr sz="3100" u="heavy" spc="-35" dirty="0">
                <a:uFill>
                  <a:solidFill>
                    <a:srgbClr val="000000"/>
                  </a:solidFill>
                </a:uFill>
                <a:latin typeface="Times New Roman"/>
                <a:cs typeface="Times New Roman"/>
              </a:rPr>
              <a:t> </a:t>
            </a:r>
            <a:r>
              <a:rPr sz="3100" u="heavy" spc="-15" dirty="0">
                <a:uFill>
                  <a:solidFill>
                    <a:srgbClr val="000000"/>
                  </a:solidFill>
                </a:uFill>
                <a:latin typeface="Times New Roman"/>
                <a:cs typeface="Times New Roman"/>
              </a:rPr>
              <a:t>a</a:t>
            </a:r>
            <a:r>
              <a:rPr sz="3100" u="heavy" dirty="0">
                <a:uFill>
                  <a:solidFill>
                    <a:srgbClr val="000000"/>
                  </a:solidFill>
                </a:uFill>
                <a:latin typeface="Times New Roman"/>
                <a:cs typeface="Times New Roman"/>
              </a:rPr>
              <a:t>n</a:t>
            </a:r>
            <a:r>
              <a:rPr sz="3100" u="heavy" spc="-5" dirty="0">
                <a:uFill>
                  <a:solidFill>
                    <a:srgbClr val="000000"/>
                  </a:solidFill>
                </a:uFill>
                <a:latin typeface="Times New Roman"/>
                <a:cs typeface="Times New Roman"/>
              </a:rPr>
              <a:t>d</a:t>
            </a:r>
            <a:r>
              <a:rPr sz="3100" u="heavy" spc="-21" dirty="0">
                <a:uFill>
                  <a:solidFill>
                    <a:srgbClr val="000000"/>
                  </a:solidFill>
                </a:uFill>
                <a:latin typeface="Times New Roman"/>
                <a:cs typeface="Times New Roman"/>
              </a:rPr>
              <a:t> </a:t>
            </a:r>
            <a:r>
              <a:rPr sz="3100" u="heavy" spc="-15" dirty="0">
                <a:uFill>
                  <a:solidFill>
                    <a:srgbClr val="000000"/>
                  </a:solidFill>
                </a:uFill>
                <a:latin typeface="Times New Roman"/>
                <a:cs typeface="Times New Roman"/>
              </a:rPr>
              <a:t>ca</a:t>
            </a:r>
            <a:r>
              <a:rPr sz="3100" u="heavy" spc="-5" dirty="0">
                <a:uFill>
                  <a:solidFill>
                    <a:srgbClr val="000000"/>
                  </a:solidFill>
                </a:uFill>
                <a:latin typeface="Times New Roman"/>
                <a:cs typeface="Times New Roman"/>
              </a:rPr>
              <a:t>t</a:t>
            </a:r>
            <a:r>
              <a:rPr sz="3100" u="heavy" spc="-15" dirty="0">
                <a:uFill>
                  <a:solidFill>
                    <a:srgbClr val="000000"/>
                  </a:solidFill>
                </a:uFill>
                <a:latin typeface="Times New Roman"/>
                <a:cs typeface="Times New Roman"/>
              </a:rPr>
              <a:t>c</a:t>
            </a:r>
            <a:r>
              <a:rPr sz="3100" u="heavy" spc="-5" dirty="0">
                <a:uFill>
                  <a:solidFill>
                    <a:srgbClr val="000000"/>
                  </a:solidFill>
                </a:uFill>
                <a:latin typeface="Times New Roman"/>
                <a:cs typeface="Times New Roman"/>
              </a:rPr>
              <a:t>h</a:t>
            </a:r>
            <a:r>
              <a:rPr sz="3100" u="heavy" spc="-21" dirty="0">
                <a:uFill>
                  <a:solidFill>
                    <a:srgbClr val="000000"/>
                  </a:solidFill>
                </a:uFill>
                <a:latin typeface="Times New Roman"/>
                <a:cs typeface="Times New Roman"/>
              </a:rPr>
              <a:t> </a:t>
            </a:r>
            <a:r>
              <a:rPr sz="3100" u="heavy" dirty="0">
                <a:uFill>
                  <a:solidFill>
                    <a:srgbClr val="000000"/>
                  </a:solidFill>
                </a:uFill>
                <a:latin typeface="Times New Roman"/>
                <a:cs typeface="Times New Roman"/>
              </a:rPr>
              <a:t>p</a:t>
            </a:r>
            <a:r>
              <a:rPr sz="3100" u="heavy" spc="-5" dirty="0">
                <a:uFill>
                  <a:solidFill>
                    <a:srgbClr val="000000"/>
                  </a:solidFill>
                </a:uFill>
                <a:latin typeface="Times New Roman"/>
                <a:cs typeface="Times New Roman"/>
              </a:rPr>
              <a:t>l</a:t>
            </a:r>
            <a:r>
              <a:rPr sz="3100" u="heavy" spc="-15" dirty="0">
                <a:uFill>
                  <a:solidFill>
                    <a:srgbClr val="000000"/>
                  </a:solidFill>
                </a:uFill>
                <a:latin typeface="Times New Roman"/>
                <a:cs typeface="Times New Roman"/>
              </a:rPr>
              <a:t>a</a:t>
            </a:r>
            <a:r>
              <a:rPr sz="3100" u="heavy" spc="-5" dirty="0">
                <a:uFill>
                  <a:solidFill>
                    <a:srgbClr val="000000"/>
                  </a:solidFill>
                </a:uFill>
                <a:latin typeface="Times New Roman"/>
                <a:cs typeface="Times New Roman"/>
              </a:rPr>
              <a:t>t</a:t>
            </a:r>
            <a:r>
              <a:rPr sz="3100" u="heavy" spc="-15" dirty="0">
                <a:uFill>
                  <a:solidFill>
                    <a:srgbClr val="000000"/>
                  </a:solidFill>
                </a:uFill>
                <a:latin typeface="Times New Roman"/>
                <a:cs typeface="Times New Roman"/>
              </a:rPr>
              <a:t>e</a:t>
            </a:r>
            <a:r>
              <a:rPr sz="3100" u="heavy" spc="-5" dirty="0">
                <a:uFill>
                  <a:solidFill>
                    <a:srgbClr val="000000"/>
                  </a:solidFill>
                </a:uFill>
                <a:latin typeface="Times New Roman"/>
                <a:cs typeface="Times New Roman"/>
              </a:rPr>
              <a:t>s</a:t>
            </a:r>
            <a:r>
              <a:rPr sz="3100" spc="-60" dirty="0">
                <a:latin typeface="Times New Roman"/>
                <a:cs typeface="Times New Roman"/>
              </a:rPr>
              <a:t> </a:t>
            </a:r>
            <a:r>
              <a:rPr sz="3100" spc="-5" dirty="0">
                <a:latin typeface="Times New Roman"/>
                <a:cs typeface="Times New Roman"/>
              </a:rPr>
              <a:t>–</a:t>
            </a:r>
            <a:r>
              <a:rPr sz="3100" spc="5" dirty="0">
                <a:latin typeface="Times New Roman"/>
                <a:cs typeface="Times New Roman"/>
              </a:rPr>
              <a:t> </a:t>
            </a:r>
            <a:r>
              <a:rPr sz="3100" spc="-10" dirty="0">
                <a:latin typeface="Times New Roman"/>
                <a:cs typeface="Times New Roman"/>
              </a:rPr>
              <a:t>Us</a:t>
            </a:r>
            <a:r>
              <a:rPr sz="3100" spc="-15" dirty="0">
                <a:latin typeface="Times New Roman"/>
                <a:cs typeface="Times New Roman"/>
              </a:rPr>
              <a:t>e</a:t>
            </a:r>
            <a:r>
              <a:rPr sz="3100" spc="-5" dirty="0">
                <a:latin typeface="Times New Roman"/>
                <a:cs typeface="Times New Roman"/>
              </a:rPr>
              <a:t>d</a:t>
            </a:r>
            <a:r>
              <a:rPr sz="3100" spc="-21" dirty="0">
                <a:latin typeface="Times New Roman"/>
                <a:cs typeface="Times New Roman"/>
              </a:rPr>
              <a:t> </a:t>
            </a:r>
            <a:r>
              <a:rPr sz="3100" spc="-30" dirty="0">
                <a:latin typeface="Times New Roman"/>
                <a:cs typeface="Times New Roman"/>
              </a:rPr>
              <a:t>f</a:t>
            </a:r>
            <a:r>
              <a:rPr sz="3100" dirty="0">
                <a:latin typeface="Times New Roman"/>
                <a:cs typeface="Times New Roman"/>
              </a:rPr>
              <a:t>o</a:t>
            </a:r>
            <a:r>
              <a:rPr sz="3100" spc="-5" dirty="0">
                <a:latin typeface="Times New Roman"/>
                <a:cs typeface="Times New Roman"/>
              </a:rPr>
              <a:t>r</a:t>
            </a:r>
            <a:r>
              <a:rPr sz="3100" spc="10" dirty="0">
                <a:latin typeface="Times New Roman"/>
                <a:cs typeface="Times New Roman"/>
              </a:rPr>
              <a:t> </a:t>
            </a:r>
            <a:r>
              <a:rPr sz="3100" spc="-10" dirty="0">
                <a:latin typeface="Times New Roman"/>
                <a:cs typeface="Times New Roman"/>
              </a:rPr>
              <a:t>s</a:t>
            </a:r>
            <a:r>
              <a:rPr sz="3100" dirty="0">
                <a:latin typeface="Times New Roman"/>
                <a:cs typeface="Times New Roman"/>
              </a:rPr>
              <a:t>uppo</a:t>
            </a:r>
            <a:r>
              <a:rPr sz="3100" spc="-5" dirty="0">
                <a:latin typeface="Times New Roman"/>
                <a:cs typeface="Times New Roman"/>
              </a:rPr>
              <a:t>rti</a:t>
            </a:r>
            <a:r>
              <a:rPr sz="3100" dirty="0">
                <a:latin typeface="Times New Roman"/>
                <a:cs typeface="Times New Roman"/>
              </a:rPr>
              <a:t>n</a:t>
            </a:r>
            <a:r>
              <a:rPr sz="3100" spc="-5" dirty="0">
                <a:latin typeface="Times New Roman"/>
                <a:cs typeface="Times New Roman"/>
              </a:rPr>
              <a:t>g</a:t>
            </a:r>
            <a:r>
              <a:rPr sz="3100" dirty="0">
                <a:latin typeface="Times New Roman"/>
                <a:cs typeface="Times New Roman"/>
              </a:rPr>
              <a:t>	</a:t>
            </a:r>
            <a:r>
              <a:rPr sz="3100" spc="-10" dirty="0">
                <a:latin typeface="Times New Roman"/>
                <a:cs typeface="Times New Roman"/>
              </a:rPr>
              <a:t>s</a:t>
            </a:r>
            <a:r>
              <a:rPr sz="3100" dirty="0">
                <a:latin typeface="Times New Roman"/>
                <a:cs typeface="Times New Roman"/>
              </a:rPr>
              <a:t>h</a:t>
            </a:r>
            <a:r>
              <a:rPr sz="3100" spc="-15" dirty="0">
                <a:latin typeface="Times New Roman"/>
                <a:cs typeface="Times New Roman"/>
              </a:rPr>
              <a:t>a</a:t>
            </a:r>
            <a:r>
              <a:rPr sz="3100" spc="-30" dirty="0">
                <a:latin typeface="Times New Roman"/>
                <a:cs typeface="Times New Roman"/>
              </a:rPr>
              <a:t>f</a:t>
            </a:r>
            <a:r>
              <a:rPr sz="3100" spc="-5" dirty="0">
                <a:latin typeface="Times New Roman"/>
                <a:cs typeface="Times New Roman"/>
              </a:rPr>
              <a:t>t</a:t>
            </a:r>
            <a:r>
              <a:rPr sz="3100" spc="-10" dirty="0">
                <a:latin typeface="Times New Roman"/>
                <a:cs typeface="Times New Roman"/>
              </a:rPr>
              <a:t>s</a:t>
            </a:r>
            <a:r>
              <a:rPr sz="3100" spc="-5" dirty="0">
                <a:latin typeface="Times New Roman"/>
                <a:cs typeface="Times New Roman"/>
              </a:rPr>
              <a:t>,  </a:t>
            </a:r>
            <a:r>
              <a:rPr sz="3100" spc="-15" dirty="0">
                <a:latin typeface="Times New Roman"/>
                <a:cs typeface="Times New Roman"/>
              </a:rPr>
              <a:t>mandrels </a:t>
            </a:r>
            <a:r>
              <a:rPr sz="3100" spc="-10" dirty="0">
                <a:latin typeface="Times New Roman"/>
                <a:cs typeface="Times New Roman"/>
              </a:rPr>
              <a:t>for imparting</a:t>
            </a:r>
            <a:r>
              <a:rPr sz="3100" spc="-25" dirty="0">
                <a:latin typeface="Times New Roman"/>
                <a:cs typeface="Times New Roman"/>
              </a:rPr>
              <a:t> </a:t>
            </a:r>
            <a:r>
              <a:rPr sz="3100" spc="-5" dirty="0">
                <a:latin typeface="Times New Roman"/>
                <a:cs typeface="Times New Roman"/>
              </a:rPr>
              <a:t>rotation.</a:t>
            </a:r>
            <a:endParaRPr sz="3100">
              <a:latin typeface="Times New Roman"/>
              <a:cs typeface="Times New Roman"/>
            </a:endParaRPr>
          </a:p>
          <a:p>
            <a:pPr>
              <a:spcBef>
                <a:spcPts val="15"/>
              </a:spcBef>
              <a:buFont typeface="Times New Roman"/>
              <a:buAutoNum type="arabicParenR" startAt="3"/>
            </a:pPr>
            <a:endParaRPr sz="3200">
              <a:latin typeface="Times New Roman"/>
              <a:cs typeface="Times New Roman"/>
            </a:endParaRPr>
          </a:p>
          <a:p>
            <a:pPr marL="5059187" marR="59049" indent="-426678" algn="r">
              <a:lnSpc>
                <a:spcPts val="3710"/>
              </a:lnSpc>
              <a:buAutoNum type="arabicParenR" startAt="3"/>
              <a:tabLst>
                <a:tab pos="5059823" algn="l"/>
              </a:tabLst>
            </a:pPr>
            <a:r>
              <a:rPr sz="3100" u="heavy" spc="-5" dirty="0">
                <a:uFill>
                  <a:solidFill>
                    <a:srgbClr val="000000"/>
                  </a:solidFill>
                </a:uFill>
                <a:latin typeface="Times New Roman"/>
                <a:cs typeface="Times New Roman"/>
              </a:rPr>
              <a:t>Centers</a:t>
            </a:r>
            <a:r>
              <a:rPr sz="3100" spc="-5" dirty="0">
                <a:latin typeface="Times New Roman"/>
                <a:cs typeface="Times New Roman"/>
              </a:rPr>
              <a:t> – </a:t>
            </a:r>
            <a:r>
              <a:rPr sz="3100" dirty="0">
                <a:latin typeface="Times New Roman"/>
                <a:cs typeface="Times New Roman"/>
              </a:rPr>
              <a:t>For</a:t>
            </a:r>
            <a:r>
              <a:rPr sz="3100" spc="-160" dirty="0">
                <a:latin typeface="Times New Roman"/>
                <a:cs typeface="Times New Roman"/>
              </a:rPr>
              <a:t> </a:t>
            </a:r>
            <a:r>
              <a:rPr sz="3100" dirty="0">
                <a:latin typeface="Times New Roman"/>
                <a:cs typeface="Times New Roman"/>
              </a:rPr>
              <a:t>supporting</a:t>
            </a:r>
            <a:endParaRPr sz="3100">
              <a:latin typeface="Times New Roman"/>
              <a:cs typeface="Times New Roman"/>
            </a:endParaRPr>
          </a:p>
          <a:p>
            <a:pPr marL="5132841" marR="125082" lvl="1" indent="-402551" algn="r">
              <a:lnSpc>
                <a:spcPts val="3710"/>
              </a:lnSpc>
              <a:buAutoNum type="alphaLcParenR"/>
              <a:tabLst>
                <a:tab pos="3482636" algn="l"/>
                <a:tab pos="5132841" algn="l"/>
              </a:tabLst>
            </a:pPr>
            <a:r>
              <a:rPr sz="3100" u="heavy" spc="-5" dirty="0">
                <a:uFill>
                  <a:solidFill>
                    <a:srgbClr val="000000"/>
                  </a:solidFill>
                </a:uFill>
                <a:latin typeface="Times New Roman"/>
                <a:cs typeface="Times New Roman"/>
              </a:rPr>
              <a:t>Li</a:t>
            </a:r>
            <a:r>
              <a:rPr sz="3100" u="heavy" dirty="0">
                <a:uFill>
                  <a:solidFill>
                    <a:srgbClr val="000000"/>
                  </a:solidFill>
                </a:uFill>
                <a:latin typeface="Times New Roman"/>
                <a:cs typeface="Times New Roman"/>
              </a:rPr>
              <a:t>v</a:t>
            </a:r>
            <a:r>
              <a:rPr sz="3100" u="heavy" spc="-5" dirty="0">
                <a:uFill>
                  <a:solidFill>
                    <a:srgbClr val="000000"/>
                  </a:solidFill>
                </a:uFill>
                <a:latin typeface="Times New Roman"/>
                <a:cs typeface="Times New Roman"/>
              </a:rPr>
              <a:t>e</a:t>
            </a:r>
            <a:r>
              <a:rPr sz="3100" u="heavy" spc="-35" dirty="0">
                <a:uFill>
                  <a:solidFill>
                    <a:srgbClr val="000000"/>
                  </a:solidFill>
                </a:uFill>
                <a:latin typeface="Times New Roman"/>
                <a:cs typeface="Times New Roman"/>
              </a:rPr>
              <a:t> </a:t>
            </a:r>
            <a:r>
              <a:rPr sz="3100" u="heavy" spc="-15" dirty="0">
                <a:uFill>
                  <a:solidFill>
                    <a:srgbClr val="000000"/>
                  </a:solidFill>
                </a:uFill>
                <a:latin typeface="Times New Roman"/>
                <a:cs typeface="Times New Roman"/>
              </a:rPr>
              <a:t>ce</a:t>
            </a:r>
            <a:r>
              <a:rPr sz="3100" u="heavy" dirty="0">
                <a:uFill>
                  <a:solidFill>
                    <a:srgbClr val="000000"/>
                  </a:solidFill>
                </a:uFill>
                <a:latin typeface="Times New Roman"/>
                <a:cs typeface="Times New Roman"/>
              </a:rPr>
              <a:t>n</a:t>
            </a:r>
            <a:r>
              <a:rPr sz="3100" u="heavy" spc="-5" dirty="0">
                <a:uFill>
                  <a:solidFill>
                    <a:srgbClr val="000000"/>
                  </a:solidFill>
                </a:uFill>
                <a:latin typeface="Times New Roman"/>
                <a:cs typeface="Times New Roman"/>
              </a:rPr>
              <a:t>tre</a:t>
            </a:r>
            <a:r>
              <a:rPr sz="3100" spc="-35" dirty="0">
                <a:latin typeface="Times New Roman"/>
                <a:cs typeface="Times New Roman"/>
              </a:rPr>
              <a:t> </a:t>
            </a:r>
            <a:r>
              <a:rPr sz="3100" spc="-5" dirty="0">
                <a:latin typeface="Times New Roman"/>
                <a:cs typeface="Times New Roman"/>
              </a:rPr>
              <a:t>–</a:t>
            </a:r>
            <a:r>
              <a:rPr sz="3100" spc="5" dirty="0">
                <a:latin typeface="Times New Roman"/>
                <a:cs typeface="Times New Roman"/>
              </a:rPr>
              <a:t> </a:t>
            </a:r>
            <a:r>
              <a:rPr sz="3100" dirty="0">
                <a:latin typeface="Times New Roman"/>
                <a:cs typeface="Times New Roman"/>
              </a:rPr>
              <a:t>u</a:t>
            </a:r>
            <a:r>
              <a:rPr sz="3100" spc="-10" dirty="0">
                <a:latin typeface="Times New Roman"/>
                <a:cs typeface="Times New Roman"/>
              </a:rPr>
              <a:t>s</a:t>
            </a:r>
            <a:r>
              <a:rPr sz="3100" spc="-15" dirty="0">
                <a:latin typeface="Times New Roman"/>
                <a:cs typeface="Times New Roman"/>
              </a:rPr>
              <a:t>e</a:t>
            </a:r>
            <a:r>
              <a:rPr sz="3100" spc="-5" dirty="0">
                <a:latin typeface="Times New Roman"/>
                <a:cs typeface="Times New Roman"/>
              </a:rPr>
              <a:t>d</a:t>
            </a:r>
            <a:r>
              <a:rPr sz="3100" dirty="0">
                <a:latin typeface="Times New Roman"/>
                <a:cs typeface="Times New Roman"/>
              </a:rPr>
              <a:t>	</a:t>
            </a:r>
            <a:r>
              <a:rPr sz="3100" spc="-10" dirty="0">
                <a:latin typeface="Times New Roman"/>
                <a:cs typeface="Times New Roman"/>
              </a:rPr>
              <a:t>w</a:t>
            </a:r>
            <a:r>
              <a:rPr sz="3100" spc="-5" dirty="0">
                <a:latin typeface="Times New Roman"/>
                <a:cs typeface="Times New Roman"/>
              </a:rPr>
              <a:t>ith</a:t>
            </a:r>
            <a:endParaRPr sz="3100">
              <a:latin typeface="Times New Roman"/>
              <a:cs typeface="Times New Roman"/>
            </a:endParaRPr>
          </a:p>
          <a:p>
            <a:pPr marR="186037" algn="r">
              <a:lnSpc>
                <a:spcPts val="3710"/>
              </a:lnSpc>
            </a:pPr>
            <a:r>
              <a:rPr sz="3100" spc="-15" dirty="0">
                <a:latin typeface="Times New Roman"/>
                <a:cs typeface="Times New Roman"/>
              </a:rPr>
              <a:t>face</a:t>
            </a:r>
            <a:r>
              <a:rPr sz="3100" spc="-75" dirty="0">
                <a:latin typeface="Times New Roman"/>
                <a:cs typeface="Times New Roman"/>
              </a:rPr>
              <a:t> </a:t>
            </a:r>
            <a:r>
              <a:rPr sz="3100" spc="-5" dirty="0">
                <a:latin typeface="Times New Roman"/>
                <a:cs typeface="Times New Roman"/>
              </a:rPr>
              <a:t>plate</a:t>
            </a:r>
            <a:endParaRPr sz="3100">
              <a:latin typeface="Times New Roman"/>
              <a:cs typeface="Times New Roman"/>
            </a:endParaRPr>
          </a:p>
          <a:p>
            <a:pPr marL="5156969" lvl="1" indent="-426678">
              <a:lnSpc>
                <a:spcPts val="3710"/>
              </a:lnSpc>
              <a:buAutoNum type="alphaLcParenR" startAt="2"/>
              <a:tabLst>
                <a:tab pos="5157603" algn="l"/>
                <a:tab pos="6177949" algn="l"/>
              </a:tabLst>
            </a:pPr>
            <a:r>
              <a:rPr sz="3100" u="heavy" spc="-10" dirty="0">
                <a:uFill>
                  <a:solidFill>
                    <a:srgbClr val="000000"/>
                  </a:solidFill>
                </a:uFill>
                <a:latin typeface="Times New Roman"/>
                <a:cs typeface="Times New Roman"/>
              </a:rPr>
              <a:t>Dead	</a:t>
            </a:r>
            <a:r>
              <a:rPr sz="3100" u="heavy" spc="-5" dirty="0">
                <a:uFill>
                  <a:solidFill>
                    <a:srgbClr val="000000"/>
                  </a:solidFill>
                </a:uFill>
                <a:latin typeface="Times New Roman"/>
                <a:cs typeface="Times New Roman"/>
              </a:rPr>
              <a:t>centre</a:t>
            </a:r>
            <a:r>
              <a:rPr sz="3100" spc="-5" dirty="0">
                <a:latin typeface="Times New Roman"/>
                <a:cs typeface="Times New Roman"/>
              </a:rPr>
              <a:t> – used</a:t>
            </a:r>
            <a:r>
              <a:rPr sz="3100" spc="-80" dirty="0">
                <a:latin typeface="Times New Roman"/>
                <a:cs typeface="Times New Roman"/>
              </a:rPr>
              <a:t> </a:t>
            </a:r>
            <a:r>
              <a:rPr sz="3100" spc="-5" dirty="0">
                <a:latin typeface="Times New Roman"/>
                <a:cs typeface="Times New Roman"/>
              </a:rPr>
              <a:t>in</a:t>
            </a:r>
            <a:endParaRPr sz="3100">
              <a:latin typeface="Times New Roman"/>
              <a:cs typeface="Times New Roman"/>
            </a:endParaRPr>
          </a:p>
          <a:p>
            <a:pPr marR="47621" algn="r"/>
            <a:r>
              <a:rPr sz="3100" spc="-5" dirty="0">
                <a:latin typeface="Times New Roman"/>
                <a:cs typeface="Times New Roman"/>
              </a:rPr>
              <a:t>tail</a:t>
            </a:r>
            <a:r>
              <a:rPr sz="3100" spc="-120" dirty="0">
                <a:latin typeface="Times New Roman"/>
                <a:cs typeface="Times New Roman"/>
              </a:rPr>
              <a:t> </a:t>
            </a:r>
            <a:r>
              <a:rPr sz="3100" spc="-5" dirty="0">
                <a:latin typeface="Times New Roman"/>
                <a:cs typeface="Times New Roman"/>
              </a:rPr>
              <a:t>stock</a:t>
            </a:r>
            <a:endParaRPr sz="3100">
              <a:latin typeface="Times New Roman"/>
              <a:cs typeface="Times New Roman"/>
            </a:endParaRPr>
          </a:p>
        </p:txBody>
      </p:sp>
      <p:sp>
        <p:nvSpPr>
          <p:cNvPr id="4" name="object 4"/>
          <p:cNvSpPr/>
          <p:nvPr/>
        </p:nvSpPr>
        <p:spPr>
          <a:xfrm>
            <a:off x="307848" y="1036827"/>
            <a:ext cx="4538472" cy="40843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49241" y="4311650"/>
            <a:ext cx="5038344" cy="324485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24</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731" y="21337"/>
            <a:ext cx="9155430" cy="966289"/>
          </a:xfrm>
          <a:prstGeom prst="rect">
            <a:avLst/>
          </a:prstGeom>
        </p:spPr>
        <p:txBody>
          <a:bodyPr vert="horz" wrap="square" lIns="0" tIns="12064" rIns="0" bIns="0" rtlCol="0">
            <a:spAutoFit/>
          </a:bodyPr>
          <a:lstStyle/>
          <a:p>
            <a:pPr marL="12698" marR="5079">
              <a:spcBef>
                <a:spcPts val="95"/>
              </a:spcBef>
            </a:pPr>
            <a:r>
              <a:rPr sz="3100" b="0" dirty="0"/>
              <a:t>5) </a:t>
            </a:r>
            <a:r>
              <a:rPr sz="3100" b="0" u="heavy" spc="-5" dirty="0">
                <a:uFill>
                  <a:solidFill>
                    <a:srgbClr val="000000"/>
                  </a:solidFill>
                </a:uFill>
              </a:rPr>
              <a:t>Mandrel</a:t>
            </a:r>
            <a:r>
              <a:rPr sz="3100" b="0" spc="-5" dirty="0"/>
              <a:t> – </a:t>
            </a:r>
            <a:r>
              <a:rPr sz="3100" b="0" spc="-10" dirty="0"/>
              <a:t>Used </a:t>
            </a:r>
            <a:r>
              <a:rPr sz="3100" b="0" spc="-5" dirty="0"/>
              <a:t>to </a:t>
            </a:r>
            <a:r>
              <a:rPr sz="3100" b="0" dirty="0"/>
              <a:t>support the </a:t>
            </a:r>
            <a:r>
              <a:rPr sz="3100" b="0" spc="-5" dirty="0"/>
              <a:t>work </a:t>
            </a:r>
            <a:r>
              <a:rPr sz="3100" b="0" spc="-10" dirty="0"/>
              <a:t>pieces </a:t>
            </a:r>
            <a:r>
              <a:rPr sz="3100" b="0" spc="-5" dirty="0"/>
              <a:t>and </a:t>
            </a:r>
            <a:r>
              <a:rPr sz="3100" b="0" spc="-10" dirty="0"/>
              <a:t>also</a:t>
            </a:r>
            <a:r>
              <a:rPr sz="3100" b="0" spc="-270" dirty="0"/>
              <a:t> </a:t>
            </a:r>
            <a:r>
              <a:rPr sz="3100" b="0" spc="-10" dirty="0"/>
              <a:t>for  </a:t>
            </a:r>
            <a:r>
              <a:rPr sz="3100" b="0" dirty="0"/>
              <a:t>holding hollow </a:t>
            </a:r>
            <a:r>
              <a:rPr sz="3100" b="0" spc="-5" dirty="0"/>
              <a:t>parts to </a:t>
            </a:r>
            <a:r>
              <a:rPr sz="3100" b="0" spc="-25" dirty="0"/>
              <a:t>meet </a:t>
            </a:r>
            <a:r>
              <a:rPr sz="3100" b="0" spc="-5" dirty="0"/>
              <a:t>concentricity</a:t>
            </a:r>
            <a:r>
              <a:rPr sz="3100" b="0" spc="-250" dirty="0"/>
              <a:t> </a:t>
            </a:r>
            <a:r>
              <a:rPr sz="3100" b="0" spc="-10" dirty="0"/>
              <a:t>requirements</a:t>
            </a:r>
            <a:endParaRPr sz="3100"/>
          </a:p>
        </p:txBody>
      </p:sp>
      <p:sp>
        <p:nvSpPr>
          <p:cNvPr id="3" name="object 3"/>
          <p:cNvSpPr/>
          <p:nvPr/>
        </p:nvSpPr>
        <p:spPr>
          <a:xfrm>
            <a:off x="606288" y="1394227"/>
            <a:ext cx="9351790" cy="500629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745740" y="5903976"/>
            <a:ext cx="4779010" cy="1050274"/>
          </a:xfrm>
          <a:prstGeom prst="rect">
            <a:avLst/>
          </a:prstGeom>
        </p:spPr>
        <p:txBody>
          <a:bodyPr vert="horz" wrap="square" lIns="0" tIns="133337" rIns="0" bIns="0" rtlCol="0">
            <a:spAutoFit/>
          </a:bodyPr>
          <a:lstStyle/>
          <a:p>
            <a:pPr marR="5079" algn="r">
              <a:spcBef>
                <a:spcPts val="1050"/>
              </a:spcBef>
            </a:pPr>
            <a:r>
              <a:rPr sz="2600" i="1" spc="-5" dirty="0">
                <a:latin typeface="Times New Roman"/>
                <a:cs typeface="Times New Roman"/>
              </a:rPr>
              <a:t>Mand</a:t>
            </a:r>
            <a:r>
              <a:rPr sz="2600" i="1" spc="-95" dirty="0">
                <a:latin typeface="Times New Roman"/>
                <a:cs typeface="Times New Roman"/>
              </a:rPr>
              <a:t>r</a:t>
            </a:r>
            <a:r>
              <a:rPr sz="2600" i="1" spc="-5" dirty="0">
                <a:latin typeface="Times New Roman"/>
                <a:cs typeface="Times New Roman"/>
              </a:rPr>
              <a:t>el</a:t>
            </a:r>
            <a:endParaRPr sz="2600">
              <a:latin typeface="Times New Roman"/>
              <a:cs typeface="Times New Roman"/>
            </a:endParaRPr>
          </a:p>
          <a:p>
            <a:pPr marL="12698">
              <a:spcBef>
                <a:spcPts val="944"/>
              </a:spcBef>
            </a:pPr>
            <a:r>
              <a:rPr sz="2600" i="1" spc="-10" dirty="0">
                <a:latin typeface="Times New Roman"/>
                <a:cs typeface="Times New Roman"/>
              </a:rPr>
              <a:t>Carrier</a:t>
            </a:r>
            <a:r>
              <a:rPr sz="2600" i="1" spc="-21" dirty="0">
                <a:latin typeface="Times New Roman"/>
                <a:cs typeface="Times New Roman"/>
              </a:rPr>
              <a:t> </a:t>
            </a:r>
            <a:r>
              <a:rPr sz="2600" i="1" spc="-10" dirty="0">
                <a:latin typeface="Times New Roman"/>
                <a:cs typeface="Times New Roman"/>
              </a:rPr>
              <a:t>Dog</a:t>
            </a:r>
            <a:endParaRPr sz="2600">
              <a:latin typeface="Times New Roman"/>
              <a:cs typeface="Times New Roman"/>
            </a:endParaRPr>
          </a:p>
        </p:txBody>
      </p:sp>
      <p:sp>
        <p:nvSpPr>
          <p:cNvPr id="5" name="object 5"/>
          <p:cNvSpPr txBox="1"/>
          <p:nvPr/>
        </p:nvSpPr>
        <p:spPr>
          <a:xfrm>
            <a:off x="682244" y="5501641"/>
            <a:ext cx="1487805" cy="411650"/>
          </a:xfrm>
          <a:prstGeom prst="rect">
            <a:avLst/>
          </a:prstGeom>
        </p:spPr>
        <p:txBody>
          <a:bodyPr vert="horz" wrap="square" lIns="0" tIns="11429" rIns="0" bIns="0" rtlCol="0">
            <a:spAutoFit/>
          </a:bodyPr>
          <a:lstStyle/>
          <a:p>
            <a:pPr marL="12698">
              <a:spcBef>
                <a:spcPts val="90"/>
              </a:spcBef>
            </a:pPr>
            <a:r>
              <a:rPr sz="2600" i="1" spc="-10" dirty="0">
                <a:latin typeface="Times New Roman"/>
                <a:cs typeface="Times New Roman"/>
              </a:rPr>
              <a:t>Face</a:t>
            </a:r>
            <a:r>
              <a:rPr sz="2600" i="1" spc="-75" dirty="0">
                <a:latin typeface="Times New Roman"/>
                <a:cs typeface="Times New Roman"/>
              </a:rPr>
              <a:t> </a:t>
            </a:r>
            <a:r>
              <a:rPr sz="2600" i="1" spc="-5" dirty="0">
                <a:latin typeface="Times New Roman"/>
                <a:cs typeface="Times New Roman"/>
              </a:rPr>
              <a:t>Plate</a:t>
            </a:r>
            <a:endParaRPr sz="2600">
              <a:latin typeface="Times New Roman"/>
              <a:cs typeface="Times New Roman"/>
            </a:endParaRPr>
          </a:p>
        </p:txBody>
      </p:sp>
      <p:sp>
        <p:nvSpPr>
          <p:cNvPr id="6" name="object 6"/>
          <p:cNvSpPr txBox="1"/>
          <p:nvPr/>
        </p:nvSpPr>
        <p:spPr>
          <a:xfrm>
            <a:off x="3483355" y="1118616"/>
            <a:ext cx="4385945" cy="832278"/>
          </a:xfrm>
          <a:prstGeom prst="rect">
            <a:avLst/>
          </a:prstGeom>
        </p:spPr>
        <p:txBody>
          <a:bodyPr vert="horz" wrap="square" lIns="0" tIns="11429" rIns="0" bIns="0" rtlCol="0">
            <a:spAutoFit/>
          </a:bodyPr>
          <a:lstStyle/>
          <a:p>
            <a:pPr marL="173973">
              <a:lnSpc>
                <a:spcPts val="3175"/>
              </a:lnSpc>
              <a:spcBef>
                <a:spcPts val="90"/>
              </a:spcBef>
              <a:tabLst>
                <a:tab pos="2883254" algn="l"/>
              </a:tabLst>
            </a:pPr>
            <a:r>
              <a:rPr sz="2600" i="1" spc="-5" dirty="0">
                <a:latin typeface="Times New Roman"/>
                <a:cs typeface="Times New Roman"/>
              </a:rPr>
              <a:t>Live	</a:t>
            </a:r>
            <a:r>
              <a:rPr sz="2600" i="1" spc="-80" dirty="0">
                <a:latin typeface="Times New Roman"/>
                <a:cs typeface="Times New Roman"/>
              </a:rPr>
              <a:t>Work</a:t>
            </a:r>
            <a:r>
              <a:rPr sz="2600" i="1" spc="-35" dirty="0">
                <a:latin typeface="Times New Roman"/>
                <a:cs typeface="Times New Roman"/>
              </a:rPr>
              <a:t> </a:t>
            </a:r>
            <a:r>
              <a:rPr sz="2600" i="1" spc="-5" dirty="0">
                <a:latin typeface="Times New Roman"/>
                <a:cs typeface="Times New Roman"/>
              </a:rPr>
              <a:t>piece</a:t>
            </a:r>
            <a:endParaRPr sz="2600">
              <a:latin typeface="Times New Roman"/>
              <a:cs typeface="Times New Roman"/>
            </a:endParaRPr>
          </a:p>
          <a:p>
            <a:pPr marL="12698">
              <a:lnSpc>
                <a:spcPts val="3175"/>
              </a:lnSpc>
            </a:pPr>
            <a:r>
              <a:rPr sz="2600" i="1" spc="-25" dirty="0">
                <a:latin typeface="Times New Roman"/>
                <a:cs typeface="Times New Roman"/>
              </a:rPr>
              <a:t>Centre</a:t>
            </a:r>
            <a:endParaRPr sz="2600">
              <a:latin typeface="Times New Roman"/>
              <a:cs typeface="Times New Roman"/>
            </a:endParaRPr>
          </a:p>
        </p:txBody>
      </p:sp>
      <p:sp>
        <p:nvSpPr>
          <p:cNvPr id="7" name="object 7"/>
          <p:cNvSpPr txBox="1"/>
          <p:nvPr/>
        </p:nvSpPr>
        <p:spPr>
          <a:xfrm>
            <a:off x="9070340" y="4794502"/>
            <a:ext cx="927100" cy="846384"/>
          </a:xfrm>
          <a:prstGeom prst="rect">
            <a:avLst/>
          </a:prstGeom>
        </p:spPr>
        <p:txBody>
          <a:bodyPr vert="horz" wrap="square" lIns="0" tIns="25398" rIns="0" bIns="0" rtlCol="0">
            <a:spAutoFit/>
          </a:bodyPr>
          <a:lstStyle/>
          <a:p>
            <a:pPr marL="12698" marR="5079" indent="88257">
              <a:lnSpc>
                <a:spcPts val="3169"/>
              </a:lnSpc>
              <a:spcBef>
                <a:spcPts val="200"/>
              </a:spcBef>
            </a:pPr>
            <a:r>
              <a:rPr sz="2600" i="1" spc="-10" dirty="0">
                <a:latin typeface="Times New Roman"/>
                <a:cs typeface="Times New Roman"/>
              </a:rPr>
              <a:t>Dead  </a:t>
            </a:r>
            <a:r>
              <a:rPr sz="2600" i="1" spc="-21" dirty="0">
                <a:latin typeface="Times New Roman"/>
                <a:cs typeface="Times New Roman"/>
              </a:rPr>
              <a:t>C</a:t>
            </a:r>
            <a:r>
              <a:rPr sz="2600" i="1" spc="-5" dirty="0">
                <a:latin typeface="Times New Roman"/>
                <a:cs typeface="Times New Roman"/>
              </a:rPr>
              <a:t>en</a:t>
            </a:r>
            <a:r>
              <a:rPr sz="2600" i="1" dirty="0">
                <a:latin typeface="Times New Roman"/>
                <a:cs typeface="Times New Roman"/>
              </a:rPr>
              <a:t>t</a:t>
            </a:r>
            <a:r>
              <a:rPr sz="2600" i="1" spc="-100" dirty="0">
                <a:latin typeface="Times New Roman"/>
                <a:cs typeface="Times New Roman"/>
              </a:rPr>
              <a:t>r</a:t>
            </a:r>
            <a:r>
              <a:rPr sz="2600" i="1" spc="-5" dirty="0">
                <a:latin typeface="Times New Roman"/>
                <a:cs typeface="Times New Roman"/>
              </a:rPr>
              <a:t>e</a:t>
            </a:r>
            <a:endParaRPr sz="2600">
              <a:latin typeface="Times New Roman"/>
              <a:cs typeface="Times New Roman"/>
            </a:endParaRPr>
          </a:p>
        </p:txBody>
      </p:sp>
      <p:sp>
        <p:nvSpPr>
          <p:cNvPr id="8" name="object 8"/>
          <p:cNvSpPr/>
          <p:nvPr/>
        </p:nvSpPr>
        <p:spPr>
          <a:xfrm>
            <a:off x="3313176" y="1966467"/>
            <a:ext cx="478790" cy="1667510"/>
          </a:xfrm>
          <a:custGeom>
            <a:avLst/>
            <a:gdLst/>
            <a:ahLst/>
            <a:cxnLst/>
            <a:rect l="l" t="t" r="r" b="b"/>
            <a:pathLst>
              <a:path w="478789" h="1667510">
                <a:moveTo>
                  <a:pt x="18287" y="1533144"/>
                </a:moveTo>
                <a:lnTo>
                  <a:pt x="9144" y="1533144"/>
                </a:lnTo>
                <a:lnTo>
                  <a:pt x="3048" y="1536192"/>
                </a:lnTo>
                <a:lnTo>
                  <a:pt x="0" y="1545336"/>
                </a:lnTo>
                <a:lnTo>
                  <a:pt x="0" y="1551432"/>
                </a:lnTo>
                <a:lnTo>
                  <a:pt x="33527" y="1667256"/>
                </a:lnTo>
                <a:lnTo>
                  <a:pt x="54863" y="1645920"/>
                </a:lnTo>
                <a:lnTo>
                  <a:pt x="27432" y="1636776"/>
                </a:lnTo>
                <a:lnTo>
                  <a:pt x="40137" y="1587689"/>
                </a:lnTo>
                <a:lnTo>
                  <a:pt x="27432" y="1545336"/>
                </a:lnTo>
                <a:lnTo>
                  <a:pt x="24384" y="1536192"/>
                </a:lnTo>
                <a:lnTo>
                  <a:pt x="18287" y="1533144"/>
                </a:lnTo>
                <a:close/>
              </a:path>
              <a:path w="478789" h="1667510">
                <a:moveTo>
                  <a:pt x="40137" y="1587689"/>
                </a:moveTo>
                <a:lnTo>
                  <a:pt x="27432" y="1636776"/>
                </a:lnTo>
                <a:lnTo>
                  <a:pt x="54863" y="1645920"/>
                </a:lnTo>
                <a:lnTo>
                  <a:pt x="57230" y="1636776"/>
                </a:lnTo>
                <a:lnTo>
                  <a:pt x="54863" y="1636776"/>
                </a:lnTo>
                <a:lnTo>
                  <a:pt x="30479" y="1630680"/>
                </a:lnTo>
                <a:lnTo>
                  <a:pt x="48005" y="1613916"/>
                </a:lnTo>
                <a:lnTo>
                  <a:pt x="40137" y="1587689"/>
                </a:lnTo>
                <a:close/>
              </a:path>
              <a:path w="478789" h="1667510">
                <a:moveTo>
                  <a:pt x="112775" y="1557528"/>
                </a:moveTo>
                <a:lnTo>
                  <a:pt x="103632" y="1557528"/>
                </a:lnTo>
                <a:lnTo>
                  <a:pt x="100584" y="1563624"/>
                </a:lnTo>
                <a:lnTo>
                  <a:pt x="68130" y="1594666"/>
                </a:lnTo>
                <a:lnTo>
                  <a:pt x="54863" y="1645920"/>
                </a:lnTo>
                <a:lnTo>
                  <a:pt x="124968" y="1575816"/>
                </a:lnTo>
                <a:lnTo>
                  <a:pt x="124968" y="1566672"/>
                </a:lnTo>
                <a:lnTo>
                  <a:pt x="118872" y="1563624"/>
                </a:lnTo>
                <a:lnTo>
                  <a:pt x="112775" y="1557528"/>
                </a:lnTo>
                <a:close/>
              </a:path>
              <a:path w="478789" h="1667510">
                <a:moveTo>
                  <a:pt x="48005" y="1613916"/>
                </a:moveTo>
                <a:lnTo>
                  <a:pt x="30479" y="1630680"/>
                </a:lnTo>
                <a:lnTo>
                  <a:pt x="54863" y="1636776"/>
                </a:lnTo>
                <a:lnTo>
                  <a:pt x="48005" y="1613916"/>
                </a:lnTo>
                <a:close/>
              </a:path>
              <a:path w="478789" h="1667510">
                <a:moveTo>
                  <a:pt x="68130" y="1594666"/>
                </a:moveTo>
                <a:lnTo>
                  <a:pt x="48005" y="1613916"/>
                </a:lnTo>
                <a:lnTo>
                  <a:pt x="54863" y="1636776"/>
                </a:lnTo>
                <a:lnTo>
                  <a:pt x="57230" y="1636776"/>
                </a:lnTo>
                <a:lnTo>
                  <a:pt x="68130" y="1594666"/>
                </a:lnTo>
                <a:close/>
              </a:path>
              <a:path w="478789" h="1667510">
                <a:moveTo>
                  <a:pt x="451103" y="0"/>
                </a:moveTo>
                <a:lnTo>
                  <a:pt x="40137" y="1587689"/>
                </a:lnTo>
                <a:lnTo>
                  <a:pt x="48005" y="1613916"/>
                </a:lnTo>
                <a:lnTo>
                  <a:pt x="68130" y="1594666"/>
                </a:lnTo>
                <a:lnTo>
                  <a:pt x="478536" y="9144"/>
                </a:lnTo>
                <a:lnTo>
                  <a:pt x="451103" y="0"/>
                </a:lnTo>
                <a:close/>
              </a:path>
            </a:pathLst>
          </a:custGeom>
          <a:solidFill>
            <a:srgbClr val="000000"/>
          </a:solidFill>
        </p:spPr>
        <p:txBody>
          <a:bodyPr wrap="square" lIns="0" tIns="0" rIns="0" bIns="0" rtlCol="0"/>
          <a:lstStyle/>
          <a:p>
            <a:endParaRPr/>
          </a:p>
        </p:txBody>
      </p:sp>
      <p:sp>
        <p:nvSpPr>
          <p:cNvPr id="9" name="object 9"/>
          <p:cNvSpPr/>
          <p:nvPr/>
        </p:nvSpPr>
        <p:spPr>
          <a:xfrm>
            <a:off x="7178041" y="1530604"/>
            <a:ext cx="222884" cy="704214"/>
          </a:xfrm>
          <a:custGeom>
            <a:avLst/>
            <a:gdLst/>
            <a:ahLst/>
            <a:cxnLst/>
            <a:rect l="l" t="t" r="r" b="b"/>
            <a:pathLst>
              <a:path w="222884" h="704214">
                <a:moveTo>
                  <a:pt x="18287" y="566928"/>
                </a:moveTo>
                <a:lnTo>
                  <a:pt x="12191" y="569976"/>
                </a:lnTo>
                <a:lnTo>
                  <a:pt x="3048" y="573024"/>
                </a:lnTo>
                <a:lnTo>
                  <a:pt x="0" y="579120"/>
                </a:lnTo>
                <a:lnTo>
                  <a:pt x="3048" y="588263"/>
                </a:lnTo>
                <a:lnTo>
                  <a:pt x="36575" y="704088"/>
                </a:lnTo>
                <a:lnTo>
                  <a:pt x="60119" y="679704"/>
                </a:lnTo>
                <a:lnTo>
                  <a:pt x="57911" y="679704"/>
                </a:lnTo>
                <a:lnTo>
                  <a:pt x="30479" y="673608"/>
                </a:lnTo>
                <a:lnTo>
                  <a:pt x="43016" y="622301"/>
                </a:lnTo>
                <a:lnTo>
                  <a:pt x="30479" y="579120"/>
                </a:lnTo>
                <a:lnTo>
                  <a:pt x="27431" y="573024"/>
                </a:lnTo>
                <a:lnTo>
                  <a:pt x="18287" y="566928"/>
                </a:lnTo>
                <a:close/>
              </a:path>
              <a:path w="222884" h="704214">
                <a:moveTo>
                  <a:pt x="43016" y="622301"/>
                </a:moveTo>
                <a:lnTo>
                  <a:pt x="30479" y="673608"/>
                </a:lnTo>
                <a:lnTo>
                  <a:pt x="57911" y="679704"/>
                </a:lnTo>
                <a:lnTo>
                  <a:pt x="59401" y="673608"/>
                </a:lnTo>
                <a:lnTo>
                  <a:pt x="57911" y="673608"/>
                </a:lnTo>
                <a:lnTo>
                  <a:pt x="33527" y="667512"/>
                </a:lnTo>
                <a:lnTo>
                  <a:pt x="50876" y="649374"/>
                </a:lnTo>
                <a:lnTo>
                  <a:pt x="43016" y="622301"/>
                </a:lnTo>
                <a:close/>
              </a:path>
              <a:path w="222884" h="704214">
                <a:moveTo>
                  <a:pt x="115824" y="591312"/>
                </a:moveTo>
                <a:lnTo>
                  <a:pt x="106679" y="591312"/>
                </a:lnTo>
                <a:lnTo>
                  <a:pt x="100583" y="597408"/>
                </a:lnTo>
                <a:lnTo>
                  <a:pt x="70279" y="629090"/>
                </a:lnTo>
                <a:lnTo>
                  <a:pt x="57911" y="679704"/>
                </a:lnTo>
                <a:lnTo>
                  <a:pt x="60119" y="679704"/>
                </a:lnTo>
                <a:lnTo>
                  <a:pt x="121919" y="615696"/>
                </a:lnTo>
                <a:lnTo>
                  <a:pt x="124967" y="609600"/>
                </a:lnTo>
                <a:lnTo>
                  <a:pt x="124967" y="603504"/>
                </a:lnTo>
                <a:lnTo>
                  <a:pt x="121919" y="597408"/>
                </a:lnTo>
                <a:lnTo>
                  <a:pt x="115824" y="591312"/>
                </a:lnTo>
                <a:close/>
              </a:path>
              <a:path w="222884" h="704214">
                <a:moveTo>
                  <a:pt x="50876" y="649374"/>
                </a:moveTo>
                <a:lnTo>
                  <a:pt x="33527" y="667512"/>
                </a:lnTo>
                <a:lnTo>
                  <a:pt x="57911" y="673608"/>
                </a:lnTo>
                <a:lnTo>
                  <a:pt x="50876" y="649374"/>
                </a:lnTo>
                <a:close/>
              </a:path>
              <a:path w="222884" h="704214">
                <a:moveTo>
                  <a:pt x="70279" y="629090"/>
                </a:moveTo>
                <a:lnTo>
                  <a:pt x="50876" y="649374"/>
                </a:lnTo>
                <a:lnTo>
                  <a:pt x="57911" y="673608"/>
                </a:lnTo>
                <a:lnTo>
                  <a:pt x="59401" y="673608"/>
                </a:lnTo>
                <a:lnTo>
                  <a:pt x="70279" y="629090"/>
                </a:lnTo>
                <a:close/>
              </a:path>
              <a:path w="222884" h="704214">
                <a:moveTo>
                  <a:pt x="195071" y="0"/>
                </a:moveTo>
                <a:lnTo>
                  <a:pt x="43016" y="622301"/>
                </a:lnTo>
                <a:lnTo>
                  <a:pt x="50876" y="649374"/>
                </a:lnTo>
                <a:lnTo>
                  <a:pt x="70279" y="629090"/>
                </a:lnTo>
                <a:lnTo>
                  <a:pt x="222503" y="6096"/>
                </a:lnTo>
                <a:lnTo>
                  <a:pt x="195071" y="0"/>
                </a:lnTo>
                <a:close/>
              </a:path>
            </a:pathLst>
          </a:custGeom>
          <a:solidFill>
            <a:srgbClr val="000000"/>
          </a:solidFill>
        </p:spPr>
        <p:txBody>
          <a:bodyPr wrap="square" lIns="0" tIns="0" rIns="0" bIns="0" rtlCol="0"/>
          <a:lstStyle/>
          <a:p>
            <a:endParaRPr/>
          </a:p>
        </p:txBody>
      </p:sp>
      <p:sp>
        <p:nvSpPr>
          <p:cNvPr id="10" name="object 10"/>
          <p:cNvSpPr/>
          <p:nvPr/>
        </p:nvSpPr>
        <p:spPr>
          <a:xfrm>
            <a:off x="6239256" y="4423155"/>
            <a:ext cx="558165" cy="1667510"/>
          </a:xfrm>
          <a:custGeom>
            <a:avLst/>
            <a:gdLst/>
            <a:ahLst/>
            <a:cxnLst/>
            <a:rect l="l" t="t" r="r" b="b"/>
            <a:pathLst>
              <a:path w="558165" h="1667510">
                <a:moveTo>
                  <a:pt x="46493" y="54049"/>
                </a:moveTo>
                <a:lnTo>
                  <a:pt x="40276" y="81583"/>
                </a:lnTo>
                <a:lnTo>
                  <a:pt x="533400" y="1667256"/>
                </a:lnTo>
                <a:lnTo>
                  <a:pt x="557784" y="1658112"/>
                </a:lnTo>
                <a:lnTo>
                  <a:pt x="68031" y="73792"/>
                </a:lnTo>
                <a:lnTo>
                  <a:pt x="46493" y="54049"/>
                </a:lnTo>
                <a:close/>
              </a:path>
              <a:path w="558165" h="1667510">
                <a:moveTo>
                  <a:pt x="30480" y="0"/>
                </a:moveTo>
                <a:lnTo>
                  <a:pt x="3048" y="118872"/>
                </a:lnTo>
                <a:lnTo>
                  <a:pt x="0" y="124968"/>
                </a:lnTo>
                <a:lnTo>
                  <a:pt x="6096" y="134112"/>
                </a:lnTo>
                <a:lnTo>
                  <a:pt x="12192" y="134112"/>
                </a:lnTo>
                <a:lnTo>
                  <a:pt x="21336" y="137160"/>
                </a:lnTo>
                <a:lnTo>
                  <a:pt x="27432" y="131064"/>
                </a:lnTo>
                <a:lnTo>
                  <a:pt x="30480" y="124968"/>
                </a:lnTo>
                <a:lnTo>
                  <a:pt x="40276" y="81583"/>
                </a:lnTo>
                <a:lnTo>
                  <a:pt x="24384" y="30480"/>
                </a:lnTo>
                <a:lnTo>
                  <a:pt x="51816" y="21336"/>
                </a:lnTo>
                <a:lnTo>
                  <a:pt x="53396" y="21336"/>
                </a:lnTo>
                <a:lnTo>
                  <a:pt x="30480" y="0"/>
                </a:lnTo>
                <a:close/>
              </a:path>
              <a:path w="558165" h="1667510">
                <a:moveTo>
                  <a:pt x="53396" y="21336"/>
                </a:moveTo>
                <a:lnTo>
                  <a:pt x="51816" y="21336"/>
                </a:lnTo>
                <a:lnTo>
                  <a:pt x="68031" y="73792"/>
                </a:lnTo>
                <a:lnTo>
                  <a:pt x="100584" y="103632"/>
                </a:lnTo>
                <a:lnTo>
                  <a:pt x="106680" y="106680"/>
                </a:lnTo>
                <a:lnTo>
                  <a:pt x="115824" y="106680"/>
                </a:lnTo>
                <a:lnTo>
                  <a:pt x="118872" y="100584"/>
                </a:lnTo>
                <a:lnTo>
                  <a:pt x="124968" y="94488"/>
                </a:lnTo>
                <a:lnTo>
                  <a:pt x="124968" y="85344"/>
                </a:lnTo>
                <a:lnTo>
                  <a:pt x="118872" y="82296"/>
                </a:lnTo>
                <a:lnTo>
                  <a:pt x="53396" y="21336"/>
                </a:lnTo>
                <a:close/>
              </a:path>
              <a:path w="558165" h="1667510">
                <a:moveTo>
                  <a:pt x="51816" y="21336"/>
                </a:moveTo>
                <a:lnTo>
                  <a:pt x="24384" y="30480"/>
                </a:lnTo>
                <a:lnTo>
                  <a:pt x="40276" y="81583"/>
                </a:lnTo>
                <a:lnTo>
                  <a:pt x="46493" y="54049"/>
                </a:lnTo>
                <a:lnTo>
                  <a:pt x="27432" y="36576"/>
                </a:lnTo>
                <a:lnTo>
                  <a:pt x="51816" y="30480"/>
                </a:lnTo>
                <a:lnTo>
                  <a:pt x="54642" y="30480"/>
                </a:lnTo>
                <a:lnTo>
                  <a:pt x="51816" y="21336"/>
                </a:lnTo>
                <a:close/>
              </a:path>
              <a:path w="558165" h="1667510">
                <a:moveTo>
                  <a:pt x="54642" y="30480"/>
                </a:moveTo>
                <a:lnTo>
                  <a:pt x="51816" y="30480"/>
                </a:lnTo>
                <a:lnTo>
                  <a:pt x="46493" y="54049"/>
                </a:lnTo>
                <a:lnTo>
                  <a:pt x="68031" y="73792"/>
                </a:lnTo>
                <a:lnTo>
                  <a:pt x="54642" y="30480"/>
                </a:lnTo>
                <a:close/>
              </a:path>
              <a:path w="558165" h="1667510">
                <a:moveTo>
                  <a:pt x="51816" y="30480"/>
                </a:moveTo>
                <a:lnTo>
                  <a:pt x="27432" y="36576"/>
                </a:lnTo>
                <a:lnTo>
                  <a:pt x="46493" y="54049"/>
                </a:lnTo>
                <a:lnTo>
                  <a:pt x="51816" y="30480"/>
                </a:lnTo>
                <a:close/>
              </a:path>
            </a:pathLst>
          </a:custGeom>
          <a:solidFill>
            <a:srgbClr val="000000"/>
          </a:solidFill>
        </p:spPr>
        <p:txBody>
          <a:bodyPr wrap="square" lIns="0" tIns="0" rIns="0" bIns="0" rtlCol="0"/>
          <a:lstStyle/>
          <a:p>
            <a:endParaRPr/>
          </a:p>
        </p:txBody>
      </p:sp>
      <p:sp>
        <p:nvSpPr>
          <p:cNvPr id="11" name="object 11"/>
          <p:cNvSpPr/>
          <p:nvPr/>
        </p:nvSpPr>
        <p:spPr>
          <a:xfrm>
            <a:off x="9384792" y="3898899"/>
            <a:ext cx="128271" cy="963294"/>
          </a:xfrm>
          <a:custGeom>
            <a:avLst/>
            <a:gdLst/>
            <a:ahLst/>
            <a:cxnLst/>
            <a:rect l="l" t="t" r="r" b="b"/>
            <a:pathLst>
              <a:path w="128270" h="963295">
                <a:moveTo>
                  <a:pt x="64007" y="54864"/>
                </a:moveTo>
                <a:lnTo>
                  <a:pt x="51815" y="76200"/>
                </a:lnTo>
                <a:lnTo>
                  <a:pt x="51815" y="963168"/>
                </a:lnTo>
                <a:lnTo>
                  <a:pt x="79248" y="963168"/>
                </a:lnTo>
                <a:lnTo>
                  <a:pt x="79248" y="81534"/>
                </a:lnTo>
                <a:lnTo>
                  <a:pt x="64007" y="54864"/>
                </a:lnTo>
                <a:close/>
              </a:path>
              <a:path w="128270" h="963295">
                <a:moveTo>
                  <a:pt x="64007" y="0"/>
                </a:moveTo>
                <a:lnTo>
                  <a:pt x="3048" y="103632"/>
                </a:lnTo>
                <a:lnTo>
                  <a:pt x="0" y="109727"/>
                </a:lnTo>
                <a:lnTo>
                  <a:pt x="3048" y="118872"/>
                </a:lnTo>
                <a:lnTo>
                  <a:pt x="15239" y="124967"/>
                </a:lnTo>
                <a:lnTo>
                  <a:pt x="24383" y="124967"/>
                </a:lnTo>
                <a:lnTo>
                  <a:pt x="27431" y="118872"/>
                </a:lnTo>
                <a:lnTo>
                  <a:pt x="51815" y="76200"/>
                </a:lnTo>
                <a:lnTo>
                  <a:pt x="51815" y="27432"/>
                </a:lnTo>
                <a:lnTo>
                  <a:pt x="80144" y="27432"/>
                </a:lnTo>
                <a:lnTo>
                  <a:pt x="64007" y="0"/>
                </a:lnTo>
                <a:close/>
              </a:path>
              <a:path w="128270" h="963295">
                <a:moveTo>
                  <a:pt x="80144" y="27432"/>
                </a:moveTo>
                <a:lnTo>
                  <a:pt x="79248" y="27432"/>
                </a:lnTo>
                <a:lnTo>
                  <a:pt x="79248" y="81534"/>
                </a:lnTo>
                <a:lnTo>
                  <a:pt x="100583" y="118872"/>
                </a:lnTo>
                <a:lnTo>
                  <a:pt x="106679" y="124967"/>
                </a:lnTo>
                <a:lnTo>
                  <a:pt x="112775" y="124967"/>
                </a:lnTo>
                <a:lnTo>
                  <a:pt x="121919" y="121920"/>
                </a:lnTo>
                <a:lnTo>
                  <a:pt x="128015" y="118872"/>
                </a:lnTo>
                <a:lnTo>
                  <a:pt x="128015" y="109727"/>
                </a:lnTo>
                <a:lnTo>
                  <a:pt x="124967" y="103632"/>
                </a:lnTo>
                <a:lnTo>
                  <a:pt x="80144" y="27432"/>
                </a:lnTo>
                <a:close/>
              </a:path>
              <a:path w="128270" h="963295">
                <a:moveTo>
                  <a:pt x="79248" y="33527"/>
                </a:moveTo>
                <a:lnTo>
                  <a:pt x="76200" y="33527"/>
                </a:lnTo>
                <a:lnTo>
                  <a:pt x="64007" y="54864"/>
                </a:lnTo>
                <a:lnTo>
                  <a:pt x="79248" y="81534"/>
                </a:lnTo>
                <a:lnTo>
                  <a:pt x="79248" y="33527"/>
                </a:lnTo>
                <a:close/>
              </a:path>
              <a:path w="128270" h="963295">
                <a:moveTo>
                  <a:pt x="51815" y="33527"/>
                </a:moveTo>
                <a:lnTo>
                  <a:pt x="51815" y="76200"/>
                </a:lnTo>
                <a:lnTo>
                  <a:pt x="64007" y="54864"/>
                </a:lnTo>
                <a:lnTo>
                  <a:pt x="51815" y="33527"/>
                </a:lnTo>
                <a:close/>
              </a:path>
              <a:path w="128270" h="963295">
                <a:moveTo>
                  <a:pt x="79248" y="27432"/>
                </a:moveTo>
                <a:lnTo>
                  <a:pt x="51815" y="27432"/>
                </a:lnTo>
                <a:lnTo>
                  <a:pt x="51815" y="33527"/>
                </a:lnTo>
                <a:lnTo>
                  <a:pt x="64007" y="54864"/>
                </a:lnTo>
                <a:lnTo>
                  <a:pt x="76200" y="33527"/>
                </a:lnTo>
                <a:lnTo>
                  <a:pt x="79248" y="33527"/>
                </a:lnTo>
                <a:lnTo>
                  <a:pt x="79248" y="27432"/>
                </a:lnTo>
                <a:close/>
              </a:path>
            </a:pathLst>
          </a:custGeom>
          <a:solidFill>
            <a:srgbClr val="000000"/>
          </a:solidFill>
        </p:spPr>
        <p:txBody>
          <a:bodyPr wrap="square" lIns="0" tIns="0" rIns="0" bIns="0" rtlCol="0"/>
          <a:lstStyle/>
          <a:p>
            <a:endParaRPr/>
          </a:p>
        </p:txBody>
      </p:sp>
      <p:sp>
        <p:nvSpPr>
          <p:cNvPr id="12" name="object 12"/>
          <p:cNvSpPr/>
          <p:nvPr/>
        </p:nvSpPr>
        <p:spPr>
          <a:xfrm>
            <a:off x="3849623" y="5648452"/>
            <a:ext cx="494029" cy="969644"/>
          </a:xfrm>
          <a:custGeom>
            <a:avLst/>
            <a:gdLst/>
            <a:ahLst/>
            <a:cxnLst/>
            <a:rect l="l" t="t" r="r" b="b"/>
            <a:pathLst>
              <a:path w="494029" h="969645">
                <a:moveTo>
                  <a:pt x="461693" y="49836"/>
                </a:moveTo>
                <a:lnTo>
                  <a:pt x="436569" y="66585"/>
                </a:lnTo>
                <a:lnTo>
                  <a:pt x="0" y="957072"/>
                </a:lnTo>
                <a:lnTo>
                  <a:pt x="24384" y="969264"/>
                </a:lnTo>
                <a:lnTo>
                  <a:pt x="463593" y="79286"/>
                </a:lnTo>
                <a:lnTo>
                  <a:pt x="461693" y="49836"/>
                </a:lnTo>
                <a:close/>
              </a:path>
              <a:path w="494029" h="969645">
                <a:moveTo>
                  <a:pt x="487018" y="31820"/>
                </a:moveTo>
                <a:lnTo>
                  <a:pt x="463593" y="79286"/>
                </a:lnTo>
                <a:lnTo>
                  <a:pt x="466343" y="121920"/>
                </a:lnTo>
                <a:lnTo>
                  <a:pt x="466343" y="131064"/>
                </a:lnTo>
                <a:lnTo>
                  <a:pt x="472439" y="137160"/>
                </a:lnTo>
                <a:lnTo>
                  <a:pt x="481584" y="137160"/>
                </a:lnTo>
                <a:lnTo>
                  <a:pt x="490727" y="134112"/>
                </a:lnTo>
                <a:lnTo>
                  <a:pt x="493775" y="128016"/>
                </a:lnTo>
                <a:lnTo>
                  <a:pt x="493775" y="121920"/>
                </a:lnTo>
                <a:lnTo>
                  <a:pt x="487018" y="31820"/>
                </a:lnTo>
                <a:close/>
              </a:path>
              <a:path w="494029" h="969645">
                <a:moveTo>
                  <a:pt x="484631" y="0"/>
                </a:moveTo>
                <a:lnTo>
                  <a:pt x="384048" y="67056"/>
                </a:lnTo>
                <a:lnTo>
                  <a:pt x="377951" y="70104"/>
                </a:lnTo>
                <a:lnTo>
                  <a:pt x="377971" y="79286"/>
                </a:lnTo>
                <a:lnTo>
                  <a:pt x="381000" y="85343"/>
                </a:lnTo>
                <a:lnTo>
                  <a:pt x="384048" y="94487"/>
                </a:lnTo>
                <a:lnTo>
                  <a:pt x="393191" y="94487"/>
                </a:lnTo>
                <a:lnTo>
                  <a:pt x="399288" y="91440"/>
                </a:lnTo>
                <a:lnTo>
                  <a:pt x="436569" y="66585"/>
                </a:lnTo>
                <a:lnTo>
                  <a:pt x="460248" y="18287"/>
                </a:lnTo>
                <a:lnTo>
                  <a:pt x="486003" y="18287"/>
                </a:lnTo>
                <a:lnTo>
                  <a:pt x="484631" y="0"/>
                </a:lnTo>
                <a:close/>
              </a:path>
              <a:path w="494029" h="969645">
                <a:moveTo>
                  <a:pt x="480821" y="27431"/>
                </a:moveTo>
                <a:lnTo>
                  <a:pt x="460248" y="27431"/>
                </a:lnTo>
                <a:lnTo>
                  <a:pt x="481584" y="36575"/>
                </a:lnTo>
                <a:lnTo>
                  <a:pt x="461693" y="49836"/>
                </a:lnTo>
                <a:lnTo>
                  <a:pt x="463593" y="79286"/>
                </a:lnTo>
                <a:lnTo>
                  <a:pt x="487018" y="31820"/>
                </a:lnTo>
                <a:lnTo>
                  <a:pt x="486891" y="30129"/>
                </a:lnTo>
                <a:lnTo>
                  <a:pt x="480821" y="27431"/>
                </a:lnTo>
                <a:close/>
              </a:path>
              <a:path w="494029" h="969645">
                <a:moveTo>
                  <a:pt x="460248" y="18287"/>
                </a:moveTo>
                <a:lnTo>
                  <a:pt x="436569" y="66585"/>
                </a:lnTo>
                <a:lnTo>
                  <a:pt x="461693" y="49836"/>
                </a:lnTo>
                <a:lnTo>
                  <a:pt x="460248" y="27431"/>
                </a:lnTo>
                <a:lnTo>
                  <a:pt x="480821" y="27431"/>
                </a:lnTo>
                <a:lnTo>
                  <a:pt x="460248" y="18287"/>
                </a:lnTo>
                <a:close/>
              </a:path>
              <a:path w="494029" h="969645">
                <a:moveTo>
                  <a:pt x="460248" y="27431"/>
                </a:moveTo>
                <a:lnTo>
                  <a:pt x="461693" y="49836"/>
                </a:lnTo>
                <a:lnTo>
                  <a:pt x="481584" y="36575"/>
                </a:lnTo>
                <a:lnTo>
                  <a:pt x="460248" y="27431"/>
                </a:lnTo>
                <a:close/>
              </a:path>
              <a:path w="494029" h="969645">
                <a:moveTo>
                  <a:pt x="486891" y="30129"/>
                </a:moveTo>
                <a:lnTo>
                  <a:pt x="487018" y="31820"/>
                </a:lnTo>
                <a:lnTo>
                  <a:pt x="487679" y="30480"/>
                </a:lnTo>
                <a:lnTo>
                  <a:pt x="486891" y="30129"/>
                </a:lnTo>
                <a:close/>
              </a:path>
              <a:path w="494029" h="969645">
                <a:moveTo>
                  <a:pt x="486003" y="18287"/>
                </a:moveTo>
                <a:lnTo>
                  <a:pt x="460248" y="18287"/>
                </a:lnTo>
                <a:lnTo>
                  <a:pt x="486891" y="30129"/>
                </a:lnTo>
                <a:lnTo>
                  <a:pt x="486003" y="18287"/>
                </a:lnTo>
                <a:close/>
              </a:path>
            </a:pathLst>
          </a:custGeom>
          <a:solidFill>
            <a:srgbClr val="000000"/>
          </a:solidFill>
        </p:spPr>
        <p:txBody>
          <a:bodyPr wrap="square" lIns="0" tIns="0" rIns="0" bIns="0" rtlCol="0"/>
          <a:lstStyle/>
          <a:p>
            <a:endParaRPr/>
          </a:p>
        </p:txBody>
      </p:sp>
      <p:sp>
        <p:nvSpPr>
          <p:cNvPr id="13" name="object 13"/>
          <p:cNvSpPr/>
          <p:nvPr/>
        </p:nvSpPr>
        <p:spPr>
          <a:xfrm>
            <a:off x="1530097" y="4596891"/>
            <a:ext cx="375285" cy="881380"/>
          </a:xfrm>
          <a:custGeom>
            <a:avLst/>
            <a:gdLst/>
            <a:ahLst/>
            <a:cxnLst/>
            <a:rect l="l" t="t" r="r" b="b"/>
            <a:pathLst>
              <a:path w="375285" h="881379">
                <a:moveTo>
                  <a:pt x="335541" y="50997"/>
                </a:moveTo>
                <a:lnTo>
                  <a:pt x="313870" y="68333"/>
                </a:lnTo>
                <a:lnTo>
                  <a:pt x="0" y="871727"/>
                </a:lnTo>
                <a:lnTo>
                  <a:pt x="24384" y="880871"/>
                </a:lnTo>
                <a:lnTo>
                  <a:pt x="340525" y="81897"/>
                </a:lnTo>
                <a:lnTo>
                  <a:pt x="335541" y="50997"/>
                </a:lnTo>
                <a:close/>
              </a:path>
              <a:path w="375285" h="881379">
                <a:moveTo>
                  <a:pt x="359816" y="21335"/>
                </a:moveTo>
                <a:lnTo>
                  <a:pt x="332231" y="21335"/>
                </a:lnTo>
                <a:lnTo>
                  <a:pt x="359664" y="33527"/>
                </a:lnTo>
                <a:lnTo>
                  <a:pt x="340525" y="81897"/>
                </a:lnTo>
                <a:lnTo>
                  <a:pt x="347472" y="124967"/>
                </a:lnTo>
                <a:lnTo>
                  <a:pt x="347472" y="134111"/>
                </a:lnTo>
                <a:lnTo>
                  <a:pt x="356616" y="137159"/>
                </a:lnTo>
                <a:lnTo>
                  <a:pt x="371855" y="137159"/>
                </a:lnTo>
                <a:lnTo>
                  <a:pt x="374903" y="128015"/>
                </a:lnTo>
                <a:lnTo>
                  <a:pt x="374903" y="121919"/>
                </a:lnTo>
                <a:lnTo>
                  <a:pt x="359816" y="21335"/>
                </a:lnTo>
                <a:close/>
              </a:path>
              <a:path w="375285" h="881379">
                <a:moveTo>
                  <a:pt x="356616" y="0"/>
                </a:moveTo>
                <a:lnTo>
                  <a:pt x="262128" y="76199"/>
                </a:lnTo>
                <a:lnTo>
                  <a:pt x="256031" y="82295"/>
                </a:lnTo>
                <a:lnTo>
                  <a:pt x="252984" y="88391"/>
                </a:lnTo>
                <a:lnTo>
                  <a:pt x="259079" y="94487"/>
                </a:lnTo>
                <a:lnTo>
                  <a:pt x="262128" y="100583"/>
                </a:lnTo>
                <a:lnTo>
                  <a:pt x="271272" y="103631"/>
                </a:lnTo>
                <a:lnTo>
                  <a:pt x="277367" y="97535"/>
                </a:lnTo>
                <a:lnTo>
                  <a:pt x="313870" y="68333"/>
                </a:lnTo>
                <a:lnTo>
                  <a:pt x="332231" y="21335"/>
                </a:lnTo>
                <a:lnTo>
                  <a:pt x="359816" y="21335"/>
                </a:lnTo>
                <a:lnTo>
                  <a:pt x="356616" y="0"/>
                </a:lnTo>
                <a:close/>
              </a:path>
              <a:path w="375285" h="881379">
                <a:moveTo>
                  <a:pt x="352806" y="30479"/>
                </a:moveTo>
                <a:lnTo>
                  <a:pt x="332231" y="30479"/>
                </a:lnTo>
                <a:lnTo>
                  <a:pt x="353567" y="36575"/>
                </a:lnTo>
                <a:lnTo>
                  <a:pt x="335541" y="50997"/>
                </a:lnTo>
                <a:lnTo>
                  <a:pt x="340525" y="81897"/>
                </a:lnTo>
                <a:lnTo>
                  <a:pt x="359664" y="33527"/>
                </a:lnTo>
                <a:lnTo>
                  <a:pt x="352806" y="30479"/>
                </a:lnTo>
                <a:close/>
              </a:path>
              <a:path w="375285" h="881379">
                <a:moveTo>
                  <a:pt x="332231" y="21335"/>
                </a:moveTo>
                <a:lnTo>
                  <a:pt x="313870" y="68333"/>
                </a:lnTo>
                <a:lnTo>
                  <a:pt x="335541" y="50997"/>
                </a:lnTo>
                <a:lnTo>
                  <a:pt x="332231" y="30479"/>
                </a:lnTo>
                <a:lnTo>
                  <a:pt x="352806" y="30479"/>
                </a:lnTo>
                <a:lnTo>
                  <a:pt x="332231" y="21335"/>
                </a:lnTo>
                <a:close/>
              </a:path>
              <a:path w="375285" h="881379">
                <a:moveTo>
                  <a:pt x="332231" y="30479"/>
                </a:moveTo>
                <a:lnTo>
                  <a:pt x="335541" y="50997"/>
                </a:lnTo>
                <a:lnTo>
                  <a:pt x="353567" y="36575"/>
                </a:lnTo>
                <a:lnTo>
                  <a:pt x="332231" y="30479"/>
                </a:lnTo>
                <a:close/>
              </a:path>
            </a:pathLst>
          </a:custGeom>
          <a:solidFill>
            <a:srgbClr val="000000"/>
          </a:solidFill>
        </p:spPr>
        <p:txBody>
          <a:bodyPr wrap="square" lIns="0" tIns="0" rIns="0" bIns="0" rtlCol="0"/>
          <a:lstStyle/>
          <a:p>
            <a:endParaRPr/>
          </a:p>
        </p:txBody>
      </p:sp>
      <p:sp>
        <p:nvSpPr>
          <p:cNvPr id="16" name="object 1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25</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95731" y="21337"/>
            <a:ext cx="9833610" cy="966289"/>
          </a:xfrm>
          <a:prstGeom prst="rect">
            <a:avLst/>
          </a:prstGeom>
        </p:spPr>
        <p:txBody>
          <a:bodyPr vert="horz" wrap="square" lIns="0" tIns="12064" rIns="0" bIns="0" rtlCol="0">
            <a:spAutoFit/>
          </a:bodyPr>
          <a:lstStyle/>
          <a:p>
            <a:pPr marL="12698" marR="5079">
              <a:spcBef>
                <a:spcPts val="95"/>
              </a:spcBef>
            </a:pPr>
            <a:r>
              <a:rPr dirty="0"/>
              <a:t>6) </a:t>
            </a:r>
            <a:r>
              <a:rPr u="heavy" spc="-5" dirty="0">
                <a:uFill>
                  <a:solidFill>
                    <a:srgbClr val="000000"/>
                  </a:solidFill>
                </a:uFill>
              </a:rPr>
              <a:t>Steady </a:t>
            </a:r>
            <a:r>
              <a:rPr u="heavy" spc="-10" dirty="0">
                <a:uFill>
                  <a:solidFill>
                    <a:srgbClr val="000000"/>
                  </a:solidFill>
                </a:uFill>
              </a:rPr>
              <a:t>rest</a:t>
            </a:r>
            <a:r>
              <a:rPr spc="-10" dirty="0"/>
              <a:t> </a:t>
            </a:r>
            <a:r>
              <a:rPr spc="-5" dirty="0"/>
              <a:t>– </a:t>
            </a:r>
            <a:r>
              <a:rPr spc="-10" dirty="0"/>
              <a:t>mounted </a:t>
            </a:r>
            <a:r>
              <a:rPr dirty="0"/>
              <a:t>on </a:t>
            </a:r>
            <a:r>
              <a:rPr spc="-5" dirty="0"/>
              <a:t>bed, used </a:t>
            </a:r>
            <a:r>
              <a:rPr spc="-10" dirty="0"/>
              <a:t>for </a:t>
            </a:r>
            <a:r>
              <a:rPr dirty="0"/>
              <a:t>long </a:t>
            </a:r>
            <a:r>
              <a:rPr spc="-5" dirty="0"/>
              <a:t>heavy jobs</a:t>
            </a:r>
            <a:r>
              <a:rPr spc="-275" dirty="0"/>
              <a:t> </a:t>
            </a:r>
            <a:r>
              <a:rPr spc="-5" dirty="0"/>
              <a:t>that  </a:t>
            </a:r>
            <a:r>
              <a:rPr spc="-10" dirty="0"/>
              <a:t>deflect </a:t>
            </a:r>
            <a:r>
              <a:rPr spc="-5" dirty="0"/>
              <a:t>centrally </a:t>
            </a:r>
            <a:r>
              <a:rPr dirty="0"/>
              <a:t>by </a:t>
            </a:r>
            <a:r>
              <a:rPr spc="-10" dirty="0"/>
              <a:t>self</a:t>
            </a:r>
            <a:r>
              <a:rPr spc="-109" dirty="0"/>
              <a:t> </a:t>
            </a:r>
            <a:r>
              <a:rPr spc="-5" dirty="0"/>
              <a:t>weight</a:t>
            </a:r>
          </a:p>
        </p:txBody>
      </p:sp>
      <p:sp>
        <p:nvSpPr>
          <p:cNvPr id="3" name="object 3"/>
          <p:cNvSpPr txBox="1"/>
          <p:nvPr/>
        </p:nvSpPr>
        <p:spPr>
          <a:xfrm>
            <a:off x="395733" y="963168"/>
            <a:ext cx="9826625" cy="966289"/>
          </a:xfrm>
          <a:prstGeom prst="rect">
            <a:avLst/>
          </a:prstGeom>
        </p:spPr>
        <p:txBody>
          <a:bodyPr vert="horz" wrap="square" lIns="0" tIns="12064" rIns="0" bIns="0" rtlCol="0">
            <a:spAutoFit/>
          </a:bodyPr>
          <a:lstStyle/>
          <a:p>
            <a:pPr marL="12698" marR="5079">
              <a:spcBef>
                <a:spcPts val="95"/>
              </a:spcBef>
              <a:tabLst>
                <a:tab pos="4963947" algn="l"/>
                <a:tab pos="6420495" algn="l"/>
                <a:tab pos="7182422" algn="l"/>
              </a:tabLst>
            </a:pPr>
            <a:r>
              <a:rPr sz="3100" dirty="0">
                <a:latin typeface="Times New Roman"/>
                <a:cs typeface="Times New Roman"/>
              </a:rPr>
              <a:t>7) </a:t>
            </a:r>
            <a:r>
              <a:rPr sz="3100" u="heavy" spc="-5" dirty="0">
                <a:uFill>
                  <a:solidFill>
                    <a:srgbClr val="000000"/>
                  </a:solidFill>
                </a:uFill>
                <a:latin typeface="Times New Roman"/>
                <a:cs typeface="Times New Roman"/>
              </a:rPr>
              <a:t>Follower </a:t>
            </a:r>
            <a:r>
              <a:rPr sz="3100" u="heavy" spc="-10" dirty="0">
                <a:uFill>
                  <a:solidFill>
                    <a:srgbClr val="000000"/>
                  </a:solidFill>
                </a:uFill>
                <a:latin typeface="Times New Roman"/>
                <a:cs typeface="Times New Roman"/>
              </a:rPr>
              <a:t>rest</a:t>
            </a:r>
            <a:r>
              <a:rPr sz="3100" spc="-10" dirty="0">
                <a:latin typeface="Times New Roman"/>
                <a:cs typeface="Times New Roman"/>
              </a:rPr>
              <a:t> </a:t>
            </a:r>
            <a:r>
              <a:rPr sz="3100" spc="-5" dirty="0">
                <a:latin typeface="Times New Roman"/>
                <a:cs typeface="Times New Roman"/>
              </a:rPr>
              <a:t>–</a:t>
            </a:r>
            <a:r>
              <a:rPr sz="3100" spc="-65" dirty="0">
                <a:latin typeface="Times New Roman"/>
                <a:cs typeface="Times New Roman"/>
              </a:rPr>
              <a:t> </a:t>
            </a:r>
            <a:r>
              <a:rPr sz="3100" spc="-10" dirty="0">
                <a:latin typeface="Times New Roman"/>
                <a:cs typeface="Times New Roman"/>
              </a:rPr>
              <a:t>mounted </a:t>
            </a:r>
            <a:r>
              <a:rPr sz="3100" dirty="0">
                <a:latin typeface="Times New Roman"/>
                <a:cs typeface="Times New Roman"/>
              </a:rPr>
              <a:t>on	</a:t>
            </a:r>
            <a:r>
              <a:rPr sz="3100" spc="-5" dirty="0">
                <a:latin typeface="Times New Roman"/>
                <a:cs typeface="Times New Roman"/>
              </a:rPr>
              <a:t>carriage	and	</a:t>
            </a:r>
            <a:r>
              <a:rPr sz="3100" spc="-15" dirty="0">
                <a:latin typeface="Times New Roman"/>
                <a:cs typeface="Times New Roman"/>
              </a:rPr>
              <a:t>moves </a:t>
            </a:r>
            <a:r>
              <a:rPr sz="3100" spc="-5" dirty="0">
                <a:latin typeface="Times New Roman"/>
                <a:cs typeface="Times New Roman"/>
              </a:rPr>
              <a:t>with</a:t>
            </a:r>
            <a:r>
              <a:rPr sz="3100" spc="-80" dirty="0">
                <a:latin typeface="Times New Roman"/>
                <a:cs typeface="Times New Roman"/>
              </a:rPr>
              <a:t> </a:t>
            </a:r>
            <a:r>
              <a:rPr sz="3100" dirty="0">
                <a:latin typeface="Times New Roman"/>
                <a:cs typeface="Times New Roman"/>
              </a:rPr>
              <a:t>tool,  </a:t>
            </a:r>
            <a:r>
              <a:rPr sz="3100" spc="-5" dirty="0">
                <a:latin typeface="Times New Roman"/>
                <a:cs typeface="Times New Roman"/>
              </a:rPr>
              <a:t>used </a:t>
            </a:r>
            <a:r>
              <a:rPr sz="3100" spc="-10" dirty="0">
                <a:latin typeface="Times New Roman"/>
                <a:cs typeface="Times New Roman"/>
              </a:rPr>
              <a:t>for </a:t>
            </a:r>
            <a:r>
              <a:rPr sz="3100" dirty="0">
                <a:latin typeface="Times New Roman"/>
                <a:cs typeface="Times New Roman"/>
              </a:rPr>
              <a:t>long </a:t>
            </a:r>
            <a:r>
              <a:rPr sz="3100" spc="-5" dirty="0">
                <a:latin typeface="Times New Roman"/>
                <a:cs typeface="Times New Roman"/>
              </a:rPr>
              <a:t>thin jobs that </a:t>
            </a:r>
            <a:r>
              <a:rPr sz="3100" spc="-10" dirty="0">
                <a:latin typeface="Times New Roman"/>
                <a:cs typeface="Times New Roman"/>
              </a:rPr>
              <a:t>deflect </a:t>
            </a:r>
            <a:r>
              <a:rPr sz="3100" spc="-5" dirty="0">
                <a:latin typeface="Times New Roman"/>
                <a:cs typeface="Times New Roman"/>
              </a:rPr>
              <a:t>laterally </a:t>
            </a:r>
            <a:r>
              <a:rPr sz="3100" dirty="0">
                <a:latin typeface="Times New Roman"/>
                <a:cs typeface="Times New Roman"/>
              </a:rPr>
              <a:t>by </a:t>
            </a:r>
            <a:r>
              <a:rPr sz="3100" spc="-5" dirty="0">
                <a:latin typeface="Times New Roman"/>
                <a:cs typeface="Times New Roman"/>
              </a:rPr>
              <a:t>cutting</a:t>
            </a:r>
            <a:r>
              <a:rPr sz="3100" spc="-310" dirty="0">
                <a:latin typeface="Times New Roman"/>
                <a:cs typeface="Times New Roman"/>
              </a:rPr>
              <a:t> </a:t>
            </a:r>
            <a:r>
              <a:rPr sz="3100" spc="-10" dirty="0">
                <a:latin typeface="Times New Roman"/>
                <a:cs typeface="Times New Roman"/>
              </a:rPr>
              <a:t>force.</a:t>
            </a:r>
            <a:endParaRPr sz="3100">
              <a:latin typeface="Times New Roman"/>
              <a:cs typeface="Times New Roman"/>
            </a:endParaRPr>
          </a:p>
        </p:txBody>
      </p:sp>
      <p:sp>
        <p:nvSpPr>
          <p:cNvPr id="4" name="object 4"/>
          <p:cNvSpPr/>
          <p:nvPr/>
        </p:nvSpPr>
        <p:spPr>
          <a:xfrm>
            <a:off x="307848" y="2015236"/>
            <a:ext cx="4805428" cy="50383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49241" y="1996948"/>
            <a:ext cx="5038344" cy="514197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26</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31285" y="21336"/>
            <a:ext cx="2568575" cy="554637"/>
          </a:xfrm>
          <a:prstGeom prst="rect">
            <a:avLst/>
          </a:prstGeom>
        </p:spPr>
        <p:txBody>
          <a:bodyPr vert="horz" wrap="square" lIns="0" tIns="15873" rIns="0" bIns="0" rtlCol="0">
            <a:spAutoFit/>
          </a:bodyPr>
          <a:lstStyle/>
          <a:p>
            <a:pPr marL="12698">
              <a:spcBef>
                <a:spcPts val="125"/>
              </a:spcBef>
            </a:pPr>
            <a:r>
              <a:rPr u="heavy" spc="-5" dirty="0">
                <a:uFill>
                  <a:solidFill>
                    <a:srgbClr val="000000"/>
                  </a:solidFill>
                </a:uFill>
              </a:rPr>
              <a:t>TOOL</a:t>
            </a:r>
            <a:r>
              <a:rPr u="heavy" spc="-260" dirty="0">
                <a:uFill>
                  <a:solidFill>
                    <a:srgbClr val="000000"/>
                  </a:solidFill>
                </a:uFill>
              </a:rPr>
              <a:t> </a:t>
            </a:r>
            <a:r>
              <a:rPr u="heavy" spc="15" dirty="0">
                <a:uFill>
                  <a:solidFill>
                    <a:srgbClr val="000000"/>
                  </a:solidFill>
                </a:uFill>
              </a:rPr>
              <a:t>POST</a:t>
            </a:r>
          </a:p>
        </p:txBody>
      </p:sp>
      <p:sp>
        <p:nvSpPr>
          <p:cNvPr id="3" name="object 3"/>
          <p:cNvSpPr/>
          <p:nvPr/>
        </p:nvSpPr>
        <p:spPr>
          <a:xfrm>
            <a:off x="5053585" y="2938779"/>
            <a:ext cx="5334000" cy="428244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7847" y="671069"/>
            <a:ext cx="5462017" cy="443483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27</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5730" y="438912"/>
            <a:ext cx="2893061" cy="489235"/>
          </a:xfrm>
          <a:prstGeom prst="rect">
            <a:avLst/>
          </a:prstGeom>
        </p:spPr>
        <p:txBody>
          <a:bodyPr vert="horz" wrap="square" lIns="0" tIns="12064" rIns="0" bIns="0" rtlCol="0">
            <a:spAutoFit/>
          </a:bodyPr>
          <a:lstStyle/>
          <a:p>
            <a:pPr marL="12698">
              <a:spcBef>
                <a:spcPts val="95"/>
              </a:spcBef>
            </a:pPr>
            <a:r>
              <a:rPr sz="3100" u="heavy" spc="-5" dirty="0">
                <a:uFill>
                  <a:solidFill>
                    <a:srgbClr val="000000"/>
                  </a:solidFill>
                </a:uFill>
                <a:latin typeface="Times New Roman"/>
                <a:cs typeface="Times New Roman"/>
              </a:rPr>
              <a:t>HSS </a:t>
            </a:r>
            <a:r>
              <a:rPr sz="3100" u="heavy" spc="-55" dirty="0">
                <a:uFill>
                  <a:solidFill>
                    <a:srgbClr val="000000"/>
                  </a:solidFill>
                </a:uFill>
                <a:latin typeface="Times New Roman"/>
                <a:cs typeface="Times New Roman"/>
              </a:rPr>
              <a:t>Tool</a:t>
            </a:r>
            <a:r>
              <a:rPr sz="3100" u="heavy" spc="-180" dirty="0">
                <a:uFill>
                  <a:solidFill>
                    <a:srgbClr val="000000"/>
                  </a:solidFill>
                </a:uFill>
                <a:latin typeface="Times New Roman"/>
                <a:cs typeface="Times New Roman"/>
              </a:rPr>
              <a:t> </a:t>
            </a:r>
            <a:r>
              <a:rPr sz="3100" u="heavy" spc="-5" dirty="0">
                <a:uFill>
                  <a:solidFill>
                    <a:srgbClr val="000000"/>
                  </a:solidFill>
                </a:uFill>
                <a:latin typeface="Times New Roman"/>
                <a:cs typeface="Times New Roman"/>
              </a:rPr>
              <a:t>Holders</a:t>
            </a:r>
            <a:endParaRPr sz="3100">
              <a:latin typeface="Times New Roman"/>
              <a:cs typeface="Times New Roman"/>
            </a:endParaRPr>
          </a:p>
        </p:txBody>
      </p:sp>
      <p:sp>
        <p:nvSpPr>
          <p:cNvPr id="3" name="object 3"/>
          <p:cNvSpPr txBox="1">
            <a:spLocks noGrp="1"/>
          </p:cNvSpPr>
          <p:nvPr>
            <p:ph type="title"/>
          </p:nvPr>
        </p:nvSpPr>
        <p:spPr>
          <a:xfrm>
            <a:off x="3559555" y="1"/>
            <a:ext cx="3587750" cy="554637"/>
          </a:xfrm>
          <a:prstGeom prst="rect">
            <a:avLst/>
          </a:prstGeom>
        </p:spPr>
        <p:txBody>
          <a:bodyPr vert="horz" wrap="square" lIns="0" tIns="15873" rIns="0" bIns="0" rtlCol="0">
            <a:spAutoFit/>
          </a:bodyPr>
          <a:lstStyle/>
          <a:p>
            <a:pPr marL="12698">
              <a:spcBef>
                <a:spcPts val="125"/>
              </a:spcBef>
            </a:pPr>
            <a:r>
              <a:rPr spc="-5" dirty="0"/>
              <a:t>TOOL</a:t>
            </a:r>
            <a:r>
              <a:rPr spc="-250" dirty="0"/>
              <a:t> </a:t>
            </a:r>
            <a:r>
              <a:rPr spc="15" dirty="0"/>
              <a:t>HOLDERS</a:t>
            </a:r>
          </a:p>
        </p:txBody>
      </p:sp>
      <p:sp>
        <p:nvSpPr>
          <p:cNvPr id="4" name="object 4"/>
          <p:cNvSpPr/>
          <p:nvPr/>
        </p:nvSpPr>
        <p:spPr>
          <a:xfrm>
            <a:off x="307847" y="1091690"/>
            <a:ext cx="10079736" cy="609600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28</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16809" y="3780028"/>
            <a:ext cx="6970776" cy="335889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95733" y="12191"/>
            <a:ext cx="7887969" cy="489235"/>
          </a:xfrm>
          <a:prstGeom prst="rect">
            <a:avLst/>
          </a:prstGeom>
        </p:spPr>
        <p:txBody>
          <a:bodyPr vert="horz" wrap="square" lIns="0" tIns="12064" rIns="0" bIns="0" rtlCol="0">
            <a:spAutoFit/>
          </a:bodyPr>
          <a:lstStyle/>
          <a:p>
            <a:pPr marL="12698">
              <a:spcBef>
                <a:spcPts val="95"/>
              </a:spcBef>
            </a:pPr>
            <a:r>
              <a:rPr sz="3100" b="0" u="heavy" spc="-10" dirty="0">
                <a:uFill>
                  <a:solidFill>
                    <a:srgbClr val="000000"/>
                  </a:solidFill>
                </a:uFill>
              </a:rPr>
              <a:t>Brazed </a:t>
            </a:r>
            <a:r>
              <a:rPr sz="3100" b="0" u="heavy" spc="-5" dirty="0">
                <a:uFill>
                  <a:solidFill>
                    <a:srgbClr val="000000"/>
                  </a:solidFill>
                </a:uFill>
              </a:rPr>
              <a:t>Carbide tip </a:t>
            </a:r>
            <a:r>
              <a:rPr sz="3100" b="0" u="heavy" spc="-55" dirty="0">
                <a:uFill>
                  <a:solidFill>
                    <a:srgbClr val="000000"/>
                  </a:solidFill>
                </a:uFill>
              </a:rPr>
              <a:t>Tool </a:t>
            </a:r>
            <a:r>
              <a:rPr sz="3100" b="0" u="heavy" spc="-5" dirty="0">
                <a:uFill>
                  <a:solidFill>
                    <a:srgbClr val="000000"/>
                  </a:solidFill>
                </a:uFill>
              </a:rPr>
              <a:t>Holders</a:t>
            </a:r>
            <a:r>
              <a:rPr sz="3100" b="0" spc="-5" dirty="0"/>
              <a:t> (Can </a:t>
            </a:r>
            <a:r>
              <a:rPr sz="3100" b="0" dirty="0"/>
              <a:t>be</a:t>
            </a:r>
            <a:r>
              <a:rPr sz="3100" b="0" spc="-204" dirty="0"/>
              <a:t> </a:t>
            </a:r>
            <a:r>
              <a:rPr sz="3100" b="0" spc="-5" dirty="0"/>
              <a:t>grinded)</a:t>
            </a:r>
            <a:endParaRPr sz="3100"/>
          </a:p>
        </p:txBody>
      </p:sp>
      <p:sp>
        <p:nvSpPr>
          <p:cNvPr id="4" name="object 4"/>
          <p:cNvSpPr/>
          <p:nvPr/>
        </p:nvSpPr>
        <p:spPr>
          <a:xfrm>
            <a:off x="307847" y="585723"/>
            <a:ext cx="10079736" cy="319430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29</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13253" y="1"/>
            <a:ext cx="3879849" cy="554637"/>
          </a:xfrm>
          <a:prstGeom prst="rect">
            <a:avLst/>
          </a:prstGeom>
        </p:spPr>
        <p:txBody>
          <a:bodyPr vert="horz" wrap="square" lIns="0" tIns="15873" rIns="0" bIns="0" rtlCol="0">
            <a:spAutoFit/>
          </a:bodyPr>
          <a:lstStyle/>
          <a:p>
            <a:pPr marL="12698">
              <a:spcBef>
                <a:spcPts val="125"/>
              </a:spcBef>
            </a:pPr>
            <a:r>
              <a:rPr spc="15" dirty="0"/>
              <a:t>MACHINE</a:t>
            </a:r>
            <a:r>
              <a:rPr spc="-120" dirty="0"/>
              <a:t> </a:t>
            </a:r>
            <a:r>
              <a:rPr dirty="0"/>
              <a:t>TOOLS</a:t>
            </a:r>
          </a:p>
        </p:txBody>
      </p:sp>
      <p:sp>
        <p:nvSpPr>
          <p:cNvPr id="3" name="object 3"/>
          <p:cNvSpPr txBox="1"/>
          <p:nvPr/>
        </p:nvSpPr>
        <p:spPr>
          <a:xfrm>
            <a:off x="462788" y="429158"/>
            <a:ext cx="9746615" cy="3614441"/>
          </a:xfrm>
          <a:prstGeom prst="rect">
            <a:avLst/>
          </a:prstGeom>
        </p:spPr>
        <p:txBody>
          <a:bodyPr vert="horz" wrap="square" lIns="0" tIns="107305" rIns="0" bIns="0" rtlCol="0">
            <a:spAutoFit/>
          </a:bodyPr>
          <a:lstStyle/>
          <a:p>
            <a:pPr marL="12698">
              <a:spcBef>
                <a:spcPts val="845"/>
              </a:spcBef>
            </a:pPr>
            <a:r>
              <a:rPr sz="3100" u="heavy" spc="-5" dirty="0">
                <a:uFill>
                  <a:solidFill>
                    <a:srgbClr val="000000"/>
                  </a:solidFill>
                </a:uFill>
                <a:latin typeface="Times New Roman"/>
                <a:cs typeface="Times New Roman"/>
              </a:rPr>
              <a:t>INTRODUCTION:</a:t>
            </a:r>
            <a:endParaRPr sz="3100">
              <a:latin typeface="Times New Roman"/>
              <a:cs typeface="Times New Roman"/>
            </a:endParaRPr>
          </a:p>
          <a:p>
            <a:pPr marL="12698" marR="5079" algn="just">
              <a:lnSpc>
                <a:spcPct val="99700"/>
              </a:lnSpc>
              <a:spcBef>
                <a:spcPts val="755"/>
              </a:spcBef>
            </a:pPr>
            <a:r>
              <a:rPr sz="3100" spc="-5" dirty="0">
                <a:latin typeface="Times New Roman"/>
                <a:cs typeface="Times New Roman"/>
              </a:rPr>
              <a:t>The </a:t>
            </a:r>
            <a:r>
              <a:rPr sz="3100" spc="-10" dirty="0">
                <a:latin typeface="Times New Roman"/>
                <a:cs typeface="Times New Roman"/>
              </a:rPr>
              <a:t>process </a:t>
            </a:r>
            <a:r>
              <a:rPr sz="3100" dirty="0">
                <a:latin typeface="Times New Roman"/>
                <a:cs typeface="Times New Roman"/>
              </a:rPr>
              <a:t>of </a:t>
            </a:r>
            <a:r>
              <a:rPr sz="3100" spc="-15" dirty="0">
                <a:latin typeface="Times New Roman"/>
                <a:cs typeface="Times New Roman"/>
              </a:rPr>
              <a:t>metal </a:t>
            </a:r>
            <a:r>
              <a:rPr sz="3100" spc="-10" dirty="0">
                <a:latin typeface="Times New Roman"/>
                <a:cs typeface="Times New Roman"/>
              </a:rPr>
              <a:t>cutting </a:t>
            </a:r>
            <a:r>
              <a:rPr sz="3100" spc="-15" dirty="0">
                <a:latin typeface="Times New Roman"/>
                <a:cs typeface="Times New Roman"/>
              </a:rPr>
              <a:t>in </a:t>
            </a:r>
            <a:r>
              <a:rPr sz="3100" spc="-10" dirty="0">
                <a:latin typeface="Times New Roman"/>
                <a:cs typeface="Times New Roman"/>
              </a:rPr>
              <a:t>which chip </a:t>
            </a:r>
            <a:r>
              <a:rPr sz="3100" spc="-5" dirty="0">
                <a:latin typeface="Times New Roman"/>
                <a:cs typeface="Times New Roman"/>
              </a:rPr>
              <a:t>is </a:t>
            </a:r>
            <a:r>
              <a:rPr sz="3100" spc="-21" dirty="0">
                <a:latin typeface="Times New Roman"/>
                <a:cs typeface="Times New Roman"/>
              </a:rPr>
              <a:t>formed </a:t>
            </a:r>
            <a:r>
              <a:rPr sz="3100" spc="-5" dirty="0">
                <a:latin typeface="Times New Roman"/>
                <a:cs typeface="Times New Roman"/>
              </a:rPr>
              <a:t>is  </a:t>
            </a:r>
            <a:r>
              <a:rPr sz="3100" spc="-21" dirty="0">
                <a:latin typeface="Times New Roman"/>
                <a:cs typeface="Times New Roman"/>
              </a:rPr>
              <a:t>effected </a:t>
            </a:r>
            <a:r>
              <a:rPr sz="3100" dirty="0">
                <a:latin typeface="Times New Roman"/>
                <a:cs typeface="Times New Roman"/>
              </a:rPr>
              <a:t>by </a:t>
            </a:r>
            <a:r>
              <a:rPr sz="3100" spc="-5" dirty="0">
                <a:latin typeface="Times New Roman"/>
                <a:cs typeface="Times New Roman"/>
              </a:rPr>
              <a:t>a relative </a:t>
            </a:r>
            <a:r>
              <a:rPr sz="3100" spc="-15" dirty="0">
                <a:latin typeface="Times New Roman"/>
                <a:cs typeface="Times New Roman"/>
              </a:rPr>
              <a:t>moment </a:t>
            </a:r>
            <a:r>
              <a:rPr sz="3100" spc="-5" dirty="0">
                <a:latin typeface="Times New Roman"/>
                <a:cs typeface="Times New Roman"/>
              </a:rPr>
              <a:t>b/w </a:t>
            </a:r>
            <a:r>
              <a:rPr sz="3100" spc="-10" dirty="0">
                <a:latin typeface="Times New Roman"/>
                <a:cs typeface="Times New Roman"/>
              </a:rPr>
              <a:t>the </a:t>
            </a:r>
            <a:r>
              <a:rPr sz="3100" spc="-5" dirty="0">
                <a:latin typeface="Times New Roman"/>
                <a:cs typeface="Times New Roman"/>
              </a:rPr>
              <a:t>work piece </a:t>
            </a:r>
            <a:r>
              <a:rPr sz="3100" spc="-15" dirty="0">
                <a:latin typeface="Times New Roman"/>
                <a:cs typeface="Times New Roman"/>
              </a:rPr>
              <a:t>and </a:t>
            </a:r>
            <a:r>
              <a:rPr sz="3100">
                <a:latin typeface="Times New Roman"/>
                <a:cs typeface="Times New Roman"/>
              </a:rPr>
              <a:t>the  </a:t>
            </a:r>
            <a:r>
              <a:rPr sz="3100" spc="-5" smtClean="0">
                <a:latin typeface="Times New Roman"/>
                <a:cs typeface="Times New Roman"/>
              </a:rPr>
              <a:t> </a:t>
            </a:r>
            <a:r>
              <a:rPr sz="3100" spc="-15" dirty="0">
                <a:latin typeface="Times New Roman"/>
                <a:cs typeface="Times New Roman"/>
              </a:rPr>
              <a:t>edge </a:t>
            </a:r>
            <a:r>
              <a:rPr sz="3100" dirty="0">
                <a:latin typeface="Times New Roman"/>
                <a:cs typeface="Times New Roman"/>
              </a:rPr>
              <a:t>of the </a:t>
            </a:r>
            <a:r>
              <a:rPr sz="3100" spc="-10" dirty="0">
                <a:latin typeface="Times New Roman"/>
                <a:cs typeface="Times New Roman"/>
              </a:rPr>
              <a:t>cutting </a:t>
            </a:r>
            <a:r>
              <a:rPr sz="3100" spc="-5" dirty="0">
                <a:latin typeface="Times New Roman"/>
                <a:cs typeface="Times New Roman"/>
              </a:rPr>
              <a:t>tool. The </a:t>
            </a:r>
            <a:r>
              <a:rPr sz="3100" spc="-10" dirty="0">
                <a:latin typeface="Times New Roman"/>
                <a:cs typeface="Times New Roman"/>
              </a:rPr>
              <a:t>relative </a:t>
            </a:r>
            <a:r>
              <a:rPr sz="3100" spc="-15" dirty="0">
                <a:latin typeface="Times New Roman"/>
                <a:cs typeface="Times New Roman"/>
              </a:rPr>
              <a:t>motion </a:t>
            </a:r>
            <a:r>
              <a:rPr sz="3100" spc="-5" dirty="0">
                <a:latin typeface="Times New Roman"/>
                <a:cs typeface="Times New Roman"/>
              </a:rPr>
              <a:t>is </a:t>
            </a:r>
            <a:r>
              <a:rPr sz="3100" spc="-10" dirty="0">
                <a:latin typeface="Times New Roman"/>
                <a:cs typeface="Times New Roman"/>
              </a:rPr>
              <a:t>produced  </a:t>
            </a:r>
            <a:r>
              <a:rPr sz="3100" dirty="0">
                <a:latin typeface="Times New Roman"/>
                <a:cs typeface="Times New Roman"/>
              </a:rPr>
              <a:t>by </a:t>
            </a:r>
            <a:r>
              <a:rPr sz="3100" spc="-5" dirty="0">
                <a:latin typeface="Times New Roman"/>
                <a:cs typeface="Times New Roman"/>
              </a:rPr>
              <a:t>a </a:t>
            </a:r>
            <a:r>
              <a:rPr sz="3100" spc="-15" dirty="0">
                <a:latin typeface="Times New Roman"/>
                <a:cs typeface="Times New Roman"/>
              </a:rPr>
              <a:t>combination </a:t>
            </a:r>
            <a:r>
              <a:rPr sz="3100" spc="-10" dirty="0">
                <a:latin typeface="Times New Roman"/>
                <a:cs typeface="Times New Roman"/>
              </a:rPr>
              <a:t>of </a:t>
            </a:r>
            <a:r>
              <a:rPr sz="3100" spc="-5" dirty="0">
                <a:latin typeface="Times New Roman"/>
                <a:cs typeface="Times New Roman"/>
              </a:rPr>
              <a:t>rotary and </a:t>
            </a:r>
            <a:r>
              <a:rPr sz="3100" spc="-10" dirty="0">
                <a:latin typeface="Times New Roman"/>
                <a:cs typeface="Times New Roman"/>
              </a:rPr>
              <a:t>translatory </a:t>
            </a:r>
            <a:r>
              <a:rPr sz="3100" spc="-15" dirty="0">
                <a:latin typeface="Times New Roman"/>
                <a:cs typeface="Times New Roman"/>
              </a:rPr>
              <a:t>moments </a:t>
            </a:r>
            <a:r>
              <a:rPr sz="3100" dirty="0">
                <a:latin typeface="Times New Roman"/>
                <a:cs typeface="Times New Roman"/>
              </a:rPr>
              <a:t>of </a:t>
            </a:r>
            <a:r>
              <a:rPr sz="3100" spc="-10" dirty="0">
                <a:latin typeface="Times New Roman"/>
                <a:cs typeface="Times New Roman"/>
              </a:rPr>
              <a:t>either  </a:t>
            </a:r>
            <a:r>
              <a:rPr sz="3100" spc="-5" dirty="0">
                <a:latin typeface="Times New Roman"/>
                <a:cs typeface="Times New Roman"/>
              </a:rPr>
              <a:t>work piece (or) </a:t>
            </a:r>
            <a:r>
              <a:rPr sz="3100" dirty="0">
                <a:latin typeface="Times New Roman"/>
                <a:cs typeface="Times New Roman"/>
              </a:rPr>
              <a:t>tool </a:t>
            </a:r>
            <a:r>
              <a:rPr sz="3100" spc="-5" dirty="0">
                <a:latin typeface="Times New Roman"/>
                <a:cs typeface="Times New Roman"/>
              </a:rPr>
              <a:t>(or)</a:t>
            </a:r>
            <a:r>
              <a:rPr sz="3100" spc="640" dirty="0">
                <a:latin typeface="Times New Roman"/>
                <a:cs typeface="Times New Roman"/>
              </a:rPr>
              <a:t> </a:t>
            </a:r>
            <a:r>
              <a:rPr sz="3100" dirty="0">
                <a:latin typeface="Times New Roman"/>
                <a:cs typeface="Times New Roman"/>
              </a:rPr>
              <a:t>both.</a:t>
            </a:r>
            <a:endParaRPr sz="3100">
              <a:latin typeface="Times New Roman"/>
              <a:cs typeface="Times New Roman"/>
            </a:endParaRPr>
          </a:p>
          <a:p>
            <a:pPr marL="390487">
              <a:spcBef>
                <a:spcPts val="720"/>
              </a:spcBef>
            </a:pPr>
            <a:r>
              <a:rPr sz="3100" dirty="0">
                <a:latin typeface="Times New Roman"/>
                <a:cs typeface="Times New Roman"/>
              </a:rPr>
              <a:t>Eg:</a:t>
            </a:r>
            <a:endParaRPr sz="3100">
              <a:latin typeface="Times New Roman"/>
              <a:cs typeface="Times New Roman"/>
            </a:endParaRPr>
          </a:p>
        </p:txBody>
      </p:sp>
      <p:sp>
        <p:nvSpPr>
          <p:cNvPr id="4" name="object 4"/>
          <p:cNvSpPr txBox="1"/>
          <p:nvPr/>
        </p:nvSpPr>
        <p:spPr>
          <a:xfrm>
            <a:off x="5123180" y="7235953"/>
            <a:ext cx="109220" cy="215442"/>
          </a:xfrm>
          <a:prstGeom prst="rect">
            <a:avLst/>
          </a:prstGeom>
        </p:spPr>
        <p:txBody>
          <a:bodyPr vert="horz" wrap="square" lIns="0" tIns="15238" rIns="0" bIns="0" rtlCol="0">
            <a:spAutoFit/>
          </a:bodyPr>
          <a:lstStyle/>
          <a:p>
            <a:pPr marL="12698">
              <a:spcBef>
                <a:spcPts val="120"/>
              </a:spcBef>
            </a:pPr>
            <a:r>
              <a:rPr sz="1300" b="1" spc="10" dirty="0">
                <a:solidFill>
                  <a:srgbClr val="888888"/>
                </a:solidFill>
                <a:latin typeface="Times New Roman"/>
                <a:cs typeface="Times New Roman"/>
              </a:rPr>
              <a:t>2</a:t>
            </a:r>
            <a:endParaRPr sz="1300">
              <a:latin typeface="Times New Roman"/>
              <a:cs typeface="Times New Roman"/>
            </a:endParaRPr>
          </a:p>
        </p:txBody>
      </p:sp>
      <p:graphicFrame>
        <p:nvGraphicFramePr>
          <p:cNvPr id="5" name="object 5"/>
          <p:cNvGraphicFramePr>
            <a:graphicFrameLocks noGrp="1"/>
          </p:cNvGraphicFramePr>
          <p:nvPr/>
        </p:nvGraphicFramePr>
        <p:xfrm>
          <a:off x="1898905" y="3603244"/>
          <a:ext cx="6637017" cy="3694288"/>
        </p:xfrm>
        <a:graphic>
          <a:graphicData uri="http://schemas.openxmlformats.org/drawingml/2006/table">
            <a:tbl>
              <a:tblPr firstRow="1" bandRow="1">
                <a:tableStyleId>{2D5ABB26-0587-4C30-8999-92F81FD0307C}</a:tableStyleId>
              </a:tblPr>
              <a:tblGrid>
                <a:gridCol w="3580129"/>
                <a:gridCol w="1529079"/>
                <a:gridCol w="1527809"/>
              </a:tblGrid>
              <a:tr h="461786">
                <a:tc rowSpan="2">
                  <a:txBody>
                    <a:bodyPr/>
                    <a:lstStyle/>
                    <a:p>
                      <a:pPr marL="786130">
                        <a:lnSpc>
                          <a:spcPct val="100000"/>
                        </a:lnSpc>
                        <a:spcBef>
                          <a:spcPts val="1625"/>
                        </a:spcBef>
                      </a:pPr>
                      <a:r>
                        <a:rPr sz="2900" spc="5" dirty="0">
                          <a:latin typeface="Times New Roman"/>
                          <a:cs typeface="Times New Roman"/>
                        </a:rPr>
                        <a:t>Machine</a:t>
                      </a:r>
                      <a:r>
                        <a:rPr sz="2900" spc="-95" dirty="0">
                          <a:latin typeface="Times New Roman"/>
                          <a:cs typeface="Times New Roman"/>
                        </a:rPr>
                        <a:t> </a:t>
                      </a:r>
                      <a:r>
                        <a:rPr sz="2900" spc="-40" dirty="0">
                          <a:latin typeface="Times New Roman"/>
                          <a:cs typeface="Times New Roman"/>
                        </a:rPr>
                        <a:t>Tool</a:t>
                      </a:r>
                      <a:endParaRPr sz="2900">
                        <a:latin typeface="Times New Roman"/>
                        <a:cs typeface="Times New Roman"/>
                      </a:endParaRPr>
                    </a:p>
                  </a:txBody>
                  <a:tcPr marL="0" marR="0" marT="206375"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gridSpan="2">
                  <a:txBody>
                    <a:bodyPr/>
                    <a:lstStyle/>
                    <a:p>
                      <a:pPr marL="345440">
                        <a:lnSpc>
                          <a:spcPts val="3320"/>
                        </a:lnSpc>
                      </a:pPr>
                      <a:r>
                        <a:rPr sz="2900" dirty="0">
                          <a:latin typeface="Times New Roman"/>
                          <a:cs typeface="Times New Roman"/>
                        </a:rPr>
                        <a:t>Relative</a:t>
                      </a:r>
                      <a:r>
                        <a:rPr sz="2900" spc="-10" dirty="0">
                          <a:latin typeface="Times New Roman"/>
                          <a:cs typeface="Times New Roman"/>
                        </a:rPr>
                        <a:t> </a:t>
                      </a:r>
                      <a:r>
                        <a:rPr sz="2900" spc="5" dirty="0">
                          <a:latin typeface="Times New Roman"/>
                          <a:cs typeface="Times New Roman"/>
                        </a:rPr>
                        <a:t>Motion</a:t>
                      </a:r>
                      <a:endParaRPr sz="2900">
                        <a:latin typeface="Times New Roman"/>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r>
              <a:tr h="461786">
                <a:tc vMerge="1">
                  <a:txBody>
                    <a:bodyPr/>
                    <a:lstStyle/>
                    <a:p>
                      <a:endParaRPr/>
                    </a:p>
                  </a:txBody>
                  <a:tcPr marL="0" marR="0" marT="206375"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80010">
                        <a:lnSpc>
                          <a:spcPts val="3320"/>
                        </a:lnSpc>
                      </a:pPr>
                      <a:r>
                        <a:rPr sz="2900" spc="-50" dirty="0">
                          <a:latin typeface="Times New Roman"/>
                          <a:cs typeface="Times New Roman"/>
                        </a:rPr>
                        <a:t>Work</a:t>
                      </a:r>
                      <a:endParaRPr sz="2900">
                        <a:latin typeface="Times New Roman"/>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78105">
                        <a:lnSpc>
                          <a:spcPts val="3320"/>
                        </a:lnSpc>
                      </a:pPr>
                      <a:r>
                        <a:rPr sz="2900" spc="-40" dirty="0">
                          <a:latin typeface="Times New Roman"/>
                          <a:cs typeface="Times New Roman"/>
                        </a:rPr>
                        <a:t>Tool</a:t>
                      </a: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r>
              <a:tr h="461786">
                <a:tc>
                  <a:txBody>
                    <a:bodyPr/>
                    <a:lstStyle/>
                    <a:p>
                      <a:pPr marL="78740">
                        <a:lnSpc>
                          <a:spcPts val="3329"/>
                        </a:lnSpc>
                      </a:pPr>
                      <a:r>
                        <a:rPr sz="2900" spc="5" dirty="0">
                          <a:latin typeface="Times New Roman"/>
                          <a:cs typeface="Times New Roman"/>
                        </a:rPr>
                        <a:t>Lathe</a:t>
                      </a:r>
                      <a:endParaRPr sz="2900">
                        <a:latin typeface="Times New Roman"/>
                        <a:cs typeface="Times New Roman"/>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80010">
                        <a:lnSpc>
                          <a:spcPts val="3329"/>
                        </a:lnSpc>
                      </a:pPr>
                      <a:r>
                        <a:rPr sz="2900" dirty="0">
                          <a:latin typeface="Times New Roman"/>
                          <a:cs typeface="Times New Roman"/>
                        </a:rPr>
                        <a:t>R</a:t>
                      </a:r>
                      <a:endParaRPr sz="2900">
                        <a:latin typeface="Times New Roman"/>
                        <a:cs typeface="Times New Roman"/>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78105">
                        <a:lnSpc>
                          <a:spcPts val="3329"/>
                        </a:lnSpc>
                      </a:pPr>
                      <a:r>
                        <a:rPr sz="2900" dirty="0">
                          <a:latin typeface="Times New Roman"/>
                          <a:cs typeface="Times New Roman"/>
                        </a:rPr>
                        <a:t>T</a:t>
                      </a: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r>
              <a:tr h="461786">
                <a:tc>
                  <a:txBody>
                    <a:bodyPr/>
                    <a:lstStyle/>
                    <a:p>
                      <a:pPr marL="78740">
                        <a:lnSpc>
                          <a:spcPts val="3320"/>
                        </a:lnSpc>
                      </a:pPr>
                      <a:r>
                        <a:rPr sz="2900" spc="-15" dirty="0">
                          <a:latin typeface="Times New Roman"/>
                          <a:cs typeface="Times New Roman"/>
                        </a:rPr>
                        <a:t>Shaper,</a:t>
                      </a:r>
                      <a:r>
                        <a:rPr sz="2900" spc="-20" dirty="0">
                          <a:latin typeface="Times New Roman"/>
                          <a:cs typeface="Times New Roman"/>
                        </a:rPr>
                        <a:t> </a:t>
                      </a:r>
                      <a:r>
                        <a:rPr sz="2900" dirty="0">
                          <a:latin typeface="Times New Roman"/>
                          <a:cs typeface="Times New Roman"/>
                        </a:rPr>
                        <a:t>Planer</a:t>
                      </a:r>
                      <a:endParaRPr sz="2900">
                        <a:latin typeface="Times New Roman"/>
                        <a:cs typeface="Times New Roman"/>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0010">
                        <a:lnSpc>
                          <a:spcPts val="3320"/>
                        </a:lnSpc>
                      </a:pPr>
                      <a:r>
                        <a:rPr sz="2900" dirty="0">
                          <a:latin typeface="Times New Roman"/>
                          <a:cs typeface="Times New Roman"/>
                        </a:rPr>
                        <a:t>T</a:t>
                      </a:r>
                      <a:endParaRPr sz="2900">
                        <a:latin typeface="Times New Roman"/>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78105">
                        <a:lnSpc>
                          <a:spcPts val="3320"/>
                        </a:lnSpc>
                      </a:pPr>
                      <a:r>
                        <a:rPr sz="2900" dirty="0">
                          <a:latin typeface="Times New Roman"/>
                          <a:cs typeface="Times New Roman"/>
                        </a:rPr>
                        <a:t>T</a:t>
                      </a: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461786">
                <a:tc>
                  <a:txBody>
                    <a:bodyPr/>
                    <a:lstStyle/>
                    <a:p>
                      <a:pPr marL="78740">
                        <a:lnSpc>
                          <a:spcPts val="3320"/>
                        </a:lnSpc>
                      </a:pPr>
                      <a:r>
                        <a:rPr sz="2900" dirty="0">
                          <a:latin typeface="Times New Roman"/>
                          <a:cs typeface="Times New Roman"/>
                        </a:rPr>
                        <a:t>Drilling</a:t>
                      </a:r>
                      <a:endParaRPr sz="2900">
                        <a:latin typeface="Times New Roman"/>
                        <a:cs typeface="Times New Roman"/>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80010">
                        <a:lnSpc>
                          <a:spcPts val="3320"/>
                        </a:lnSpc>
                      </a:pPr>
                      <a:r>
                        <a:rPr sz="2900" dirty="0">
                          <a:latin typeface="Times New Roman"/>
                          <a:cs typeface="Times New Roman"/>
                        </a:rPr>
                        <a:t>Fixed</a:t>
                      </a:r>
                      <a:endParaRPr sz="2900">
                        <a:latin typeface="Times New Roman"/>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78105">
                        <a:lnSpc>
                          <a:spcPts val="3320"/>
                        </a:lnSpc>
                      </a:pPr>
                      <a:r>
                        <a:rPr sz="2900" dirty="0">
                          <a:latin typeface="Times New Roman"/>
                          <a:cs typeface="Times New Roman"/>
                        </a:rPr>
                        <a:t>R &amp;</a:t>
                      </a:r>
                      <a:r>
                        <a:rPr sz="2900" spc="-60" dirty="0">
                          <a:latin typeface="Times New Roman"/>
                          <a:cs typeface="Times New Roman"/>
                        </a:rPr>
                        <a:t> </a:t>
                      </a:r>
                      <a:r>
                        <a:rPr sz="2900" dirty="0">
                          <a:latin typeface="Times New Roman"/>
                          <a:cs typeface="Times New Roman"/>
                        </a:rPr>
                        <a:t>T</a:t>
                      </a: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r>
              <a:tr h="461786">
                <a:tc>
                  <a:txBody>
                    <a:bodyPr/>
                    <a:lstStyle/>
                    <a:p>
                      <a:pPr marL="78740">
                        <a:lnSpc>
                          <a:spcPts val="3329"/>
                        </a:lnSpc>
                      </a:pPr>
                      <a:r>
                        <a:rPr sz="2900" dirty="0">
                          <a:latin typeface="Times New Roman"/>
                          <a:cs typeface="Times New Roman"/>
                        </a:rPr>
                        <a:t>Milling</a:t>
                      </a:r>
                      <a:endParaRPr sz="2900">
                        <a:latin typeface="Times New Roman"/>
                        <a:cs typeface="Times New Roman"/>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80010">
                        <a:lnSpc>
                          <a:spcPts val="3329"/>
                        </a:lnSpc>
                      </a:pPr>
                      <a:r>
                        <a:rPr sz="2900" dirty="0">
                          <a:latin typeface="Times New Roman"/>
                          <a:cs typeface="Times New Roman"/>
                        </a:rPr>
                        <a:t>T</a:t>
                      </a:r>
                      <a:endParaRPr sz="2900">
                        <a:latin typeface="Times New Roman"/>
                        <a:cs typeface="Times New Roman"/>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78105">
                        <a:lnSpc>
                          <a:spcPts val="3329"/>
                        </a:lnSpc>
                      </a:pPr>
                      <a:r>
                        <a:rPr sz="2900" dirty="0">
                          <a:latin typeface="Times New Roman"/>
                          <a:cs typeface="Times New Roman"/>
                        </a:rPr>
                        <a:t>R</a:t>
                      </a: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r>
              <a:tr h="461786">
                <a:tc>
                  <a:txBody>
                    <a:bodyPr/>
                    <a:lstStyle/>
                    <a:p>
                      <a:pPr marL="78740">
                        <a:lnSpc>
                          <a:spcPts val="3320"/>
                        </a:lnSpc>
                      </a:pPr>
                      <a:r>
                        <a:rPr sz="2900" dirty="0">
                          <a:latin typeface="Times New Roman"/>
                          <a:cs typeface="Times New Roman"/>
                        </a:rPr>
                        <a:t>Surface</a:t>
                      </a:r>
                      <a:r>
                        <a:rPr sz="2900" spc="-40" dirty="0">
                          <a:latin typeface="Times New Roman"/>
                          <a:cs typeface="Times New Roman"/>
                        </a:rPr>
                        <a:t> </a:t>
                      </a:r>
                      <a:r>
                        <a:rPr sz="2900" spc="5" dirty="0">
                          <a:latin typeface="Times New Roman"/>
                          <a:cs typeface="Times New Roman"/>
                        </a:rPr>
                        <a:t>Grinding</a:t>
                      </a:r>
                      <a:endParaRPr sz="2900">
                        <a:latin typeface="Times New Roman"/>
                        <a:cs typeface="Times New Roman"/>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0010">
                        <a:lnSpc>
                          <a:spcPts val="3320"/>
                        </a:lnSpc>
                      </a:pPr>
                      <a:r>
                        <a:rPr sz="2900" dirty="0">
                          <a:latin typeface="Times New Roman"/>
                          <a:cs typeface="Times New Roman"/>
                        </a:rPr>
                        <a:t>T</a:t>
                      </a:r>
                      <a:endParaRPr sz="2900">
                        <a:latin typeface="Times New Roman"/>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78105">
                        <a:lnSpc>
                          <a:spcPts val="3320"/>
                        </a:lnSpc>
                      </a:pPr>
                      <a:r>
                        <a:rPr sz="2900" dirty="0">
                          <a:latin typeface="Times New Roman"/>
                          <a:cs typeface="Times New Roman"/>
                        </a:rPr>
                        <a:t>R</a:t>
                      </a: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r>
              <a:tr h="461786">
                <a:tc>
                  <a:txBody>
                    <a:bodyPr/>
                    <a:lstStyle/>
                    <a:p>
                      <a:pPr marL="78740">
                        <a:lnSpc>
                          <a:spcPts val="3320"/>
                        </a:lnSpc>
                      </a:pPr>
                      <a:r>
                        <a:rPr sz="2900" spc="-5" dirty="0">
                          <a:latin typeface="Times New Roman"/>
                          <a:cs typeface="Times New Roman"/>
                        </a:rPr>
                        <a:t>Cylindrical</a:t>
                      </a:r>
                      <a:r>
                        <a:rPr sz="2900" spc="60" dirty="0">
                          <a:latin typeface="Times New Roman"/>
                          <a:cs typeface="Times New Roman"/>
                        </a:rPr>
                        <a:t> </a:t>
                      </a:r>
                      <a:r>
                        <a:rPr sz="2900" spc="5" dirty="0">
                          <a:latin typeface="Times New Roman"/>
                          <a:cs typeface="Times New Roman"/>
                        </a:rPr>
                        <a:t>Grinding</a:t>
                      </a:r>
                      <a:endParaRPr sz="2900">
                        <a:latin typeface="Times New Roman"/>
                        <a:cs typeface="Times New Roman"/>
                      </a:endParaRPr>
                    </a:p>
                  </a:txBody>
                  <a:tcPr marL="0" marR="0" marT="0"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80010">
                        <a:lnSpc>
                          <a:spcPts val="3320"/>
                        </a:lnSpc>
                      </a:pPr>
                      <a:r>
                        <a:rPr sz="2900" dirty="0">
                          <a:latin typeface="Times New Roman"/>
                          <a:cs typeface="Times New Roman"/>
                        </a:rPr>
                        <a:t>R &amp;</a:t>
                      </a:r>
                      <a:r>
                        <a:rPr sz="2900" spc="-60" dirty="0">
                          <a:latin typeface="Times New Roman"/>
                          <a:cs typeface="Times New Roman"/>
                        </a:rPr>
                        <a:t> </a:t>
                      </a:r>
                      <a:r>
                        <a:rPr sz="2900" dirty="0">
                          <a:latin typeface="Times New Roman"/>
                          <a:cs typeface="Times New Roman"/>
                        </a:rPr>
                        <a:t>T</a:t>
                      </a:r>
                      <a:endParaRPr sz="2900">
                        <a:latin typeface="Times New Roman"/>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78105">
                        <a:lnSpc>
                          <a:spcPts val="3320"/>
                        </a:lnSpc>
                      </a:pPr>
                      <a:r>
                        <a:rPr sz="2900" dirty="0">
                          <a:latin typeface="Times New Roman"/>
                          <a:cs typeface="Times New Roman"/>
                        </a:rPr>
                        <a:t>R</a:t>
                      </a: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6547" y="1"/>
            <a:ext cx="2953385" cy="554637"/>
          </a:xfrm>
          <a:prstGeom prst="rect">
            <a:avLst/>
          </a:prstGeom>
        </p:spPr>
        <p:txBody>
          <a:bodyPr vert="horz" wrap="square" lIns="0" tIns="15873" rIns="0" bIns="0" rtlCol="0">
            <a:spAutoFit/>
          </a:bodyPr>
          <a:lstStyle/>
          <a:p>
            <a:pPr marL="12698">
              <a:spcBef>
                <a:spcPts val="125"/>
              </a:spcBef>
            </a:pPr>
            <a:r>
              <a:rPr spc="-15" dirty="0"/>
              <a:t>OPERATIONS</a:t>
            </a:r>
          </a:p>
        </p:txBody>
      </p:sp>
      <p:sp>
        <p:nvSpPr>
          <p:cNvPr id="3" name="object 3"/>
          <p:cNvSpPr txBox="1"/>
          <p:nvPr/>
        </p:nvSpPr>
        <p:spPr>
          <a:xfrm>
            <a:off x="563373" y="524255"/>
            <a:ext cx="4618355" cy="4860945"/>
          </a:xfrm>
          <a:prstGeom prst="rect">
            <a:avLst/>
          </a:prstGeom>
        </p:spPr>
        <p:txBody>
          <a:bodyPr vert="horz" wrap="square" lIns="0" tIns="13334" rIns="0" bIns="0" rtlCol="0">
            <a:spAutoFit/>
          </a:bodyPr>
          <a:lstStyle/>
          <a:p>
            <a:pPr marL="579063" marR="5079" indent="-566365" algn="just">
              <a:lnSpc>
                <a:spcPct val="99700"/>
              </a:lnSpc>
              <a:spcBef>
                <a:spcPts val="105"/>
              </a:spcBef>
              <a:buAutoNum type="arabicParenR"/>
              <a:tabLst>
                <a:tab pos="579698" algn="l"/>
              </a:tabLst>
            </a:pPr>
            <a:r>
              <a:rPr sz="3100" u="heavy" spc="-10" dirty="0">
                <a:uFill>
                  <a:solidFill>
                    <a:srgbClr val="000000"/>
                  </a:solidFill>
                </a:uFill>
                <a:latin typeface="Times New Roman"/>
                <a:cs typeface="Times New Roman"/>
              </a:rPr>
              <a:t>Straight </a:t>
            </a:r>
            <a:r>
              <a:rPr sz="3100" u="heavy" spc="-5" dirty="0">
                <a:uFill>
                  <a:solidFill>
                    <a:srgbClr val="000000"/>
                  </a:solidFill>
                </a:uFill>
                <a:latin typeface="Times New Roman"/>
                <a:cs typeface="Times New Roman"/>
              </a:rPr>
              <a:t>turning</a:t>
            </a:r>
            <a:r>
              <a:rPr sz="3100" spc="-5" dirty="0">
                <a:latin typeface="Times New Roman"/>
                <a:cs typeface="Times New Roman"/>
              </a:rPr>
              <a:t>: </a:t>
            </a:r>
            <a:r>
              <a:rPr sz="3100" spc="-10" dirty="0">
                <a:latin typeface="Times New Roman"/>
                <a:cs typeface="Times New Roman"/>
              </a:rPr>
              <a:t>Here  </a:t>
            </a:r>
            <a:r>
              <a:rPr sz="3100" dirty="0">
                <a:latin typeface="Times New Roman"/>
                <a:cs typeface="Times New Roman"/>
              </a:rPr>
              <a:t>the </a:t>
            </a:r>
            <a:r>
              <a:rPr sz="3100" spc="-10" dirty="0">
                <a:latin typeface="Times New Roman"/>
                <a:cs typeface="Times New Roman"/>
              </a:rPr>
              <a:t>work rotating </a:t>
            </a:r>
            <a:r>
              <a:rPr sz="3100" spc="-5" dirty="0">
                <a:latin typeface="Times New Roman"/>
                <a:cs typeface="Times New Roman"/>
              </a:rPr>
              <a:t>about  </a:t>
            </a:r>
            <a:r>
              <a:rPr sz="3100" spc="-10" dirty="0">
                <a:latin typeface="Times New Roman"/>
                <a:cs typeface="Times New Roman"/>
              </a:rPr>
              <a:t>lathe </a:t>
            </a:r>
            <a:r>
              <a:rPr sz="3100" spc="-5" dirty="0">
                <a:latin typeface="Times New Roman"/>
                <a:cs typeface="Times New Roman"/>
              </a:rPr>
              <a:t>axis, </a:t>
            </a:r>
            <a:r>
              <a:rPr sz="3100" spc="-10" dirty="0">
                <a:latin typeface="Times New Roman"/>
                <a:cs typeface="Times New Roman"/>
              </a:rPr>
              <a:t>tool </a:t>
            </a:r>
            <a:r>
              <a:rPr sz="3100" spc="-5" dirty="0">
                <a:latin typeface="Times New Roman"/>
                <a:cs typeface="Times New Roman"/>
              </a:rPr>
              <a:t>is </a:t>
            </a:r>
            <a:r>
              <a:rPr sz="3100" spc="-15" dirty="0">
                <a:latin typeface="Times New Roman"/>
                <a:cs typeface="Times New Roman"/>
              </a:rPr>
              <a:t>fed  </a:t>
            </a:r>
            <a:r>
              <a:rPr sz="3100" spc="-10" dirty="0">
                <a:latin typeface="Times New Roman"/>
                <a:cs typeface="Times New Roman"/>
              </a:rPr>
              <a:t>parallel </a:t>
            </a:r>
            <a:r>
              <a:rPr sz="3100" spc="-15" dirty="0">
                <a:latin typeface="Times New Roman"/>
                <a:cs typeface="Times New Roman"/>
              </a:rPr>
              <a:t>to </a:t>
            </a:r>
            <a:r>
              <a:rPr sz="3100" spc="-5" dirty="0">
                <a:latin typeface="Times New Roman"/>
                <a:cs typeface="Times New Roman"/>
              </a:rPr>
              <a:t>it, depth </a:t>
            </a:r>
            <a:r>
              <a:rPr sz="3100" dirty="0">
                <a:latin typeface="Times New Roman"/>
                <a:cs typeface="Times New Roman"/>
              </a:rPr>
              <a:t>of </a:t>
            </a:r>
            <a:r>
              <a:rPr sz="3100" spc="-5" dirty="0">
                <a:latin typeface="Times New Roman"/>
                <a:cs typeface="Times New Roman"/>
              </a:rPr>
              <a:t>cut  is </a:t>
            </a:r>
            <a:r>
              <a:rPr sz="3100" spc="-10" dirty="0">
                <a:latin typeface="Times New Roman"/>
                <a:cs typeface="Times New Roman"/>
              </a:rPr>
              <a:t>perpendicular </a:t>
            </a:r>
            <a:r>
              <a:rPr sz="3100" spc="-5" dirty="0">
                <a:latin typeface="Times New Roman"/>
                <a:cs typeface="Times New Roman"/>
              </a:rPr>
              <a:t>to it,  thus </a:t>
            </a:r>
            <a:r>
              <a:rPr sz="3100" spc="-10" dirty="0">
                <a:latin typeface="Times New Roman"/>
                <a:cs typeface="Times New Roman"/>
              </a:rPr>
              <a:t>producing </a:t>
            </a:r>
            <a:r>
              <a:rPr sz="3100" spc="-5" dirty="0">
                <a:latin typeface="Times New Roman"/>
                <a:cs typeface="Times New Roman"/>
              </a:rPr>
              <a:t>a </a:t>
            </a:r>
            <a:r>
              <a:rPr sz="3100" spc="-10" dirty="0">
                <a:latin typeface="Times New Roman"/>
                <a:cs typeface="Times New Roman"/>
              </a:rPr>
              <a:t>straight  cylindrical surface. Here  </a:t>
            </a:r>
            <a:r>
              <a:rPr sz="3100" spc="-15" dirty="0">
                <a:latin typeface="Times New Roman"/>
                <a:cs typeface="Times New Roman"/>
              </a:rPr>
              <a:t>Diameter </a:t>
            </a:r>
            <a:r>
              <a:rPr sz="3100" spc="-5" dirty="0">
                <a:latin typeface="Times New Roman"/>
                <a:cs typeface="Times New Roman"/>
              </a:rPr>
              <a:t>is </a:t>
            </a:r>
            <a:r>
              <a:rPr sz="3100" spc="-21" dirty="0">
                <a:latin typeface="Times New Roman"/>
                <a:cs typeface="Times New Roman"/>
              </a:rPr>
              <a:t>effected </a:t>
            </a:r>
            <a:r>
              <a:rPr sz="3100" spc="-5" dirty="0">
                <a:latin typeface="Times New Roman"/>
                <a:cs typeface="Times New Roman"/>
              </a:rPr>
              <a:t>but  Length is </a:t>
            </a:r>
            <a:r>
              <a:rPr sz="3100" dirty="0">
                <a:latin typeface="Times New Roman"/>
                <a:cs typeface="Times New Roman"/>
              </a:rPr>
              <a:t>not</a:t>
            </a:r>
            <a:r>
              <a:rPr sz="3100" spc="-135" dirty="0">
                <a:latin typeface="Times New Roman"/>
                <a:cs typeface="Times New Roman"/>
              </a:rPr>
              <a:t> </a:t>
            </a:r>
            <a:r>
              <a:rPr sz="3100" spc="-21" dirty="0">
                <a:latin typeface="Times New Roman"/>
                <a:cs typeface="Times New Roman"/>
              </a:rPr>
              <a:t>effected.</a:t>
            </a:r>
            <a:endParaRPr sz="3100">
              <a:latin typeface="Times New Roman"/>
              <a:cs typeface="Times New Roman"/>
            </a:endParaRPr>
          </a:p>
          <a:p>
            <a:pPr marL="579063" indent="-566365">
              <a:spcBef>
                <a:spcPts val="720"/>
              </a:spcBef>
              <a:buAutoNum type="arabicParenR"/>
              <a:tabLst>
                <a:tab pos="579063" algn="l"/>
                <a:tab pos="579698" algn="l"/>
              </a:tabLst>
            </a:pPr>
            <a:r>
              <a:rPr sz="3100" u="heavy" dirty="0">
                <a:uFill>
                  <a:solidFill>
                    <a:srgbClr val="000000"/>
                  </a:solidFill>
                </a:uFill>
                <a:latin typeface="Times New Roman"/>
                <a:cs typeface="Times New Roman"/>
              </a:rPr>
              <a:t>Shoulder </a:t>
            </a:r>
            <a:r>
              <a:rPr sz="3100" u="heavy" spc="-5" dirty="0">
                <a:uFill>
                  <a:solidFill>
                    <a:srgbClr val="000000"/>
                  </a:solidFill>
                </a:uFill>
                <a:latin typeface="Times New Roman"/>
                <a:cs typeface="Times New Roman"/>
              </a:rPr>
              <a:t>/ Step</a:t>
            </a:r>
            <a:r>
              <a:rPr sz="3100" u="heavy" spc="-151" dirty="0">
                <a:uFill>
                  <a:solidFill>
                    <a:srgbClr val="000000"/>
                  </a:solidFill>
                </a:uFill>
                <a:latin typeface="Times New Roman"/>
                <a:cs typeface="Times New Roman"/>
              </a:rPr>
              <a:t> </a:t>
            </a:r>
            <a:r>
              <a:rPr sz="3100" u="heavy" dirty="0">
                <a:uFill>
                  <a:solidFill>
                    <a:srgbClr val="000000"/>
                  </a:solidFill>
                </a:uFill>
                <a:latin typeface="Times New Roman"/>
                <a:cs typeface="Times New Roman"/>
              </a:rPr>
              <a:t>turning:</a:t>
            </a:r>
            <a:endParaRPr sz="3100">
              <a:latin typeface="Times New Roman"/>
              <a:cs typeface="Times New Roman"/>
            </a:endParaRPr>
          </a:p>
        </p:txBody>
      </p:sp>
      <p:sp>
        <p:nvSpPr>
          <p:cNvPr id="4" name="object 4"/>
          <p:cNvSpPr txBox="1"/>
          <p:nvPr/>
        </p:nvSpPr>
        <p:spPr>
          <a:xfrm>
            <a:off x="1130301" y="5422392"/>
            <a:ext cx="4050029" cy="1444625"/>
          </a:xfrm>
          <a:prstGeom prst="rect">
            <a:avLst/>
          </a:prstGeom>
        </p:spPr>
        <p:txBody>
          <a:bodyPr vert="horz" wrap="square" lIns="0" tIns="13334" rIns="0" bIns="0" rtlCol="0">
            <a:spAutoFit/>
          </a:bodyPr>
          <a:lstStyle/>
          <a:p>
            <a:pPr marL="12698" marR="5079" algn="just">
              <a:lnSpc>
                <a:spcPct val="99700"/>
              </a:lnSpc>
              <a:spcBef>
                <a:spcPts val="105"/>
              </a:spcBef>
            </a:pPr>
            <a:r>
              <a:rPr sz="3100" spc="-15" dirty="0">
                <a:latin typeface="Times New Roman"/>
                <a:cs typeface="Times New Roman"/>
              </a:rPr>
              <a:t>Same</a:t>
            </a:r>
            <a:r>
              <a:rPr sz="3100" spc="745" dirty="0">
                <a:latin typeface="Times New Roman"/>
                <a:cs typeface="Times New Roman"/>
              </a:rPr>
              <a:t> </a:t>
            </a:r>
            <a:r>
              <a:rPr sz="3100" spc="-10" dirty="0">
                <a:latin typeface="Times New Roman"/>
                <a:cs typeface="Times New Roman"/>
              </a:rPr>
              <a:t>as </a:t>
            </a:r>
            <a:r>
              <a:rPr sz="3100" spc="-5" dirty="0">
                <a:latin typeface="Times New Roman"/>
                <a:cs typeface="Times New Roman"/>
              </a:rPr>
              <a:t>above </a:t>
            </a:r>
            <a:r>
              <a:rPr sz="3100" spc="-10" dirty="0">
                <a:latin typeface="Times New Roman"/>
                <a:cs typeface="Times New Roman"/>
              </a:rPr>
              <a:t>except  </a:t>
            </a:r>
            <a:r>
              <a:rPr sz="3100" spc="-5" dirty="0">
                <a:latin typeface="Times New Roman"/>
                <a:cs typeface="Times New Roman"/>
              </a:rPr>
              <a:t>that </a:t>
            </a:r>
            <a:r>
              <a:rPr sz="3100" spc="-15" dirty="0">
                <a:latin typeface="Times New Roman"/>
                <a:cs typeface="Times New Roman"/>
              </a:rPr>
              <a:t>diameter </a:t>
            </a:r>
            <a:r>
              <a:rPr sz="3100" spc="-5" dirty="0">
                <a:latin typeface="Times New Roman"/>
                <a:cs typeface="Times New Roman"/>
              </a:rPr>
              <a:t>is reduced  </a:t>
            </a:r>
            <a:r>
              <a:rPr sz="3100" dirty="0">
                <a:latin typeface="Times New Roman"/>
                <a:cs typeface="Times New Roman"/>
              </a:rPr>
              <a:t>only up </a:t>
            </a:r>
            <a:r>
              <a:rPr sz="3100" spc="-5" dirty="0">
                <a:latin typeface="Times New Roman"/>
                <a:cs typeface="Times New Roman"/>
              </a:rPr>
              <a:t>to </a:t>
            </a:r>
            <a:r>
              <a:rPr sz="3100" spc="-10" dirty="0">
                <a:latin typeface="Times New Roman"/>
                <a:cs typeface="Times New Roman"/>
              </a:rPr>
              <a:t>certain</a:t>
            </a:r>
            <a:r>
              <a:rPr sz="3100" spc="-165" dirty="0">
                <a:latin typeface="Times New Roman"/>
                <a:cs typeface="Times New Roman"/>
              </a:rPr>
              <a:t> </a:t>
            </a:r>
            <a:r>
              <a:rPr sz="3100" dirty="0">
                <a:latin typeface="Times New Roman"/>
                <a:cs typeface="Times New Roman"/>
              </a:rPr>
              <a:t>length.</a:t>
            </a:r>
            <a:endParaRPr sz="3100">
              <a:latin typeface="Times New Roman"/>
              <a:cs typeface="Times New Roman"/>
            </a:endParaRPr>
          </a:p>
        </p:txBody>
      </p:sp>
      <p:sp>
        <p:nvSpPr>
          <p:cNvPr id="5" name="object 5"/>
          <p:cNvSpPr/>
          <p:nvPr/>
        </p:nvSpPr>
        <p:spPr>
          <a:xfrm>
            <a:off x="5349241" y="585723"/>
            <a:ext cx="5038344" cy="37795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166943" y="4597291"/>
            <a:ext cx="3859377" cy="254657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317736" y="5541772"/>
            <a:ext cx="125095" cy="923925"/>
          </a:xfrm>
          <a:custGeom>
            <a:avLst/>
            <a:gdLst/>
            <a:ahLst/>
            <a:cxnLst/>
            <a:rect l="l" t="t" r="r" b="b"/>
            <a:pathLst>
              <a:path w="125095" h="923925">
                <a:moveTo>
                  <a:pt x="62484" y="49149"/>
                </a:moveTo>
                <a:lnTo>
                  <a:pt x="51816" y="67818"/>
                </a:lnTo>
                <a:lnTo>
                  <a:pt x="51816" y="923543"/>
                </a:lnTo>
                <a:lnTo>
                  <a:pt x="76200" y="923543"/>
                </a:lnTo>
                <a:lnTo>
                  <a:pt x="76200" y="73151"/>
                </a:lnTo>
                <a:lnTo>
                  <a:pt x="62484" y="49149"/>
                </a:lnTo>
                <a:close/>
              </a:path>
              <a:path w="125095" h="923925">
                <a:moveTo>
                  <a:pt x="64008" y="0"/>
                </a:moveTo>
                <a:lnTo>
                  <a:pt x="3048" y="103631"/>
                </a:lnTo>
                <a:lnTo>
                  <a:pt x="0" y="109727"/>
                </a:lnTo>
                <a:lnTo>
                  <a:pt x="3048" y="115823"/>
                </a:lnTo>
                <a:lnTo>
                  <a:pt x="15240" y="121919"/>
                </a:lnTo>
                <a:lnTo>
                  <a:pt x="21336" y="121919"/>
                </a:lnTo>
                <a:lnTo>
                  <a:pt x="24384" y="115823"/>
                </a:lnTo>
                <a:lnTo>
                  <a:pt x="51816" y="67818"/>
                </a:lnTo>
                <a:lnTo>
                  <a:pt x="51816" y="24383"/>
                </a:lnTo>
                <a:lnTo>
                  <a:pt x="77634" y="24383"/>
                </a:lnTo>
                <a:lnTo>
                  <a:pt x="64008" y="0"/>
                </a:lnTo>
                <a:close/>
              </a:path>
              <a:path w="125095" h="923925">
                <a:moveTo>
                  <a:pt x="77634" y="24383"/>
                </a:moveTo>
                <a:lnTo>
                  <a:pt x="76200" y="24383"/>
                </a:lnTo>
                <a:lnTo>
                  <a:pt x="76200" y="73151"/>
                </a:lnTo>
                <a:lnTo>
                  <a:pt x="100584" y="115823"/>
                </a:lnTo>
                <a:lnTo>
                  <a:pt x="103632" y="121919"/>
                </a:lnTo>
                <a:lnTo>
                  <a:pt x="112775" y="121919"/>
                </a:lnTo>
                <a:lnTo>
                  <a:pt x="124968" y="115823"/>
                </a:lnTo>
                <a:lnTo>
                  <a:pt x="124968" y="109727"/>
                </a:lnTo>
                <a:lnTo>
                  <a:pt x="121920" y="103631"/>
                </a:lnTo>
                <a:lnTo>
                  <a:pt x="77634" y="24383"/>
                </a:lnTo>
                <a:close/>
              </a:path>
              <a:path w="125095" h="923925">
                <a:moveTo>
                  <a:pt x="76200" y="30479"/>
                </a:moveTo>
                <a:lnTo>
                  <a:pt x="73152" y="30479"/>
                </a:lnTo>
                <a:lnTo>
                  <a:pt x="62484" y="49149"/>
                </a:lnTo>
                <a:lnTo>
                  <a:pt x="76200" y="73151"/>
                </a:lnTo>
                <a:lnTo>
                  <a:pt x="76200" y="30479"/>
                </a:lnTo>
                <a:close/>
              </a:path>
              <a:path w="125095" h="923925">
                <a:moveTo>
                  <a:pt x="51816" y="30479"/>
                </a:moveTo>
                <a:lnTo>
                  <a:pt x="51816" y="67818"/>
                </a:lnTo>
                <a:lnTo>
                  <a:pt x="62484" y="49149"/>
                </a:lnTo>
                <a:lnTo>
                  <a:pt x="51816" y="30479"/>
                </a:lnTo>
                <a:close/>
              </a:path>
              <a:path w="125095" h="923925">
                <a:moveTo>
                  <a:pt x="76200" y="24383"/>
                </a:moveTo>
                <a:lnTo>
                  <a:pt x="51816" y="24383"/>
                </a:lnTo>
                <a:lnTo>
                  <a:pt x="51816" y="30479"/>
                </a:lnTo>
                <a:lnTo>
                  <a:pt x="62484" y="49149"/>
                </a:lnTo>
                <a:lnTo>
                  <a:pt x="73152" y="30479"/>
                </a:lnTo>
                <a:lnTo>
                  <a:pt x="76200" y="30479"/>
                </a:lnTo>
                <a:lnTo>
                  <a:pt x="76200" y="24383"/>
                </a:lnTo>
                <a:close/>
              </a:path>
            </a:pathLst>
          </a:custGeom>
          <a:solidFill>
            <a:srgbClr val="000000"/>
          </a:solidFill>
        </p:spPr>
        <p:txBody>
          <a:bodyPr wrap="square" lIns="0" tIns="0" rIns="0" bIns="0" rtlCol="0"/>
          <a:lstStyle/>
          <a:p>
            <a:endParaRPr/>
          </a:p>
        </p:txBody>
      </p:sp>
      <p:sp>
        <p:nvSpPr>
          <p:cNvPr id="9" name="object 9"/>
          <p:cNvSpPr txBox="1"/>
          <p:nvPr/>
        </p:nvSpPr>
        <p:spPr>
          <a:xfrm>
            <a:off x="9634221" y="5568696"/>
            <a:ext cx="165735" cy="352018"/>
          </a:xfrm>
          <a:prstGeom prst="rect">
            <a:avLst/>
          </a:prstGeom>
        </p:spPr>
        <p:txBody>
          <a:bodyPr vert="horz" wrap="square" lIns="0" tIns="13334" rIns="0" bIns="0" rtlCol="0">
            <a:spAutoFit/>
          </a:bodyPr>
          <a:lstStyle/>
          <a:p>
            <a:pPr marL="12698">
              <a:spcBef>
                <a:spcPts val="105"/>
              </a:spcBef>
            </a:pPr>
            <a:r>
              <a:rPr sz="2200" dirty="0">
                <a:latin typeface="Times New Roman"/>
                <a:cs typeface="Times New Roman"/>
              </a:rPr>
              <a:t>d</a:t>
            </a:r>
            <a:endParaRPr sz="2200">
              <a:latin typeface="Times New Roman"/>
              <a:cs typeface="Times New Roman"/>
            </a:endParaRPr>
          </a:p>
        </p:txBody>
      </p:sp>
      <p:sp>
        <p:nvSpPr>
          <p:cNvPr id="12" name="object 12"/>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30</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775801"/>
            <a:ext cx="9624060" cy="651538"/>
          </a:xfrm>
        </p:spPr>
        <p:txBody>
          <a:bodyPr>
            <a:normAutofit/>
          </a:bodyPr>
          <a:lstStyle/>
          <a:p>
            <a:pPr algn="ctr"/>
            <a:r>
              <a:rPr lang="en-US" dirty="0" smtClean="0">
                <a:latin typeface="Times New Roman" pitchFamily="18" charset="0"/>
                <a:cs typeface="Times New Roman" pitchFamily="18" charset="0"/>
              </a:rPr>
              <a:t>Parting/Slotting/Grooving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511300"/>
            <a:ext cx="10693400" cy="6045200"/>
          </a:xfrm>
        </p:spPr>
        <p:txBody>
          <a:bodyPr>
            <a:normAutofit/>
          </a:bodyPr>
          <a:lstStyle/>
          <a:p>
            <a:pPr algn="just"/>
            <a:r>
              <a:rPr lang="en-US" sz="3200" dirty="0" smtClean="0">
                <a:latin typeface="Times New Roman" pitchFamily="18" charset="0"/>
                <a:cs typeface="Times New Roman" pitchFamily="18" charset="0"/>
              </a:rPr>
              <a:t>A tool is moved in/out of the work. shallow cut will leave a formed cut, a deep cut will cut off the unsupported part.</a:t>
            </a:r>
          </a:p>
          <a:p>
            <a:pPr algn="just">
              <a:buNone/>
            </a:pPr>
            <a:endParaRPr lang="en-US" sz="3200" dirty="0" smtClean="0">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3"/>
          <a:srcRect/>
          <a:stretch>
            <a:fillRect/>
          </a:stretch>
        </p:blipFill>
        <p:spPr bwMode="auto">
          <a:xfrm>
            <a:off x="0" y="3295346"/>
            <a:ext cx="4722918" cy="4261154"/>
          </a:xfrm>
          <a:prstGeom prst="rect">
            <a:avLst/>
          </a:prstGeom>
          <a:noFill/>
          <a:ln w="9525">
            <a:noFill/>
            <a:miter lim="800000"/>
            <a:headEnd/>
            <a:tailEnd/>
          </a:ln>
          <a:effectLst/>
        </p:spPr>
      </p:pic>
      <p:pic>
        <p:nvPicPr>
          <p:cNvPr id="76802" name="Picture 2" descr="http://www.custompartnet.com/wu/images/turning/grooving.png"/>
          <p:cNvPicPr>
            <a:picLocks noChangeAspect="1" noChangeArrowheads="1"/>
          </p:cNvPicPr>
          <p:nvPr/>
        </p:nvPicPr>
        <p:blipFill>
          <a:blip r:embed="rId4"/>
          <a:srcRect b="20230"/>
          <a:stretch>
            <a:fillRect/>
          </a:stretch>
        </p:blipFill>
        <p:spPr bwMode="auto">
          <a:xfrm>
            <a:off x="5847955" y="3442407"/>
            <a:ext cx="4845447" cy="3641813"/>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775801"/>
            <a:ext cx="9624060" cy="651538"/>
          </a:xfrm>
        </p:spPr>
        <p:txBody>
          <a:bodyPr>
            <a:normAutofit/>
          </a:bodyPr>
          <a:lstStyle/>
          <a:p>
            <a:pPr algn="ctr"/>
            <a:r>
              <a:rPr lang="en-US" dirty="0" smtClean="0">
                <a:latin typeface="Times New Roman" pitchFamily="18" charset="0"/>
                <a:cs typeface="Times New Roman" pitchFamily="18" charset="0"/>
              </a:rPr>
              <a:t>Drilling/Boring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511300"/>
            <a:ext cx="10693400" cy="6045200"/>
          </a:xfrm>
        </p:spPr>
        <p:txBody>
          <a:bodyPr>
            <a:normAutofit/>
          </a:bodyPr>
          <a:lstStyle/>
          <a:p>
            <a:pPr algn="just"/>
            <a:r>
              <a:rPr lang="en-US" sz="3200" dirty="0" smtClean="0">
                <a:latin typeface="Times New Roman" pitchFamily="18" charset="0"/>
                <a:cs typeface="Times New Roman" pitchFamily="18" charset="0"/>
              </a:rPr>
              <a:t>Drilling/Boring - a cutter or drill bit is pushed into the end to create an internal feature.</a:t>
            </a:r>
          </a:p>
          <a:p>
            <a:pPr algn="just"/>
            <a:endParaRPr lang="en-US" sz="3200"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3"/>
          <a:srcRect/>
          <a:stretch>
            <a:fillRect/>
          </a:stretch>
        </p:blipFill>
        <p:spPr bwMode="auto">
          <a:xfrm>
            <a:off x="0" y="3358444"/>
            <a:ext cx="5792258" cy="2672123"/>
          </a:xfrm>
          <a:prstGeom prst="rect">
            <a:avLst/>
          </a:prstGeom>
          <a:noFill/>
          <a:ln w="9525">
            <a:noFill/>
            <a:miter lim="800000"/>
            <a:headEnd/>
            <a:tailEnd/>
          </a:ln>
          <a:effectLst/>
        </p:spPr>
      </p:pic>
      <p:pic>
        <p:nvPicPr>
          <p:cNvPr id="74754" name="Picture 2" descr="http://www.custompartnet.com/wu/images/turning/drilling-turn.png"/>
          <p:cNvPicPr>
            <a:picLocks noChangeAspect="1" noChangeArrowheads="1"/>
          </p:cNvPicPr>
          <p:nvPr/>
        </p:nvPicPr>
        <p:blipFill>
          <a:blip r:embed="rId4"/>
          <a:srcRect b="30115"/>
          <a:stretch>
            <a:fillRect/>
          </a:stretch>
        </p:blipFill>
        <p:spPr bwMode="auto">
          <a:xfrm>
            <a:off x="5847955" y="3022600"/>
            <a:ext cx="4845447" cy="3190522"/>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731" y="21336"/>
            <a:ext cx="5205730" cy="1444625"/>
          </a:xfrm>
          <a:prstGeom prst="rect">
            <a:avLst/>
          </a:prstGeom>
        </p:spPr>
        <p:txBody>
          <a:bodyPr vert="horz" wrap="square" lIns="0" tIns="13334" rIns="0" bIns="0" rtlCol="0">
            <a:spAutoFit/>
          </a:bodyPr>
          <a:lstStyle/>
          <a:p>
            <a:pPr marL="414615" marR="5079" indent="-402551" algn="just">
              <a:lnSpc>
                <a:spcPct val="99700"/>
              </a:lnSpc>
              <a:spcBef>
                <a:spcPts val="105"/>
              </a:spcBef>
            </a:pPr>
            <a:r>
              <a:rPr sz="3100" b="0" dirty="0"/>
              <a:t>3) </a:t>
            </a:r>
            <a:r>
              <a:rPr sz="3100" b="0" u="heavy" spc="-10" dirty="0">
                <a:uFill>
                  <a:solidFill>
                    <a:srgbClr val="000000"/>
                  </a:solidFill>
                </a:uFill>
              </a:rPr>
              <a:t>Facing:-</a:t>
            </a:r>
            <a:r>
              <a:rPr sz="3100" b="0" spc="-10" dirty="0"/>
              <a:t> Here </a:t>
            </a:r>
            <a:r>
              <a:rPr sz="3100" b="0" dirty="0"/>
              <a:t>the </a:t>
            </a:r>
            <a:r>
              <a:rPr sz="3100" b="0" spc="-10" dirty="0"/>
              <a:t>tool </a:t>
            </a:r>
            <a:r>
              <a:rPr sz="3100" b="0" spc="-5" dirty="0"/>
              <a:t>is </a:t>
            </a:r>
            <a:r>
              <a:rPr sz="3100" b="0" spc="-15" dirty="0"/>
              <a:t>fed  </a:t>
            </a:r>
            <a:r>
              <a:rPr sz="3100" b="0" spc="-10" dirty="0"/>
              <a:t>perpendicular </a:t>
            </a:r>
            <a:r>
              <a:rPr sz="3100" b="0" spc="-15" dirty="0"/>
              <a:t>to </a:t>
            </a:r>
            <a:r>
              <a:rPr sz="3100" b="0" spc="-5" dirty="0"/>
              <a:t>the lathe </a:t>
            </a:r>
            <a:r>
              <a:rPr sz="3100" b="0" spc="-10" dirty="0"/>
              <a:t>axis  </a:t>
            </a:r>
            <a:r>
              <a:rPr sz="3100" b="0" spc="-5" dirty="0"/>
              <a:t>and</a:t>
            </a:r>
            <a:r>
              <a:rPr sz="3100" b="0" spc="235" dirty="0"/>
              <a:t> </a:t>
            </a:r>
            <a:r>
              <a:rPr sz="3100" b="0" spc="-5" dirty="0"/>
              <a:t>depth</a:t>
            </a:r>
            <a:r>
              <a:rPr sz="3100" b="0" spc="229" dirty="0"/>
              <a:t> </a:t>
            </a:r>
            <a:r>
              <a:rPr sz="3100" b="0" dirty="0"/>
              <a:t>of</a:t>
            </a:r>
            <a:r>
              <a:rPr sz="3100" b="0" spc="229" dirty="0"/>
              <a:t> </a:t>
            </a:r>
            <a:r>
              <a:rPr sz="3100" b="0" spc="-5" dirty="0"/>
              <a:t>cut</a:t>
            </a:r>
            <a:r>
              <a:rPr sz="3100" b="0" spc="250" dirty="0"/>
              <a:t> </a:t>
            </a:r>
            <a:r>
              <a:rPr sz="3100" b="0" spc="-5" dirty="0"/>
              <a:t>is</a:t>
            </a:r>
            <a:r>
              <a:rPr sz="3100" b="0" spc="239" dirty="0"/>
              <a:t> </a:t>
            </a:r>
            <a:r>
              <a:rPr sz="3100" b="0" spc="-10" dirty="0"/>
              <a:t>parallel</a:t>
            </a:r>
            <a:r>
              <a:rPr sz="3100" b="0" spc="254" dirty="0"/>
              <a:t> </a:t>
            </a:r>
            <a:r>
              <a:rPr sz="3100" b="0" spc="-5" dirty="0"/>
              <a:t>to</a:t>
            </a:r>
            <a:endParaRPr sz="3100"/>
          </a:p>
        </p:txBody>
      </p:sp>
      <p:sp>
        <p:nvSpPr>
          <p:cNvPr id="3" name="object 3"/>
          <p:cNvSpPr txBox="1"/>
          <p:nvPr/>
        </p:nvSpPr>
        <p:spPr>
          <a:xfrm>
            <a:off x="798069" y="1435608"/>
            <a:ext cx="4806315" cy="2398733"/>
          </a:xfrm>
          <a:prstGeom prst="rect">
            <a:avLst/>
          </a:prstGeom>
        </p:spPr>
        <p:txBody>
          <a:bodyPr vert="horz" wrap="square" lIns="0" tIns="13334" rIns="0" bIns="0" rtlCol="0">
            <a:spAutoFit/>
          </a:bodyPr>
          <a:lstStyle/>
          <a:p>
            <a:pPr marL="12698" marR="5079" algn="just">
              <a:lnSpc>
                <a:spcPct val="99700"/>
              </a:lnSpc>
              <a:spcBef>
                <a:spcPts val="105"/>
              </a:spcBef>
            </a:pPr>
            <a:r>
              <a:rPr sz="3100" dirty="0">
                <a:latin typeface="Times New Roman"/>
                <a:cs typeface="Times New Roman"/>
              </a:rPr>
              <a:t>the </a:t>
            </a:r>
            <a:r>
              <a:rPr sz="3100" spc="-10" dirty="0">
                <a:latin typeface="Times New Roman"/>
                <a:cs typeface="Times New Roman"/>
              </a:rPr>
              <a:t>lathe axis </a:t>
            </a:r>
            <a:r>
              <a:rPr sz="3100" spc="-5" dirty="0">
                <a:latin typeface="Times New Roman"/>
                <a:cs typeface="Times New Roman"/>
              </a:rPr>
              <a:t>and thus  </a:t>
            </a:r>
            <a:r>
              <a:rPr sz="3100" spc="-10" dirty="0">
                <a:latin typeface="Times New Roman"/>
                <a:cs typeface="Times New Roman"/>
              </a:rPr>
              <a:t>producing </a:t>
            </a:r>
            <a:r>
              <a:rPr sz="3100" spc="-5" dirty="0">
                <a:latin typeface="Times New Roman"/>
                <a:cs typeface="Times New Roman"/>
              </a:rPr>
              <a:t>a </a:t>
            </a:r>
            <a:r>
              <a:rPr sz="3100" spc="-15" dirty="0">
                <a:latin typeface="Times New Roman"/>
                <a:cs typeface="Times New Roman"/>
              </a:rPr>
              <a:t>flat </a:t>
            </a:r>
            <a:r>
              <a:rPr sz="3100" spc="-10" dirty="0">
                <a:latin typeface="Times New Roman"/>
                <a:cs typeface="Times New Roman"/>
              </a:rPr>
              <a:t>surface. Here  Length </a:t>
            </a:r>
            <a:r>
              <a:rPr sz="3100" spc="-5" dirty="0">
                <a:latin typeface="Times New Roman"/>
                <a:cs typeface="Times New Roman"/>
              </a:rPr>
              <a:t>(in </a:t>
            </a:r>
            <a:r>
              <a:rPr sz="3100" spc="-10" dirty="0">
                <a:latin typeface="Times New Roman"/>
                <a:cs typeface="Times New Roman"/>
              </a:rPr>
              <a:t>Shafts) </a:t>
            </a:r>
            <a:r>
              <a:rPr sz="3100" spc="-5" dirty="0">
                <a:latin typeface="Times New Roman"/>
                <a:cs typeface="Times New Roman"/>
              </a:rPr>
              <a:t>/ </a:t>
            </a:r>
            <a:r>
              <a:rPr sz="3100" spc="-10" dirty="0">
                <a:latin typeface="Times New Roman"/>
                <a:cs typeface="Times New Roman"/>
              </a:rPr>
              <a:t>thickness  </a:t>
            </a:r>
            <a:r>
              <a:rPr sz="3100" spc="-5" dirty="0">
                <a:latin typeface="Times New Roman"/>
                <a:cs typeface="Times New Roman"/>
              </a:rPr>
              <a:t>(in </a:t>
            </a:r>
            <a:r>
              <a:rPr sz="3100" spc="-10" dirty="0">
                <a:latin typeface="Times New Roman"/>
                <a:cs typeface="Times New Roman"/>
              </a:rPr>
              <a:t>plates) </a:t>
            </a:r>
            <a:r>
              <a:rPr sz="3100" spc="-5" dirty="0">
                <a:latin typeface="Times New Roman"/>
                <a:cs typeface="Times New Roman"/>
              </a:rPr>
              <a:t>is </a:t>
            </a:r>
            <a:r>
              <a:rPr sz="3100" spc="-21" dirty="0">
                <a:latin typeface="Times New Roman"/>
                <a:cs typeface="Times New Roman"/>
              </a:rPr>
              <a:t>effected, </a:t>
            </a:r>
            <a:r>
              <a:rPr sz="3100" spc="-5" dirty="0">
                <a:latin typeface="Times New Roman"/>
                <a:cs typeface="Times New Roman"/>
              </a:rPr>
              <a:t>but  </a:t>
            </a:r>
            <a:r>
              <a:rPr sz="3100" spc="-15" dirty="0">
                <a:latin typeface="Times New Roman"/>
                <a:cs typeface="Times New Roman"/>
              </a:rPr>
              <a:t>Diameter </a:t>
            </a:r>
            <a:r>
              <a:rPr sz="3100" spc="-5" dirty="0">
                <a:latin typeface="Times New Roman"/>
                <a:cs typeface="Times New Roman"/>
              </a:rPr>
              <a:t>is </a:t>
            </a:r>
            <a:r>
              <a:rPr sz="3100" dirty="0">
                <a:latin typeface="Times New Roman"/>
                <a:cs typeface="Times New Roman"/>
              </a:rPr>
              <a:t>not</a:t>
            </a:r>
            <a:r>
              <a:rPr sz="3100" spc="-40" dirty="0">
                <a:latin typeface="Times New Roman"/>
                <a:cs typeface="Times New Roman"/>
              </a:rPr>
              <a:t> </a:t>
            </a:r>
            <a:r>
              <a:rPr sz="3100" spc="-21" dirty="0">
                <a:latin typeface="Times New Roman"/>
                <a:cs typeface="Times New Roman"/>
              </a:rPr>
              <a:t>effected.</a:t>
            </a:r>
            <a:endParaRPr sz="3100">
              <a:latin typeface="Times New Roman"/>
              <a:cs typeface="Times New Roman"/>
            </a:endParaRPr>
          </a:p>
        </p:txBody>
      </p:sp>
      <p:sp>
        <p:nvSpPr>
          <p:cNvPr id="4" name="object 4"/>
          <p:cNvSpPr/>
          <p:nvPr/>
        </p:nvSpPr>
        <p:spPr>
          <a:xfrm>
            <a:off x="5769864" y="0"/>
            <a:ext cx="4606234" cy="37556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78536" y="3844035"/>
            <a:ext cx="4953000" cy="332841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308340" y="3883152"/>
            <a:ext cx="1826894" cy="489235"/>
          </a:xfrm>
          <a:prstGeom prst="rect">
            <a:avLst/>
          </a:prstGeom>
        </p:spPr>
        <p:txBody>
          <a:bodyPr vert="horz" wrap="square" lIns="0" tIns="12064" rIns="0" bIns="0" rtlCol="0">
            <a:spAutoFit/>
          </a:bodyPr>
          <a:lstStyle/>
          <a:p>
            <a:pPr marL="12698">
              <a:spcBef>
                <a:spcPts val="95"/>
              </a:spcBef>
              <a:tabLst>
                <a:tab pos="1484486" algn="l"/>
              </a:tabLst>
            </a:pPr>
            <a:r>
              <a:rPr sz="3100" dirty="0">
                <a:latin typeface="Times New Roman"/>
                <a:cs typeface="Times New Roman"/>
              </a:rPr>
              <a:t>P</a:t>
            </a:r>
            <a:r>
              <a:rPr sz="3100" spc="-5" dirty="0">
                <a:latin typeface="Times New Roman"/>
                <a:cs typeface="Times New Roman"/>
              </a:rPr>
              <a:t>r</a:t>
            </a:r>
            <a:r>
              <a:rPr sz="3100" spc="-15" dirty="0">
                <a:latin typeface="Times New Roman"/>
                <a:cs typeface="Times New Roman"/>
              </a:rPr>
              <a:t>oce</a:t>
            </a:r>
            <a:r>
              <a:rPr sz="3100" spc="-10" dirty="0">
                <a:latin typeface="Times New Roman"/>
                <a:cs typeface="Times New Roman"/>
              </a:rPr>
              <a:t>s</a:t>
            </a:r>
            <a:r>
              <a:rPr sz="3100" spc="-5" dirty="0">
                <a:latin typeface="Times New Roman"/>
                <a:cs typeface="Times New Roman"/>
              </a:rPr>
              <a:t>s</a:t>
            </a:r>
            <a:r>
              <a:rPr sz="3100" dirty="0">
                <a:latin typeface="Times New Roman"/>
                <a:cs typeface="Times New Roman"/>
              </a:rPr>
              <a:t>	o</a:t>
            </a:r>
            <a:r>
              <a:rPr sz="3100" spc="-5" dirty="0">
                <a:latin typeface="Times New Roman"/>
                <a:cs typeface="Times New Roman"/>
              </a:rPr>
              <a:t>f</a:t>
            </a:r>
            <a:endParaRPr sz="3100">
              <a:latin typeface="Times New Roman"/>
              <a:cs typeface="Times New Roman"/>
            </a:endParaRPr>
          </a:p>
        </p:txBody>
      </p:sp>
      <p:sp>
        <p:nvSpPr>
          <p:cNvPr id="12" name="object 12"/>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33</a:t>
            </a:fld>
            <a:endParaRPr sz="1300">
              <a:latin typeface="Times New Roman"/>
              <a:cs typeface="Times New Roman"/>
            </a:endParaRPr>
          </a:p>
        </p:txBody>
      </p:sp>
      <p:sp>
        <p:nvSpPr>
          <p:cNvPr id="7" name="object 7"/>
          <p:cNvSpPr txBox="1"/>
          <p:nvPr/>
        </p:nvSpPr>
        <p:spPr>
          <a:xfrm>
            <a:off x="5772403" y="3883152"/>
            <a:ext cx="2626361" cy="966289"/>
          </a:xfrm>
          <a:prstGeom prst="rect">
            <a:avLst/>
          </a:prstGeom>
        </p:spPr>
        <p:txBody>
          <a:bodyPr vert="horz" wrap="square" lIns="0" tIns="12064" rIns="0" bIns="0" rtlCol="0">
            <a:spAutoFit/>
          </a:bodyPr>
          <a:lstStyle/>
          <a:p>
            <a:pPr marL="390487" marR="5079" indent="-378423">
              <a:spcBef>
                <a:spcPts val="95"/>
              </a:spcBef>
              <a:tabLst>
                <a:tab pos="615890" algn="l"/>
                <a:tab pos="2438163" algn="l"/>
              </a:tabLst>
            </a:pPr>
            <a:r>
              <a:rPr sz="3100" dirty="0">
                <a:latin typeface="Times New Roman"/>
                <a:cs typeface="Times New Roman"/>
              </a:rPr>
              <a:t>4)		</a:t>
            </a:r>
            <a:r>
              <a:rPr sz="3100" u="heavy" spc="-10" dirty="0">
                <a:uFill>
                  <a:solidFill>
                    <a:srgbClr val="000000"/>
                  </a:solidFill>
                </a:uFill>
                <a:latin typeface="Times New Roman"/>
                <a:cs typeface="Times New Roman"/>
              </a:rPr>
              <a:t>Knurling</a:t>
            </a:r>
            <a:r>
              <a:rPr sz="3100" spc="-10" dirty="0">
                <a:latin typeface="Times New Roman"/>
                <a:cs typeface="Times New Roman"/>
              </a:rPr>
              <a:t>:-  </a:t>
            </a:r>
            <a:r>
              <a:rPr sz="3100" spc="10" dirty="0">
                <a:latin typeface="Times New Roman"/>
                <a:cs typeface="Times New Roman"/>
              </a:rPr>
              <a:t>e</a:t>
            </a:r>
            <a:r>
              <a:rPr sz="3100" spc="-65" dirty="0">
                <a:latin typeface="Times New Roman"/>
                <a:cs typeface="Times New Roman"/>
              </a:rPr>
              <a:t>m</a:t>
            </a:r>
            <a:r>
              <a:rPr sz="3100" dirty="0">
                <a:latin typeface="Times New Roman"/>
                <a:cs typeface="Times New Roman"/>
              </a:rPr>
              <a:t>bo</a:t>
            </a:r>
            <a:r>
              <a:rPr sz="3100" spc="-10" dirty="0">
                <a:latin typeface="Times New Roman"/>
                <a:cs typeface="Times New Roman"/>
              </a:rPr>
              <a:t>ss</a:t>
            </a:r>
            <a:r>
              <a:rPr sz="3100" spc="-5" dirty="0">
                <a:latin typeface="Times New Roman"/>
                <a:cs typeface="Times New Roman"/>
              </a:rPr>
              <a:t>i</a:t>
            </a:r>
            <a:r>
              <a:rPr sz="3100" spc="-15" dirty="0">
                <a:latin typeface="Times New Roman"/>
                <a:cs typeface="Times New Roman"/>
              </a:rPr>
              <a:t>n</a:t>
            </a:r>
            <a:r>
              <a:rPr sz="3100" spc="-5" dirty="0">
                <a:latin typeface="Times New Roman"/>
                <a:cs typeface="Times New Roman"/>
              </a:rPr>
              <a:t>g</a:t>
            </a:r>
            <a:r>
              <a:rPr sz="3100" dirty="0">
                <a:latin typeface="Times New Roman"/>
                <a:cs typeface="Times New Roman"/>
              </a:rPr>
              <a:t>	</a:t>
            </a:r>
            <a:r>
              <a:rPr sz="3100" spc="-5" dirty="0">
                <a:latin typeface="Times New Roman"/>
                <a:cs typeface="Times New Roman"/>
              </a:rPr>
              <a:t>a</a:t>
            </a:r>
            <a:endParaRPr sz="3100">
              <a:latin typeface="Times New Roman"/>
              <a:cs typeface="Times New Roman"/>
            </a:endParaRPr>
          </a:p>
        </p:txBody>
      </p:sp>
      <p:sp>
        <p:nvSpPr>
          <p:cNvPr id="8" name="object 8"/>
          <p:cNvSpPr txBox="1"/>
          <p:nvPr/>
        </p:nvSpPr>
        <p:spPr>
          <a:xfrm>
            <a:off x="8738108" y="4355591"/>
            <a:ext cx="1395095" cy="489235"/>
          </a:xfrm>
          <a:prstGeom prst="rect">
            <a:avLst/>
          </a:prstGeom>
        </p:spPr>
        <p:txBody>
          <a:bodyPr vert="horz" wrap="square" lIns="0" tIns="12064" rIns="0" bIns="0" rtlCol="0">
            <a:spAutoFit/>
          </a:bodyPr>
          <a:lstStyle/>
          <a:p>
            <a:pPr marL="12698">
              <a:spcBef>
                <a:spcPts val="95"/>
              </a:spcBef>
            </a:pPr>
            <a:r>
              <a:rPr sz="3100" dirty="0">
                <a:latin typeface="Times New Roman"/>
                <a:cs typeface="Times New Roman"/>
              </a:rPr>
              <a:t>d</a:t>
            </a:r>
            <a:r>
              <a:rPr sz="3100" spc="-5" dirty="0">
                <a:latin typeface="Times New Roman"/>
                <a:cs typeface="Times New Roman"/>
              </a:rPr>
              <a:t>i</a:t>
            </a:r>
            <a:r>
              <a:rPr sz="3100" spc="-35" dirty="0">
                <a:latin typeface="Times New Roman"/>
                <a:cs typeface="Times New Roman"/>
              </a:rPr>
              <a:t>a</a:t>
            </a:r>
            <a:r>
              <a:rPr sz="3100" spc="-65" dirty="0">
                <a:latin typeface="Times New Roman"/>
                <a:cs typeface="Times New Roman"/>
              </a:rPr>
              <a:t>m</a:t>
            </a:r>
            <a:r>
              <a:rPr sz="3100" dirty="0">
                <a:latin typeface="Times New Roman"/>
                <a:cs typeface="Times New Roman"/>
              </a:rPr>
              <a:t>on</a:t>
            </a:r>
            <a:r>
              <a:rPr sz="3100" spc="-5" dirty="0">
                <a:latin typeface="Times New Roman"/>
                <a:cs typeface="Times New Roman"/>
              </a:rPr>
              <a:t>d</a:t>
            </a:r>
            <a:endParaRPr sz="3100">
              <a:latin typeface="Times New Roman"/>
              <a:cs typeface="Times New Roman"/>
            </a:endParaRPr>
          </a:p>
        </p:txBody>
      </p:sp>
      <p:sp>
        <p:nvSpPr>
          <p:cNvPr id="9" name="object 9"/>
          <p:cNvSpPr txBox="1"/>
          <p:nvPr/>
        </p:nvSpPr>
        <p:spPr>
          <a:xfrm>
            <a:off x="6150355" y="4824985"/>
            <a:ext cx="3985895" cy="1867818"/>
          </a:xfrm>
          <a:prstGeom prst="rect">
            <a:avLst/>
          </a:prstGeom>
        </p:spPr>
        <p:txBody>
          <a:bodyPr vert="horz" wrap="square" lIns="0" tIns="13334" rIns="0" bIns="0" rtlCol="0">
            <a:spAutoFit/>
          </a:bodyPr>
          <a:lstStyle/>
          <a:p>
            <a:pPr marL="12698" marR="5079" algn="just">
              <a:lnSpc>
                <a:spcPct val="99700"/>
              </a:lnSpc>
              <a:spcBef>
                <a:spcPts val="105"/>
              </a:spcBef>
            </a:pPr>
            <a:r>
              <a:rPr sz="3100" spc="-10" dirty="0">
                <a:latin typeface="Times New Roman"/>
                <a:cs typeface="Times New Roman"/>
              </a:rPr>
              <a:t>shaped </a:t>
            </a:r>
            <a:r>
              <a:rPr sz="3100" spc="-15" dirty="0">
                <a:latin typeface="Times New Roman"/>
                <a:cs typeface="Times New Roman"/>
              </a:rPr>
              <a:t>pattern </a:t>
            </a:r>
            <a:r>
              <a:rPr sz="3100" spc="-10" dirty="0">
                <a:latin typeface="Times New Roman"/>
                <a:cs typeface="Times New Roman"/>
              </a:rPr>
              <a:t>on </a:t>
            </a:r>
            <a:r>
              <a:rPr sz="3100" spc="-5" dirty="0">
                <a:latin typeface="Times New Roman"/>
                <a:cs typeface="Times New Roman"/>
              </a:rPr>
              <a:t>work  </a:t>
            </a:r>
            <a:r>
              <a:rPr sz="3100" spc="-10" dirty="0">
                <a:latin typeface="Times New Roman"/>
                <a:cs typeface="Times New Roman"/>
              </a:rPr>
              <a:t>surface </a:t>
            </a:r>
            <a:r>
              <a:rPr sz="3100" spc="-5" dirty="0">
                <a:latin typeface="Times New Roman"/>
                <a:cs typeface="Times New Roman"/>
              </a:rPr>
              <a:t>which is </a:t>
            </a:r>
            <a:r>
              <a:rPr sz="3100" spc="-15" dirty="0">
                <a:latin typeface="Times New Roman"/>
                <a:cs typeface="Times New Roman"/>
              </a:rPr>
              <a:t>used </a:t>
            </a:r>
            <a:r>
              <a:rPr sz="3100" spc="-10" dirty="0">
                <a:latin typeface="Times New Roman"/>
                <a:cs typeface="Times New Roman"/>
              </a:rPr>
              <a:t>for  </a:t>
            </a:r>
            <a:r>
              <a:rPr sz="3100" dirty="0">
                <a:latin typeface="Times New Roman"/>
                <a:cs typeface="Times New Roman"/>
              </a:rPr>
              <a:t>gripping</a:t>
            </a:r>
            <a:r>
              <a:rPr sz="3100" spc="-114" dirty="0">
                <a:latin typeface="Times New Roman"/>
                <a:cs typeface="Times New Roman"/>
              </a:rPr>
              <a:t> </a:t>
            </a:r>
            <a:r>
              <a:rPr sz="3100" dirty="0">
                <a:latin typeface="Times New Roman"/>
                <a:cs typeface="Times New Roman"/>
              </a:rPr>
              <a:t>purpose.</a:t>
            </a:r>
            <a:endParaRPr sz="3100">
              <a:latin typeface="Times New Roman"/>
              <a:cs typeface="Times New Roman"/>
            </a:endParaRPr>
          </a:p>
          <a:p>
            <a:pPr marL="3096594" marR="97780" indent="-15238" algn="r">
              <a:lnSpc>
                <a:spcPts val="3190"/>
              </a:lnSpc>
              <a:spcBef>
                <a:spcPts val="70"/>
              </a:spcBef>
            </a:pPr>
            <a:endParaRPr sz="2600">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95471" y="1070355"/>
            <a:ext cx="6992111" cy="61508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504689" y="2435860"/>
            <a:ext cx="289560" cy="759460"/>
          </a:xfrm>
          <a:custGeom>
            <a:avLst/>
            <a:gdLst/>
            <a:ahLst/>
            <a:cxnLst/>
            <a:rect l="l" t="t" r="r" b="b"/>
            <a:pathLst>
              <a:path w="289560" h="759460">
                <a:moveTo>
                  <a:pt x="248509" y="45063"/>
                </a:moveTo>
                <a:lnTo>
                  <a:pt x="229317" y="61856"/>
                </a:lnTo>
                <a:lnTo>
                  <a:pt x="0" y="749807"/>
                </a:lnTo>
                <a:lnTo>
                  <a:pt x="24384" y="758951"/>
                </a:lnTo>
                <a:lnTo>
                  <a:pt x="253711" y="68101"/>
                </a:lnTo>
                <a:lnTo>
                  <a:pt x="248509" y="45063"/>
                </a:lnTo>
                <a:close/>
              </a:path>
              <a:path w="289560" h="759460">
                <a:moveTo>
                  <a:pt x="265175" y="0"/>
                </a:moveTo>
                <a:lnTo>
                  <a:pt x="243934" y="18311"/>
                </a:lnTo>
                <a:lnTo>
                  <a:pt x="268224" y="24384"/>
                </a:lnTo>
                <a:lnTo>
                  <a:pt x="253711" y="68101"/>
                </a:lnTo>
                <a:lnTo>
                  <a:pt x="265175" y="118872"/>
                </a:lnTo>
                <a:lnTo>
                  <a:pt x="265175" y="124967"/>
                </a:lnTo>
                <a:lnTo>
                  <a:pt x="271272" y="131063"/>
                </a:lnTo>
                <a:lnTo>
                  <a:pt x="280415" y="128015"/>
                </a:lnTo>
                <a:lnTo>
                  <a:pt x="286512" y="128015"/>
                </a:lnTo>
                <a:lnTo>
                  <a:pt x="289560" y="121919"/>
                </a:lnTo>
                <a:lnTo>
                  <a:pt x="289560" y="115824"/>
                </a:lnTo>
                <a:lnTo>
                  <a:pt x="265175" y="0"/>
                </a:lnTo>
                <a:close/>
              </a:path>
              <a:path w="289560" h="759460">
                <a:moveTo>
                  <a:pt x="243790" y="18435"/>
                </a:moveTo>
                <a:lnTo>
                  <a:pt x="176784" y="76200"/>
                </a:lnTo>
                <a:lnTo>
                  <a:pt x="170687" y="82295"/>
                </a:lnTo>
                <a:lnTo>
                  <a:pt x="170687" y="88391"/>
                </a:lnTo>
                <a:lnTo>
                  <a:pt x="173736" y="94487"/>
                </a:lnTo>
                <a:lnTo>
                  <a:pt x="179832" y="100584"/>
                </a:lnTo>
                <a:lnTo>
                  <a:pt x="185927" y="100584"/>
                </a:lnTo>
                <a:lnTo>
                  <a:pt x="192024" y="94487"/>
                </a:lnTo>
                <a:lnTo>
                  <a:pt x="229317" y="61856"/>
                </a:lnTo>
                <a:lnTo>
                  <a:pt x="243790" y="18435"/>
                </a:lnTo>
                <a:close/>
              </a:path>
              <a:path w="289560" h="759460">
                <a:moveTo>
                  <a:pt x="268224" y="24384"/>
                </a:moveTo>
                <a:lnTo>
                  <a:pt x="243839" y="24384"/>
                </a:lnTo>
                <a:lnTo>
                  <a:pt x="265175" y="30479"/>
                </a:lnTo>
                <a:lnTo>
                  <a:pt x="248509" y="45063"/>
                </a:lnTo>
                <a:lnTo>
                  <a:pt x="253711" y="68101"/>
                </a:lnTo>
                <a:lnTo>
                  <a:pt x="268224" y="24384"/>
                </a:lnTo>
                <a:close/>
              </a:path>
              <a:path w="289560" h="759460">
                <a:moveTo>
                  <a:pt x="243934" y="18311"/>
                </a:moveTo>
                <a:lnTo>
                  <a:pt x="243790" y="18435"/>
                </a:lnTo>
                <a:lnTo>
                  <a:pt x="229317" y="61856"/>
                </a:lnTo>
                <a:lnTo>
                  <a:pt x="248509" y="45063"/>
                </a:lnTo>
                <a:lnTo>
                  <a:pt x="243839" y="24384"/>
                </a:lnTo>
                <a:lnTo>
                  <a:pt x="268224" y="24384"/>
                </a:lnTo>
                <a:lnTo>
                  <a:pt x="243934" y="18311"/>
                </a:lnTo>
                <a:close/>
              </a:path>
              <a:path w="289560" h="759460">
                <a:moveTo>
                  <a:pt x="243839" y="24384"/>
                </a:moveTo>
                <a:lnTo>
                  <a:pt x="248509" y="45063"/>
                </a:lnTo>
                <a:lnTo>
                  <a:pt x="265175" y="30479"/>
                </a:lnTo>
                <a:lnTo>
                  <a:pt x="243839" y="24384"/>
                </a:lnTo>
                <a:close/>
              </a:path>
            </a:pathLst>
          </a:custGeom>
          <a:solidFill>
            <a:srgbClr val="000000"/>
          </a:solidFill>
        </p:spPr>
        <p:txBody>
          <a:bodyPr wrap="square" lIns="0" tIns="0" rIns="0" bIns="0" rtlCol="0"/>
          <a:lstStyle/>
          <a:p>
            <a:endParaRPr/>
          </a:p>
        </p:txBody>
      </p:sp>
      <p:sp>
        <p:nvSpPr>
          <p:cNvPr id="4" name="object 4"/>
          <p:cNvSpPr/>
          <p:nvPr/>
        </p:nvSpPr>
        <p:spPr>
          <a:xfrm>
            <a:off x="6007608" y="2853435"/>
            <a:ext cx="137159" cy="424180"/>
          </a:xfrm>
          <a:custGeom>
            <a:avLst/>
            <a:gdLst/>
            <a:ahLst/>
            <a:cxnLst/>
            <a:rect l="l" t="t" r="r" b="b"/>
            <a:pathLst>
              <a:path w="137160" h="424179">
                <a:moveTo>
                  <a:pt x="88076" y="47822"/>
                </a:moveTo>
                <a:lnTo>
                  <a:pt x="69765" y="68749"/>
                </a:lnTo>
                <a:lnTo>
                  <a:pt x="0" y="417575"/>
                </a:lnTo>
                <a:lnTo>
                  <a:pt x="24383" y="423672"/>
                </a:lnTo>
                <a:lnTo>
                  <a:pt x="95249" y="69341"/>
                </a:lnTo>
                <a:lnTo>
                  <a:pt x="88076" y="47822"/>
                </a:lnTo>
                <a:close/>
              </a:path>
              <a:path w="137160" h="424179">
                <a:moveTo>
                  <a:pt x="105032" y="21336"/>
                </a:moveTo>
                <a:lnTo>
                  <a:pt x="79247" y="21336"/>
                </a:lnTo>
                <a:lnTo>
                  <a:pt x="103631" y="27431"/>
                </a:lnTo>
                <a:lnTo>
                  <a:pt x="95249" y="69341"/>
                </a:lnTo>
                <a:lnTo>
                  <a:pt x="112775" y="121919"/>
                </a:lnTo>
                <a:lnTo>
                  <a:pt x="115824" y="128015"/>
                </a:lnTo>
                <a:lnTo>
                  <a:pt x="121919" y="131063"/>
                </a:lnTo>
                <a:lnTo>
                  <a:pt x="134112" y="124967"/>
                </a:lnTo>
                <a:lnTo>
                  <a:pt x="137159" y="118872"/>
                </a:lnTo>
                <a:lnTo>
                  <a:pt x="137159" y="112775"/>
                </a:lnTo>
                <a:lnTo>
                  <a:pt x="105032" y="21336"/>
                </a:lnTo>
                <a:close/>
              </a:path>
              <a:path w="137160" h="424179">
                <a:moveTo>
                  <a:pt x="97536" y="0"/>
                </a:moveTo>
                <a:lnTo>
                  <a:pt x="18287" y="88391"/>
                </a:lnTo>
                <a:lnTo>
                  <a:pt x="15239" y="94487"/>
                </a:lnTo>
                <a:lnTo>
                  <a:pt x="15239" y="103631"/>
                </a:lnTo>
                <a:lnTo>
                  <a:pt x="21336" y="106679"/>
                </a:lnTo>
                <a:lnTo>
                  <a:pt x="24383" y="112775"/>
                </a:lnTo>
                <a:lnTo>
                  <a:pt x="33527" y="109727"/>
                </a:lnTo>
                <a:lnTo>
                  <a:pt x="36575" y="106679"/>
                </a:lnTo>
                <a:lnTo>
                  <a:pt x="69765" y="68749"/>
                </a:lnTo>
                <a:lnTo>
                  <a:pt x="79247" y="21336"/>
                </a:lnTo>
                <a:lnTo>
                  <a:pt x="105032" y="21336"/>
                </a:lnTo>
                <a:lnTo>
                  <a:pt x="97536" y="0"/>
                </a:lnTo>
                <a:close/>
              </a:path>
              <a:path w="137160" h="424179">
                <a:moveTo>
                  <a:pt x="103022" y="30479"/>
                </a:moveTo>
                <a:lnTo>
                  <a:pt x="82295" y="30479"/>
                </a:lnTo>
                <a:lnTo>
                  <a:pt x="100583" y="33527"/>
                </a:lnTo>
                <a:lnTo>
                  <a:pt x="88076" y="47822"/>
                </a:lnTo>
                <a:lnTo>
                  <a:pt x="95249" y="69341"/>
                </a:lnTo>
                <a:lnTo>
                  <a:pt x="103022" y="30479"/>
                </a:lnTo>
                <a:close/>
              </a:path>
              <a:path w="137160" h="424179">
                <a:moveTo>
                  <a:pt x="79247" y="21336"/>
                </a:moveTo>
                <a:lnTo>
                  <a:pt x="69765" y="68749"/>
                </a:lnTo>
                <a:lnTo>
                  <a:pt x="88076" y="47822"/>
                </a:lnTo>
                <a:lnTo>
                  <a:pt x="82295" y="30479"/>
                </a:lnTo>
                <a:lnTo>
                  <a:pt x="103022" y="30479"/>
                </a:lnTo>
                <a:lnTo>
                  <a:pt x="103631" y="27431"/>
                </a:lnTo>
                <a:lnTo>
                  <a:pt x="79247" y="21336"/>
                </a:lnTo>
                <a:close/>
              </a:path>
              <a:path w="137160" h="424179">
                <a:moveTo>
                  <a:pt x="82295" y="30479"/>
                </a:moveTo>
                <a:lnTo>
                  <a:pt x="88076" y="47822"/>
                </a:lnTo>
                <a:lnTo>
                  <a:pt x="100583" y="33527"/>
                </a:lnTo>
                <a:lnTo>
                  <a:pt x="82295" y="30479"/>
                </a:lnTo>
                <a:close/>
              </a:path>
            </a:pathLst>
          </a:custGeom>
          <a:solidFill>
            <a:srgbClr val="000000"/>
          </a:solidFill>
        </p:spPr>
        <p:txBody>
          <a:bodyPr wrap="square" lIns="0" tIns="0" rIns="0" bIns="0" rtlCol="0"/>
          <a:lstStyle/>
          <a:p>
            <a:endParaRPr/>
          </a:p>
        </p:txBody>
      </p:sp>
      <p:sp>
        <p:nvSpPr>
          <p:cNvPr id="5" name="object 5"/>
          <p:cNvSpPr txBox="1"/>
          <p:nvPr/>
        </p:nvSpPr>
        <p:spPr>
          <a:xfrm>
            <a:off x="5604766" y="2055571"/>
            <a:ext cx="569595" cy="793160"/>
          </a:xfrm>
          <a:prstGeom prst="rect">
            <a:avLst/>
          </a:prstGeom>
        </p:spPr>
        <p:txBody>
          <a:bodyPr vert="horz" wrap="square" lIns="0" tIns="64129" rIns="0" bIns="0" rtlCol="0">
            <a:spAutoFit/>
          </a:bodyPr>
          <a:lstStyle/>
          <a:p>
            <a:pPr marL="12698">
              <a:spcBef>
                <a:spcPts val="505"/>
              </a:spcBef>
            </a:pPr>
            <a:r>
              <a:rPr sz="2200" spc="-5" dirty="0">
                <a:latin typeface="Times New Roman"/>
                <a:cs typeface="Times New Roman"/>
              </a:rPr>
              <a:t>D</a:t>
            </a:r>
            <a:r>
              <a:rPr sz="2200" spc="-7" baseline="-21072" dirty="0">
                <a:latin typeface="Times New Roman"/>
                <a:cs typeface="Times New Roman"/>
              </a:rPr>
              <a:t>1</a:t>
            </a:r>
            <a:endParaRPr sz="2200" baseline="-21072">
              <a:latin typeface="Times New Roman"/>
              <a:cs typeface="Times New Roman"/>
            </a:endParaRPr>
          </a:p>
          <a:p>
            <a:pPr marL="262229">
              <a:spcBef>
                <a:spcPts val="409"/>
              </a:spcBef>
            </a:pPr>
            <a:r>
              <a:rPr sz="2200" spc="-10" dirty="0">
                <a:latin typeface="Times New Roman"/>
                <a:cs typeface="Times New Roman"/>
              </a:rPr>
              <a:t>D</a:t>
            </a:r>
            <a:r>
              <a:rPr sz="2200" spc="7" baseline="-21072" dirty="0">
                <a:latin typeface="Times New Roman"/>
                <a:cs typeface="Times New Roman"/>
              </a:rPr>
              <a:t>2</a:t>
            </a:r>
            <a:endParaRPr sz="2200" baseline="-21072">
              <a:latin typeface="Times New Roman"/>
              <a:cs typeface="Times New Roman"/>
            </a:endParaRPr>
          </a:p>
        </p:txBody>
      </p:sp>
      <p:sp>
        <p:nvSpPr>
          <p:cNvPr id="6" name="object 6"/>
          <p:cNvSpPr/>
          <p:nvPr/>
        </p:nvSpPr>
        <p:spPr>
          <a:xfrm>
            <a:off x="5516879" y="3213100"/>
            <a:ext cx="502920" cy="125095"/>
          </a:xfrm>
          <a:custGeom>
            <a:avLst/>
            <a:gdLst/>
            <a:ahLst/>
            <a:cxnLst/>
            <a:rect l="l" t="t" r="r" b="b"/>
            <a:pathLst>
              <a:path w="502920" h="125095">
                <a:moveTo>
                  <a:pt x="115824" y="0"/>
                </a:moveTo>
                <a:lnTo>
                  <a:pt x="106680" y="0"/>
                </a:lnTo>
                <a:lnTo>
                  <a:pt x="103632" y="3048"/>
                </a:lnTo>
                <a:lnTo>
                  <a:pt x="0" y="60960"/>
                </a:lnTo>
                <a:lnTo>
                  <a:pt x="103632" y="121920"/>
                </a:lnTo>
                <a:lnTo>
                  <a:pt x="106680" y="124967"/>
                </a:lnTo>
                <a:lnTo>
                  <a:pt x="115824" y="121920"/>
                </a:lnTo>
                <a:lnTo>
                  <a:pt x="121920" y="109727"/>
                </a:lnTo>
                <a:lnTo>
                  <a:pt x="121920" y="103632"/>
                </a:lnTo>
                <a:lnTo>
                  <a:pt x="115824" y="100584"/>
                </a:lnTo>
                <a:lnTo>
                  <a:pt x="67818" y="73151"/>
                </a:lnTo>
                <a:lnTo>
                  <a:pt x="24384" y="73151"/>
                </a:lnTo>
                <a:lnTo>
                  <a:pt x="24384" y="48767"/>
                </a:lnTo>
                <a:lnTo>
                  <a:pt x="73152" y="48767"/>
                </a:lnTo>
                <a:lnTo>
                  <a:pt x="115824" y="24384"/>
                </a:lnTo>
                <a:lnTo>
                  <a:pt x="121920" y="21336"/>
                </a:lnTo>
                <a:lnTo>
                  <a:pt x="121920" y="12191"/>
                </a:lnTo>
                <a:lnTo>
                  <a:pt x="115824" y="0"/>
                </a:lnTo>
                <a:close/>
              </a:path>
              <a:path w="502920" h="125095">
                <a:moveTo>
                  <a:pt x="454437" y="62484"/>
                </a:moveTo>
                <a:lnTo>
                  <a:pt x="390144" y="100584"/>
                </a:lnTo>
                <a:lnTo>
                  <a:pt x="384048" y="103632"/>
                </a:lnTo>
                <a:lnTo>
                  <a:pt x="381000" y="109727"/>
                </a:lnTo>
                <a:lnTo>
                  <a:pt x="384048" y="115824"/>
                </a:lnTo>
                <a:lnTo>
                  <a:pt x="390144" y="121920"/>
                </a:lnTo>
                <a:lnTo>
                  <a:pt x="396240" y="124967"/>
                </a:lnTo>
                <a:lnTo>
                  <a:pt x="402336" y="121920"/>
                </a:lnTo>
                <a:lnTo>
                  <a:pt x="482803" y="73151"/>
                </a:lnTo>
                <a:lnTo>
                  <a:pt x="472440" y="73151"/>
                </a:lnTo>
                <a:lnTo>
                  <a:pt x="454437" y="62484"/>
                </a:lnTo>
                <a:close/>
              </a:path>
              <a:path w="502920" h="125095">
                <a:moveTo>
                  <a:pt x="73152" y="48767"/>
                </a:moveTo>
                <a:lnTo>
                  <a:pt x="24384" y="48767"/>
                </a:lnTo>
                <a:lnTo>
                  <a:pt x="24384" y="73151"/>
                </a:lnTo>
                <a:lnTo>
                  <a:pt x="30480" y="73151"/>
                </a:lnTo>
                <a:lnTo>
                  <a:pt x="30480" y="51815"/>
                </a:lnTo>
                <a:lnTo>
                  <a:pt x="67818" y="51815"/>
                </a:lnTo>
                <a:lnTo>
                  <a:pt x="73152" y="48767"/>
                </a:lnTo>
                <a:close/>
              </a:path>
              <a:path w="502920" h="125095">
                <a:moveTo>
                  <a:pt x="30480" y="51815"/>
                </a:moveTo>
                <a:lnTo>
                  <a:pt x="30480" y="73151"/>
                </a:lnTo>
                <a:lnTo>
                  <a:pt x="49149" y="62484"/>
                </a:lnTo>
                <a:lnTo>
                  <a:pt x="30480" y="51815"/>
                </a:lnTo>
                <a:close/>
              </a:path>
              <a:path w="502920" h="125095">
                <a:moveTo>
                  <a:pt x="49149" y="62484"/>
                </a:moveTo>
                <a:lnTo>
                  <a:pt x="30480" y="73151"/>
                </a:lnTo>
                <a:lnTo>
                  <a:pt x="67818" y="73151"/>
                </a:lnTo>
                <a:lnTo>
                  <a:pt x="49149" y="62484"/>
                </a:lnTo>
                <a:close/>
              </a:path>
              <a:path w="502920" h="125095">
                <a:moveTo>
                  <a:pt x="431291" y="48767"/>
                </a:moveTo>
                <a:lnTo>
                  <a:pt x="73152" y="48767"/>
                </a:lnTo>
                <a:lnTo>
                  <a:pt x="49149" y="62484"/>
                </a:lnTo>
                <a:lnTo>
                  <a:pt x="67818" y="73151"/>
                </a:lnTo>
                <a:lnTo>
                  <a:pt x="436435" y="73151"/>
                </a:lnTo>
                <a:lnTo>
                  <a:pt x="454437" y="62484"/>
                </a:lnTo>
                <a:lnTo>
                  <a:pt x="431291" y="48767"/>
                </a:lnTo>
                <a:close/>
              </a:path>
              <a:path w="502920" h="125095">
                <a:moveTo>
                  <a:pt x="472440" y="51815"/>
                </a:moveTo>
                <a:lnTo>
                  <a:pt x="454437" y="62484"/>
                </a:lnTo>
                <a:lnTo>
                  <a:pt x="472440" y="73151"/>
                </a:lnTo>
                <a:lnTo>
                  <a:pt x="472440" y="51815"/>
                </a:lnTo>
                <a:close/>
              </a:path>
              <a:path w="502920" h="125095">
                <a:moveTo>
                  <a:pt x="478536" y="51815"/>
                </a:moveTo>
                <a:lnTo>
                  <a:pt x="472440" y="51815"/>
                </a:lnTo>
                <a:lnTo>
                  <a:pt x="472440" y="73151"/>
                </a:lnTo>
                <a:lnTo>
                  <a:pt x="478536" y="73151"/>
                </a:lnTo>
                <a:lnTo>
                  <a:pt x="478536" y="51815"/>
                </a:lnTo>
                <a:close/>
              </a:path>
              <a:path w="502920" h="125095">
                <a:moveTo>
                  <a:pt x="481744" y="48767"/>
                </a:moveTo>
                <a:lnTo>
                  <a:pt x="478536" y="48767"/>
                </a:lnTo>
                <a:lnTo>
                  <a:pt x="478536" y="73151"/>
                </a:lnTo>
                <a:lnTo>
                  <a:pt x="482803" y="73151"/>
                </a:lnTo>
                <a:lnTo>
                  <a:pt x="502920" y="60960"/>
                </a:lnTo>
                <a:lnTo>
                  <a:pt x="481744" y="48767"/>
                </a:lnTo>
                <a:close/>
              </a:path>
              <a:path w="502920" h="125095">
                <a:moveTo>
                  <a:pt x="67818" y="51815"/>
                </a:moveTo>
                <a:lnTo>
                  <a:pt x="30480" y="51815"/>
                </a:lnTo>
                <a:lnTo>
                  <a:pt x="49149" y="62484"/>
                </a:lnTo>
                <a:lnTo>
                  <a:pt x="67818" y="51815"/>
                </a:lnTo>
                <a:close/>
              </a:path>
              <a:path w="502920" h="125095">
                <a:moveTo>
                  <a:pt x="396240" y="0"/>
                </a:moveTo>
                <a:lnTo>
                  <a:pt x="390144" y="0"/>
                </a:lnTo>
                <a:lnTo>
                  <a:pt x="384048" y="6096"/>
                </a:lnTo>
                <a:lnTo>
                  <a:pt x="381000" y="12191"/>
                </a:lnTo>
                <a:lnTo>
                  <a:pt x="384048" y="21336"/>
                </a:lnTo>
                <a:lnTo>
                  <a:pt x="390144" y="24384"/>
                </a:lnTo>
                <a:lnTo>
                  <a:pt x="454437" y="62484"/>
                </a:lnTo>
                <a:lnTo>
                  <a:pt x="472440" y="51815"/>
                </a:lnTo>
                <a:lnTo>
                  <a:pt x="478536" y="51815"/>
                </a:lnTo>
                <a:lnTo>
                  <a:pt x="478536" y="48767"/>
                </a:lnTo>
                <a:lnTo>
                  <a:pt x="481744" y="48767"/>
                </a:lnTo>
                <a:lnTo>
                  <a:pt x="402336" y="3048"/>
                </a:lnTo>
                <a:lnTo>
                  <a:pt x="396240" y="0"/>
                </a:lnTo>
                <a:close/>
              </a:path>
            </a:pathLst>
          </a:custGeom>
          <a:solidFill>
            <a:srgbClr val="000000"/>
          </a:solidFill>
        </p:spPr>
        <p:txBody>
          <a:bodyPr wrap="square" lIns="0" tIns="0" rIns="0" bIns="0" rtlCol="0"/>
          <a:lstStyle/>
          <a:p>
            <a:endParaRPr/>
          </a:p>
        </p:txBody>
      </p:sp>
      <p:sp>
        <p:nvSpPr>
          <p:cNvPr id="7" name="object 7"/>
          <p:cNvSpPr txBox="1"/>
          <p:nvPr/>
        </p:nvSpPr>
        <p:spPr>
          <a:xfrm>
            <a:off x="5687060" y="3352801"/>
            <a:ext cx="161925" cy="274432"/>
          </a:xfrm>
          <a:prstGeom prst="rect">
            <a:avLst/>
          </a:prstGeom>
        </p:spPr>
        <p:txBody>
          <a:bodyPr vert="horz" wrap="square" lIns="0" tIns="12698" rIns="0" bIns="0" rtlCol="0">
            <a:spAutoFit/>
          </a:bodyPr>
          <a:lstStyle/>
          <a:p>
            <a:pPr marL="12698">
              <a:spcBef>
                <a:spcPts val="100"/>
              </a:spcBef>
            </a:pPr>
            <a:r>
              <a:rPr sz="1700" dirty="0">
                <a:latin typeface="Times New Roman"/>
                <a:cs typeface="Times New Roman"/>
              </a:rPr>
              <a:t>L</a:t>
            </a:r>
            <a:endParaRPr sz="1700">
              <a:latin typeface="Times New Roman"/>
              <a:cs typeface="Times New Roman"/>
            </a:endParaRPr>
          </a:p>
        </p:txBody>
      </p:sp>
      <p:sp>
        <p:nvSpPr>
          <p:cNvPr id="8" name="object 8"/>
          <p:cNvSpPr/>
          <p:nvPr/>
        </p:nvSpPr>
        <p:spPr>
          <a:xfrm>
            <a:off x="7784592" y="3527044"/>
            <a:ext cx="335280" cy="335280"/>
          </a:xfrm>
          <a:custGeom>
            <a:avLst/>
            <a:gdLst/>
            <a:ahLst/>
            <a:cxnLst/>
            <a:rect l="l" t="t" r="r" b="b"/>
            <a:pathLst>
              <a:path w="335279" h="335279">
                <a:moveTo>
                  <a:pt x="280415" y="0"/>
                </a:moveTo>
                <a:lnTo>
                  <a:pt x="54863" y="0"/>
                </a:lnTo>
                <a:lnTo>
                  <a:pt x="33432" y="4286"/>
                </a:lnTo>
                <a:lnTo>
                  <a:pt x="16001" y="16001"/>
                </a:lnTo>
                <a:lnTo>
                  <a:pt x="4286" y="33432"/>
                </a:lnTo>
                <a:lnTo>
                  <a:pt x="0" y="54863"/>
                </a:lnTo>
                <a:lnTo>
                  <a:pt x="0" y="280415"/>
                </a:lnTo>
                <a:lnTo>
                  <a:pt x="4286" y="301847"/>
                </a:lnTo>
                <a:lnTo>
                  <a:pt x="16001" y="319277"/>
                </a:lnTo>
                <a:lnTo>
                  <a:pt x="33432" y="330993"/>
                </a:lnTo>
                <a:lnTo>
                  <a:pt x="54863" y="335279"/>
                </a:lnTo>
                <a:lnTo>
                  <a:pt x="280415" y="335279"/>
                </a:lnTo>
                <a:lnTo>
                  <a:pt x="301847" y="330993"/>
                </a:lnTo>
                <a:lnTo>
                  <a:pt x="319277" y="319277"/>
                </a:lnTo>
                <a:lnTo>
                  <a:pt x="330993" y="301847"/>
                </a:lnTo>
                <a:lnTo>
                  <a:pt x="335279" y="280415"/>
                </a:lnTo>
                <a:lnTo>
                  <a:pt x="335279" y="54863"/>
                </a:lnTo>
                <a:lnTo>
                  <a:pt x="330993" y="33432"/>
                </a:lnTo>
                <a:lnTo>
                  <a:pt x="319277" y="16001"/>
                </a:lnTo>
                <a:lnTo>
                  <a:pt x="301847" y="4286"/>
                </a:lnTo>
                <a:lnTo>
                  <a:pt x="280415" y="0"/>
                </a:lnTo>
                <a:close/>
              </a:path>
            </a:pathLst>
          </a:custGeom>
          <a:solidFill>
            <a:srgbClr val="EDEBE0"/>
          </a:solidFill>
        </p:spPr>
        <p:txBody>
          <a:bodyPr wrap="square" lIns="0" tIns="0" rIns="0" bIns="0" rtlCol="0"/>
          <a:lstStyle/>
          <a:p>
            <a:endParaRPr/>
          </a:p>
        </p:txBody>
      </p:sp>
      <p:sp>
        <p:nvSpPr>
          <p:cNvPr id="9" name="object 9"/>
          <p:cNvSpPr/>
          <p:nvPr/>
        </p:nvSpPr>
        <p:spPr>
          <a:xfrm>
            <a:off x="7772400" y="3511803"/>
            <a:ext cx="363220" cy="365760"/>
          </a:xfrm>
          <a:custGeom>
            <a:avLst/>
            <a:gdLst/>
            <a:ahLst/>
            <a:cxnLst/>
            <a:rect l="l" t="t" r="r" b="b"/>
            <a:pathLst>
              <a:path w="363220" h="365760">
                <a:moveTo>
                  <a:pt x="329183" y="353568"/>
                </a:moveTo>
                <a:lnTo>
                  <a:pt x="30479" y="353568"/>
                </a:lnTo>
                <a:lnTo>
                  <a:pt x="39624" y="359663"/>
                </a:lnTo>
                <a:lnTo>
                  <a:pt x="42672" y="359663"/>
                </a:lnTo>
                <a:lnTo>
                  <a:pt x="54864" y="362712"/>
                </a:lnTo>
                <a:lnTo>
                  <a:pt x="70103" y="365760"/>
                </a:lnTo>
                <a:lnTo>
                  <a:pt x="292607" y="365760"/>
                </a:lnTo>
                <a:lnTo>
                  <a:pt x="304800" y="362712"/>
                </a:lnTo>
                <a:lnTo>
                  <a:pt x="307848" y="362712"/>
                </a:lnTo>
                <a:lnTo>
                  <a:pt x="320040" y="359663"/>
                </a:lnTo>
                <a:lnTo>
                  <a:pt x="329183" y="353568"/>
                </a:lnTo>
                <a:close/>
              </a:path>
              <a:path w="363220" h="365760">
                <a:moveTo>
                  <a:pt x="341375" y="344424"/>
                </a:moveTo>
                <a:lnTo>
                  <a:pt x="21335" y="344424"/>
                </a:lnTo>
                <a:lnTo>
                  <a:pt x="27431" y="353568"/>
                </a:lnTo>
                <a:lnTo>
                  <a:pt x="332231" y="353568"/>
                </a:lnTo>
                <a:lnTo>
                  <a:pt x="341375" y="344424"/>
                </a:lnTo>
                <a:close/>
              </a:path>
              <a:path w="363220" h="365760">
                <a:moveTo>
                  <a:pt x="36576" y="323088"/>
                </a:moveTo>
                <a:lnTo>
                  <a:pt x="6096" y="323088"/>
                </a:lnTo>
                <a:lnTo>
                  <a:pt x="9144" y="332232"/>
                </a:lnTo>
                <a:lnTo>
                  <a:pt x="12192" y="335280"/>
                </a:lnTo>
                <a:lnTo>
                  <a:pt x="18288" y="344424"/>
                </a:lnTo>
                <a:lnTo>
                  <a:pt x="344424" y="344424"/>
                </a:lnTo>
                <a:lnTo>
                  <a:pt x="348488" y="338328"/>
                </a:lnTo>
                <a:lnTo>
                  <a:pt x="70103" y="338328"/>
                </a:lnTo>
                <a:lnTo>
                  <a:pt x="57911" y="335280"/>
                </a:lnTo>
                <a:lnTo>
                  <a:pt x="54864" y="335280"/>
                </a:lnTo>
                <a:lnTo>
                  <a:pt x="48768" y="332232"/>
                </a:lnTo>
                <a:lnTo>
                  <a:pt x="45720" y="332232"/>
                </a:lnTo>
                <a:lnTo>
                  <a:pt x="36576" y="323088"/>
                </a:lnTo>
                <a:close/>
              </a:path>
              <a:path w="363220" h="365760">
                <a:moveTo>
                  <a:pt x="323088" y="323088"/>
                </a:moveTo>
                <a:lnTo>
                  <a:pt x="313944" y="329184"/>
                </a:lnTo>
                <a:lnTo>
                  <a:pt x="316992" y="329184"/>
                </a:lnTo>
                <a:lnTo>
                  <a:pt x="307848" y="335280"/>
                </a:lnTo>
                <a:lnTo>
                  <a:pt x="301751" y="335280"/>
                </a:lnTo>
                <a:lnTo>
                  <a:pt x="292607" y="338328"/>
                </a:lnTo>
                <a:lnTo>
                  <a:pt x="348488" y="338328"/>
                </a:lnTo>
                <a:lnTo>
                  <a:pt x="350520" y="335280"/>
                </a:lnTo>
                <a:lnTo>
                  <a:pt x="350520" y="332232"/>
                </a:lnTo>
                <a:lnTo>
                  <a:pt x="354584" y="326136"/>
                </a:lnTo>
                <a:lnTo>
                  <a:pt x="320040" y="326136"/>
                </a:lnTo>
                <a:lnTo>
                  <a:pt x="323088" y="323088"/>
                </a:lnTo>
                <a:close/>
              </a:path>
              <a:path w="363220" h="365760">
                <a:moveTo>
                  <a:pt x="51816" y="332232"/>
                </a:moveTo>
                <a:lnTo>
                  <a:pt x="54864" y="335280"/>
                </a:lnTo>
                <a:lnTo>
                  <a:pt x="60959" y="335280"/>
                </a:lnTo>
                <a:lnTo>
                  <a:pt x="51816" y="332232"/>
                </a:lnTo>
                <a:close/>
              </a:path>
              <a:path w="363220" h="365760">
                <a:moveTo>
                  <a:pt x="310896" y="332232"/>
                </a:moveTo>
                <a:lnTo>
                  <a:pt x="298703" y="335280"/>
                </a:lnTo>
                <a:lnTo>
                  <a:pt x="307848" y="335280"/>
                </a:lnTo>
                <a:lnTo>
                  <a:pt x="310896" y="332232"/>
                </a:lnTo>
                <a:close/>
              </a:path>
              <a:path w="363220" h="365760">
                <a:moveTo>
                  <a:pt x="42672" y="329184"/>
                </a:moveTo>
                <a:lnTo>
                  <a:pt x="45720" y="332232"/>
                </a:lnTo>
                <a:lnTo>
                  <a:pt x="48768" y="332232"/>
                </a:lnTo>
                <a:lnTo>
                  <a:pt x="42672" y="329184"/>
                </a:lnTo>
                <a:close/>
              </a:path>
              <a:path w="363220" h="365760">
                <a:moveTo>
                  <a:pt x="38404" y="41452"/>
                </a:moveTo>
                <a:lnTo>
                  <a:pt x="36575" y="42672"/>
                </a:lnTo>
                <a:lnTo>
                  <a:pt x="3048" y="42672"/>
                </a:lnTo>
                <a:lnTo>
                  <a:pt x="3048" y="45720"/>
                </a:lnTo>
                <a:lnTo>
                  <a:pt x="0" y="54863"/>
                </a:lnTo>
                <a:lnTo>
                  <a:pt x="0" y="310896"/>
                </a:lnTo>
                <a:lnTo>
                  <a:pt x="3048" y="320040"/>
                </a:lnTo>
                <a:lnTo>
                  <a:pt x="3048" y="323088"/>
                </a:lnTo>
                <a:lnTo>
                  <a:pt x="36576" y="323088"/>
                </a:lnTo>
                <a:lnTo>
                  <a:pt x="39624" y="326136"/>
                </a:lnTo>
                <a:lnTo>
                  <a:pt x="35560" y="320040"/>
                </a:lnTo>
                <a:lnTo>
                  <a:pt x="33527" y="320040"/>
                </a:lnTo>
                <a:lnTo>
                  <a:pt x="31496" y="313944"/>
                </a:lnTo>
                <a:lnTo>
                  <a:pt x="30479" y="313944"/>
                </a:lnTo>
                <a:lnTo>
                  <a:pt x="28194" y="304800"/>
                </a:lnTo>
                <a:lnTo>
                  <a:pt x="27431" y="304800"/>
                </a:lnTo>
                <a:lnTo>
                  <a:pt x="27431" y="60960"/>
                </a:lnTo>
                <a:lnTo>
                  <a:pt x="28448" y="60960"/>
                </a:lnTo>
                <a:lnTo>
                  <a:pt x="33527" y="45720"/>
                </a:lnTo>
                <a:lnTo>
                  <a:pt x="35559" y="45720"/>
                </a:lnTo>
                <a:lnTo>
                  <a:pt x="38404" y="41452"/>
                </a:lnTo>
                <a:close/>
              </a:path>
              <a:path w="363220" h="365760">
                <a:moveTo>
                  <a:pt x="357632" y="316992"/>
                </a:moveTo>
                <a:lnTo>
                  <a:pt x="329183" y="316992"/>
                </a:lnTo>
                <a:lnTo>
                  <a:pt x="320040" y="326136"/>
                </a:lnTo>
                <a:lnTo>
                  <a:pt x="354584" y="326136"/>
                </a:lnTo>
                <a:lnTo>
                  <a:pt x="356616" y="323088"/>
                </a:lnTo>
                <a:lnTo>
                  <a:pt x="356616" y="320040"/>
                </a:lnTo>
                <a:lnTo>
                  <a:pt x="357632" y="316992"/>
                </a:lnTo>
                <a:close/>
              </a:path>
              <a:path w="363220" h="365760">
                <a:moveTo>
                  <a:pt x="33527" y="316992"/>
                </a:moveTo>
                <a:lnTo>
                  <a:pt x="33527" y="320040"/>
                </a:lnTo>
                <a:lnTo>
                  <a:pt x="35560" y="320040"/>
                </a:lnTo>
                <a:lnTo>
                  <a:pt x="33527" y="316992"/>
                </a:lnTo>
                <a:close/>
              </a:path>
              <a:path w="363220" h="365760">
                <a:moveTo>
                  <a:pt x="332231" y="310896"/>
                </a:moveTo>
                <a:lnTo>
                  <a:pt x="326135" y="320040"/>
                </a:lnTo>
                <a:lnTo>
                  <a:pt x="329183" y="316992"/>
                </a:lnTo>
                <a:lnTo>
                  <a:pt x="357632" y="316992"/>
                </a:lnTo>
                <a:lnTo>
                  <a:pt x="358648" y="313944"/>
                </a:lnTo>
                <a:lnTo>
                  <a:pt x="332231" y="313944"/>
                </a:lnTo>
                <a:lnTo>
                  <a:pt x="332231" y="310896"/>
                </a:lnTo>
                <a:close/>
              </a:path>
              <a:path w="363220" h="365760">
                <a:moveTo>
                  <a:pt x="30479" y="310896"/>
                </a:moveTo>
                <a:lnTo>
                  <a:pt x="30479" y="313944"/>
                </a:lnTo>
                <a:lnTo>
                  <a:pt x="31496" y="313944"/>
                </a:lnTo>
                <a:lnTo>
                  <a:pt x="30479" y="310896"/>
                </a:lnTo>
                <a:close/>
              </a:path>
              <a:path w="363220" h="365760">
                <a:moveTo>
                  <a:pt x="362711" y="301751"/>
                </a:moveTo>
                <a:lnTo>
                  <a:pt x="335279" y="301751"/>
                </a:lnTo>
                <a:lnTo>
                  <a:pt x="332231" y="313944"/>
                </a:lnTo>
                <a:lnTo>
                  <a:pt x="358648" y="313944"/>
                </a:lnTo>
                <a:lnTo>
                  <a:pt x="359664" y="310896"/>
                </a:lnTo>
                <a:lnTo>
                  <a:pt x="362711" y="310896"/>
                </a:lnTo>
                <a:lnTo>
                  <a:pt x="362711" y="301751"/>
                </a:lnTo>
                <a:close/>
              </a:path>
              <a:path w="363220" h="365760">
                <a:moveTo>
                  <a:pt x="27431" y="301751"/>
                </a:moveTo>
                <a:lnTo>
                  <a:pt x="27431" y="304800"/>
                </a:lnTo>
                <a:lnTo>
                  <a:pt x="28194" y="304800"/>
                </a:lnTo>
                <a:lnTo>
                  <a:pt x="27431" y="301751"/>
                </a:lnTo>
                <a:close/>
              </a:path>
              <a:path w="363220" h="365760">
                <a:moveTo>
                  <a:pt x="332231" y="60960"/>
                </a:moveTo>
                <a:lnTo>
                  <a:pt x="335279" y="73151"/>
                </a:lnTo>
                <a:lnTo>
                  <a:pt x="335279" y="295656"/>
                </a:lnTo>
                <a:lnTo>
                  <a:pt x="332231" y="304800"/>
                </a:lnTo>
                <a:lnTo>
                  <a:pt x="335279" y="301751"/>
                </a:lnTo>
                <a:lnTo>
                  <a:pt x="362711" y="301751"/>
                </a:lnTo>
                <a:lnTo>
                  <a:pt x="362711" y="64008"/>
                </a:lnTo>
                <a:lnTo>
                  <a:pt x="335279" y="64008"/>
                </a:lnTo>
                <a:lnTo>
                  <a:pt x="332231" y="60960"/>
                </a:lnTo>
                <a:close/>
              </a:path>
              <a:path w="363220" h="365760">
                <a:moveTo>
                  <a:pt x="28448" y="60960"/>
                </a:moveTo>
                <a:lnTo>
                  <a:pt x="27431" y="60960"/>
                </a:lnTo>
                <a:lnTo>
                  <a:pt x="27431" y="64008"/>
                </a:lnTo>
                <a:lnTo>
                  <a:pt x="28448" y="60960"/>
                </a:lnTo>
                <a:close/>
              </a:path>
              <a:path w="363220" h="365760">
                <a:moveTo>
                  <a:pt x="326135" y="45720"/>
                </a:moveTo>
                <a:lnTo>
                  <a:pt x="332231" y="54863"/>
                </a:lnTo>
                <a:lnTo>
                  <a:pt x="335279" y="64008"/>
                </a:lnTo>
                <a:lnTo>
                  <a:pt x="362711" y="64008"/>
                </a:lnTo>
                <a:lnTo>
                  <a:pt x="362711" y="57912"/>
                </a:lnTo>
                <a:lnTo>
                  <a:pt x="359664" y="54863"/>
                </a:lnTo>
                <a:lnTo>
                  <a:pt x="357632" y="48768"/>
                </a:lnTo>
                <a:lnTo>
                  <a:pt x="329183" y="48768"/>
                </a:lnTo>
                <a:lnTo>
                  <a:pt x="326135" y="45720"/>
                </a:lnTo>
                <a:close/>
              </a:path>
              <a:path w="363220" h="365760">
                <a:moveTo>
                  <a:pt x="35559" y="45720"/>
                </a:moveTo>
                <a:lnTo>
                  <a:pt x="33527" y="45720"/>
                </a:lnTo>
                <a:lnTo>
                  <a:pt x="33527" y="48768"/>
                </a:lnTo>
                <a:lnTo>
                  <a:pt x="35559" y="45720"/>
                </a:lnTo>
                <a:close/>
              </a:path>
              <a:path w="363220" h="365760">
                <a:moveTo>
                  <a:pt x="354584" y="39624"/>
                </a:moveTo>
                <a:lnTo>
                  <a:pt x="320040" y="39624"/>
                </a:lnTo>
                <a:lnTo>
                  <a:pt x="329183" y="48768"/>
                </a:lnTo>
                <a:lnTo>
                  <a:pt x="357632" y="48768"/>
                </a:lnTo>
                <a:lnTo>
                  <a:pt x="356616" y="45720"/>
                </a:lnTo>
                <a:lnTo>
                  <a:pt x="356616" y="42672"/>
                </a:lnTo>
                <a:lnTo>
                  <a:pt x="354584" y="39624"/>
                </a:lnTo>
                <a:close/>
              </a:path>
              <a:path w="363220" h="365760">
                <a:moveTo>
                  <a:pt x="344424" y="21336"/>
                </a:moveTo>
                <a:lnTo>
                  <a:pt x="18288" y="21336"/>
                </a:lnTo>
                <a:lnTo>
                  <a:pt x="12192" y="30480"/>
                </a:lnTo>
                <a:lnTo>
                  <a:pt x="9144" y="33528"/>
                </a:lnTo>
                <a:lnTo>
                  <a:pt x="6096" y="42672"/>
                </a:lnTo>
                <a:lnTo>
                  <a:pt x="36575" y="42672"/>
                </a:lnTo>
                <a:lnTo>
                  <a:pt x="39624" y="39624"/>
                </a:lnTo>
                <a:lnTo>
                  <a:pt x="41148" y="39624"/>
                </a:lnTo>
                <a:lnTo>
                  <a:pt x="45720" y="36575"/>
                </a:lnTo>
                <a:lnTo>
                  <a:pt x="42672" y="36575"/>
                </a:lnTo>
                <a:lnTo>
                  <a:pt x="54864" y="30480"/>
                </a:lnTo>
                <a:lnTo>
                  <a:pt x="57911" y="30480"/>
                </a:lnTo>
                <a:lnTo>
                  <a:pt x="70103" y="27432"/>
                </a:lnTo>
                <a:lnTo>
                  <a:pt x="348488" y="27432"/>
                </a:lnTo>
                <a:lnTo>
                  <a:pt x="344424" y="21336"/>
                </a:lnTo>
                <a:close/>
              </a:path>
              <a:path w="363220" h="365760">
                <a:moveTo>
                  <a:pt x="39624" y="39624"/>
                </a:moveTo>
                <a:lnTo>
                  <a:pt x="36575" y="42672"/>
                </a:lnTo>
                <a:lnTo>
                  <a:pt x="38404" y="41452"/>
                </a:lnTo>
                <a:lnTo>
                  <a:pt x="39624" y="39624"/>
                </a:lnTo>
                <a:close/>
              </a:path>
              <a:path w="363220" h="365760">
                <a:moveTo>
                  <a:pt x="348488" y="27432"/>
                </a:moveTo>
                <a:lnTo>
                  <a:pt x="292607" y="27432"/>
                </a:lnTo>
                <a:lnTo>
                  <a:pt x="301751" y="30480"/>
                </a:lnTo>
                <a:lnTo>
                  <a:pt x="307848" y="30480"/>
                </a:lnTo>
                <a:lnTo>
                  <a:pt x="316992" y="36575"/>
                </a:lnTo>
                <a:lnTo>
                  <a:pt x="313944" y="36575"/>
                </a:lnTo>
                <a:lnTo>
                  <a:pt x="323088" y="42672"/>
                </a:lnTo>
                <a:lnTo>
                  <a:pt x="320040" y="39624"/>
                </a:lnTo>
                <a:lnTo>
                  <a:pt x="354584" y="39624"/>
                </a:lnTo>
                <a:lnTo>
                  <a:pt x="350520" y="33528"/>
                </a:lnTo>
                <a:lnTo>
                  <a:pt x="350520" y="30480"/>
                </a:lnTo>
                <a:lnTo>
                  <a:pt x="348488" y="27432"/>
                </a:lnTo>
                <a:close/>
              </a:path>
              <a:path w="363220" h="365760">
                <a:moveTo>
                  <a:pt x="41148" y="39624"/>
                </a:moveTo>
                <a:lnTo>
                  <a:pt x="39624" y="39624"/>
                </a:lnTo>
                <a:lnTo>
                  <a:pt x="38404" y="41452"/>
                </a:lnTo>
                <a:lnTo>
                  <a:pt x="41148" y="39624"/>
                </a:lnTo>
                <a:close/>
              </a:path>
              <a:path w="363220" h="365760">
                <a:moveTo>
                  <a:pt x="60959" y="30480"/>
                </a:moveTo>
                <a:lnTo>
                  <a:pt x="54864" y="30480"/>
                </a:lnTo>
                <a:lnTo>
                  <a:pt x="51816" y="33528"/>
                </a:lnTo>
                <a:lnTo>
                  <a:pt x="60959" y="30480"/>
                </a:lnTo>
                <a:close/>
              </a:path>
              <a:path w="363220" h="365760">
                <a:moveTo>
                  <a:pt x="307848" y="30480"/>
                </a:moveTo>
                <a:lnTo>
                  <a:pt x="298703" y="30480"/>
                </a:lnTo>
                <a:lnTo>
                  <a:pt x="310896" y="33528"/>
                </a:lnTo>
                <a:lnTo>
                  <a:pt x="307848" y="30480"/>
                </a:lnTo>
                <a:close/>
              </a:path>
              <a:path w="363220" h="365760">
                <a:moveTo>
                  <a:pt x="292607" y="0"/>
                </a:moveTo>
                <a:lnTo>
                  <a:pt x="67055" y="0"/>
                </a:lnTo>
                <a:lnTo>
                  <a:pt x="42672" y="6096"/>
                </a:lnTo>
                <a:lnTo>
                  <a:pt x="39624" y="6096"/>
                </a:lnTo>
                <a:lnTo>
                  <a:pt x="30479" y="12192"/>
                </a:lnTo>
                <a:lnTo>
                  <a:pt x="21335" y="21336"/>
                </a:lnTo>
                <a:lnTo>
                  <a:pt x="341375" y="21336"/>
                </a:lnTo>
                <a:lnTo>
                  <a:pt x="332231" y="12192"/>
                </a:lnTo>
                <a:lnTo>
                  <a:pt x="329183" y="12192"/>
                </a:lnTo>
                <a:lnTo>
                  <a:pt x="320040" y="6096"/>
                </a:lnTo>
                <a:lnTo>
                  <a:pt x="307848" y="3048"/>
                </a:lnTo>
                <a:lnTo>
                  <a:pt x="304800" y="3048"/>
                </a:lnTo>
                <a:lnTo>
                  <a:pt x="292607" y="0"/>
                </a:lnTo>
                <a:close/>
              </a:path>
            </a:pathLst>
          </a:custGeom>
          <a:solidFill>
            <a:srgbClr val="EDEBE0"/>
          </a:solidFill>
        </p:spPr>
        <p:txBody>
          <a:bodyPr wrap="square" lIns="0" tIns="0" rIns="0" bIns="0" rtlCol="0"/>
          <a:lstStyle/>
          <a:p>
            <a:endParaRPr/>
          </a:p>
        </p:txBody>
      </p:sp>
      <p:sp>
        <p:nvSpPr>
          <p:cNvPr id="10" name="object 10"/>
          <p:cNvSpPr txBox="1"/>
          <p:nvPr/>
        </p:nvSpPr>
        <p:spPr>
          <a:xfrm>
            <a:off x="7924292" y="3468624"/>
            <a:ext cx="160020" cy="352018"/>
          </a:xfrm>
          <a:prstGeom prst="rect">
            <a:avLst/>
          </a:prstGeom>
        </p:spPr>
        <p:txBody>
          <a:bodyPr vert="horz" wrap="square" lIns="0" tIns="13334" rIns="0" bIns="0" rtlCol="0">
            <a:spAutoFit/>
          </a:bodyPr>
          <a:lstStyle/>
          <a:p>
            <a:pPr marL="12698">
              <a:spcBef>
                <a:spcPts val="105"/>
              </a:spcBef>
            </a:pPr>
            <a:r>
              <a:rPr sz="2200" dirty="0">
                <a:latin typeface="Times New Roman"/>
                <a:cs typeface="Times New Roman"/>
              </a:rPr>
              <a:t>θ</a:t>
            </a:r>
            <a:endParaRPr sz="2200">
              <a:latin typeface="Times New Roman"/>
              <a:cs typeface="Times New Roman"/>
            </a:endParaRPr>
          </a:p>
        </p:txBody>
      </p:sp>
      <p:sp>
        <p:nvSpPr>
          <p:cNvPr id="11" name="object 11"/>
          <p:cNvSpPr/>
          <p:nvPr/>
        </p:nvSpPr>
        <p:spPr>
          <a:xfrm>
            <a:off x="7114031" y="3359404"/>
            <a:ext cx="335280" cy="250190"/>
          </a:xfrm>
          <a:custGeom>
            <a:avLst/>
            <a:gdLst/>
            <a:ahLst/>
            <a:cxnLst/>
            <a:rect l="l" t="t" r="r" b="b"/>
            <a:pathLst>
              <a:path w="335279" h="250189">
                <a:moveTo>
                  <a:pt x="292608" y="0"/>
                </a:moveTo>
                <a:lnTo>
                  <a:pt x="39624" y="0"/>
                </a:lnTo>
                <a:lnTo>
                  <a:pt x="24431" y="3238"/>
                </a:lnTo>
                <a:lnTo>
                  <a:pt x="11811" y="12191"/>
                </a:lnTo>
                <a:lnTo>
                  <a:pt x="3190" y="25717"/>
                </a:lnTo>
                <a:lnTo>
                  <a:pt x="0" y="42672"/>
                </a:lnTo>
                <a:lnTo>
                  <a:pt x="0" y="210312"/>
                </a:lnTo>
                <a:lnTo>
                  <a:pt x="3190" y="225504"/>
                </a:lnTo>
                <a:lnTo>
                  <a:pt x="11811" y="238125"/>
                </a:lnTo>
                <a:lnTo>
                  <a:pt x="24431" y="246745"/>
                </a:lnTo>
                <a:lnTo>
                  <a:pt x="39624" y="249936"/>
                </a:lnTo>
                <a:lnTo>
                  <a:pt x="292608" y="249936"/>
                </a:lnTo>
                <a:lnTo>
                  <a:pt x="309562" y="246745"/>
                </a:lnTo>
                <a:lnTo>
                  <a:pt x="323088" y="238125"/>
                </a:lnTo>
                <a:lnTo>
                  <a:pt x="332041" y="225504"/>
                </a:lnTo>
                <a:lnTo>
                  <a:pt x="335279" y="210312"/>
                </a:lnTo>
                <a:lnTo>
                  <a:pt x="335279" y="42672"/>
                </a:lnTo>
                <a:lnTo>
                  <a:pt x="332041" y="25717"/>
                </a:lnTo>
                <a:lnTo>
                  <a:pt x="323087" y="12191"/>
                </a:lnTo>
                <a:lnTo>
                  <a:pt x="309562" y="3238"/>
                </a:lnTo>
                <a:lnTo>
                  <a:pt x="292608" y="0"/>
                </a:lnTo>
                <a:close/>
              </a:path>
            </a:pathLst>
          </a:custGeom>
          <a:solidFill>
            <a:srgbClr val="EDEBE0"/>
          </a:solidFill>
        </p:spPr>
        <p:txBody>
          <a:bodyPr wrap="square" lIns="0" tIns="0" rIns="0" bIns="0" rtlCol="0"/>
          <a:lstStyle/>
          <a:p>
            <a:endParaRPr/>
          </a:p>
        </p:txBody>
      </p:sp>
      <p:sp>
        <p:nvSpPr>
          <p:cNvPr id="12" name="object 12"/>
          <p:cNvSpPr/>
          <p:nvPr/>
        </p:nvSpPr>
        <p:spPr>
          <a:xfrm>
            <a:off x="7098792" y="3344164"/>
            <a:ext cx="363220" cy="280670"/>
          </a:xfrm>
          <a:custGeom>
            <a:avLst/>
            <a:gdLst/>
            <a:ahLst/>
            <a:cxnLst/>
            <a:rect l="l" t="t" r="r" b="b"/>
            <a:pathLst>
              <a:path w="363220" h="280670">
                <a:moveTo>
                  <a:pt x="338327" y="271272"/>
                </a:moveTo>
                <a:lnTo>
                  <a:pt x="27431" y="271272"/>
                </a:lnTo>
                <a:lnTo>
                  <a:pt x="33527" y="274320"/>
                </a:lnTo>
                <a:lnTo>
                  <a:pt x="33527" y="277368"/>
                </a:lnTo>
                <a:lnTo>
                  <a:pt x="36575" y="277368"/>
                </a:lnTo>
                <a:lnTo>
                  <a:pt x="42672" y="280415"/>
                </a:lnTo>
                <a:lnTo>
                  <a:pt x="320039" y="280415"/>
                </a:lnTo>
                <a:lnTo>
                  <a:pt x="329183" y="277368"/>
                </a:lnTo>
                <a:lnTo>
                  <a:pt x="332231" y="274320"/>
                </a:lnTo>
                <a:lnTo>
                  <a:pt x="338327" y="271272"/>
                </a:lnTo>
                <a:close/>
              </a:path>
              <a:path w="363220" h="280670">
                <a:moveTo>
                  <a:pt x="36575" y="243839"/>
                </a:moveTo>
                <a:lnTo>
                  <a:pt x="36575" y="246887"/>
                </a:lnTo>
                <a:lnTo>
                  <a:pt x="6096" y="246887"/>
                </a:lnTo>
                <a:lnTo>
                  <a:pt x="9143" y="256032"/>
                </a:lnTo>
                <a:lnTo>
                  <a:pt x="15239" y="262127"/>
                </a:lnTo>
                <a:lnTo>
                  <a:pt x="15239" y="265175"/>
                </a:lnTo>
                <a:lnTo>
                  <a:pt x="18287" y="265175"/>
                </a:lnTo>
                <a:lnTo>
                  <a:pt x="24383" y="271272"/>
                </a:lnTo>
                <a:lnTo>
                  <a:pt x="341375" y="271272"/>
                </a:lnTo>
                <a:lnTo>
                  <a:pt x="347472" y="265175"/>
                </a:lnTo>
                <a:lnTo>
                  <a:pt x="347472" y="262127"/>
                </a:lnTo>
                <a:lnTo>
                  <a:pt x="353567" y="256032"/>
                </a:lnTo>
                <a:lnTo>
                  <a:pt x="356615" y="256032"/>
                </a:lnTo>
                <a:lnTo>
                  <a:pt x="357631" y="252984"/>
                </a:lnTo>
                <a:lnTo>
                  <a:pt x="51815" y="252984"/>
                </a:lnTo>
                <a:lnTo>
                  <a:pt x="42672" y="249936"/>
                </a:lnTo>
                <a:lnTo>
                  <a:pt x="36575" y="243839"/>
                </a:lnTo>
                <a:close/>
              </a:path>
              <a:path w="363220" h="280670">
                <a:moveTo>
                  <a:pt x="359663" y="243839"/>
                </a:moveTo>
                <a:lnTo>
                  <a:pt x="329183" y="243839"/>
                </a:lnTo>
                <a:lnTo>
                  <a:pt x="323087" y="249936"/>
                </a:lnTo>
                <a:lnTo>
                  <a:pt x="320039" y="249936"/>
                </a:lnTo>
                <a:lnTo>
                  <a:pt x="313943" y="252984"/>
                </a:lnTo>
                <a:lnTo>
                  <a:pt x="357631" y="252984"/>
                </a:lnTo>
                <a:lnTo>
                  <a:pt x="359663" y="246887"/>
                </a:lnTo>
                <a:lnTo>
                  <a:pt x="359663" y="243839"/>
                </a:lnTo>
                <a:close/>
              </a:path>
              <a:path w="363220" h="280670">
                <a:moveTo>
                  <a:pt x="39624" y="246887"/>
                </a:moveTo>
                <a:lnTo>
                  <a:pt x="42672" y="249936"/>
                </a:lnTo>
                <a:lnTo>
                  <a:pt x="45719" y="249936"/>
                </a:lnTo>
                <a:lnTo>
                  <a:pt x="39624" y="246887"/>
                </a:lnTo>
                <a:close/>
              </a:path>
              <a:path w="363220" h="280670">
                <a:moveTo>
                  <a:pt x="326135" y="246887"/>
                </a:moveTo>
                <a:lnTo>
                  <a:pt x="316991" y="249936"/>
                </a:lnTo>
                <a:lnTo>
                  <a:pt x="323087" y="249936"/>
                </a:lnTo>
                <a:lnTo>
                  <a:pt x="326135" y="246887"/>
                </a:lnTo>
                <a:close/>
              </a:path>
              <a:path w="363220" h="280670">
                <a:moveTo>
                  <a:pt x="30479" y="234696"/>
                </a:moveTo>
                <a:lnTo>
                  <a:pt x="30479" y="237744"/>
                </a:lnTo>
                <a:lnTo>
                  <a:pt x="3048" y="237744"/>
                </a:lnTo>
                <a:lnTo>
                  <a:pt x="3048" y="246887"/>
                </a:lnTo>
                <a:lnTo>
                  <a:pt x="36575" y="246887"/>
                </a:lnTo>
                <a:lnTo>
                  <a:pt x="34544" y="240791"/>
                </a:lnTo>
                <a:lnTo>
                  <a:pt x="33527" y="240791"/>
                </a:lnTo>
                <a:lnTo>
                  <a:pt x="30479" y="234696"/>
                </a:lnTo>
                <a:close/>
              </a:path>
              <a:path w="363220" h="280670">
                <a:moveTo>
                  <a:pt x="332231" y="237744"/>
                </a:moveTo>
                <a:lnTo>
                  <a:pt x="326135" y="246887"/>
                </a:lnTo>
                <a:lnTo>
                  <a:pt x="329183" y="243839"/>
                </a:lnTo>
                <a:lnTo>
                  <a:pt x="359663" y="243839"/>
                </a:lnTo>
                <a:lnTo>
                  <a:pt x="361187" y="240791"/>
                </a:lnTo>
                <a:lnTo>
                  <a:pt x="332231" y="240791"/>
                </a:lnTo>
                <a:lnTo>
                  <a:pt x="332231" y="237744"/>
                </a:lnTo>
                <a:close/>
              </a:path>
              <a:path w="363220" h="280670">
                <a:moveTo>
                  <a:pt x="33527" y="237744"/>
                </a:moveTo>
                <a:lnTo>
                  <a:pt x="33527" y="240791"/>
                </a:lnTo>
                <a:lnTo>
                  <a:pt x="34544" y="240791"/>
                </a:lnTo>
                <a:lnTo>
                  <a:pt x="33527" y="237744"/>
                </a:lnTo>
                <a:close/>
              </a:path>
              <a:path w="363220" h="280670">
                <a:moveTo>
                  <a:pt x="362711" y="234696"/>
                </a:moveTo>
                <a:lnTo>
                  <a:pt x="335279" y="234696"/>
                </a:lnTo>
                <a:lnTo>
                  <a:pt x="332231" y="240791"/>
                </a:lnTo>
                <a:lnTo>
                  <a:pt x="361187" y="240791"/>
                </a:lnTo>
                <a:lnTo>
                  <a:pt x="362711" y="237744"/>
                </a:lnTo>
                <a:lnTo>
                  <a:pt x="362711" y="234696"/>
                </a:lnTo>
                <a:close/>
              </a:path>
              <a:path w="363220" h="280670">
                <a:moveTo>
                  <a:pt x="341375" y="9144"/>
                </a:moveTo>
                <a:lnTo>
                  <a:pt x="24383" y="9144"/>
                </a:lnTo>
                <a:lnTo>
                  <a:pt x="24383" y="12191"/>
                </a:lnTo>
                <a:lnTo>
                  <a:pt x="18287" y="15239"/>
                </a:lnTo>
                <a:lnTo>
                  <a:pt x="18287" y="18287"/>
                </a:lnTo>
                <a:lnTo>
                  <a:pt x="15239" y="18287"/>
                </a:lnTo>
                <a:lnTo>
                  <a:pt x="9143" y="24384"/>
                </a:lnTo>
                <a:lnTo>
                  <a:pt x="9143" y="27432"/>
                </a:lnTo>
                <a:lnTo>
                  <a:pt x="6096" y="33527"/>
                </a:lnTo>
                <a:lnTo>
                  <a:pt x="3048" y="36575"/>
                </a:lnTo>
                <a:lnTo>
                  <a:pt x="3048" y="42672"/>
                </a:lnTo>
                <a:lnTo>
                  <a:pt x="0" y="45720"/>
                </a:lnTo>
                <a:lnTo>
                  <a:pt x="0" y="237744"/>
                </a:lnTo>
                <a:lnTo>
                  <a:pt x="30479" y="237744"/>
                </a:lnTo>
                <a:lnTo>
                  <a:pt x="28448" y="231648"/>
                </a:lnTo>
                <a:lnTo>
                  <a:pt x="27431" y="231648"/>
                </a:lnTo>
                <a:lnTo>
                  <a:pt x="27431" y="48768"/>
                </a:lnTo>
                <a:lnTo>
                  <a:pt x="28955" y="48768"/>
                </a:lnTo>
                <a:lnTo>
                  <a:pt x="33527" y="39624"/>
                </a:lnTo>
                <a:lnTo>
                  <a:pt x="35051" y="39624"/>
                </a:lnTo>
                <a:lnTo>
                  <a:pt x="36575" y="36575"/>
                </a:lnTo>
                <a:lnTo>
                  <a:pt x="42672" y="33527"/>
                </a:lnTo>
                <a:lnTo>
                  <a:pt x="39624" y="33527"/>
                </a:lnTo>
                <a:lnTo>
                  <a:pt x="45719" y="30480"/>
                </a:lnTo>
                <a:lnTo>
                  <a:pt x="42672" y="30480"/>
                </a:lnTo>
                <a:lnTo>
                  <a:pt x="51815" y="27432"/>
                </a:lnTo>
                <a:lnTo>
                  <a:pt x="356615" y="27432"/>
                </a:lnTo>
                <a:lnTo>
                  <a:pt x="347472" y="18287"/>
                </a:lnTo>
                <a:lnTo>
                  <a:pt x="347472" y="15239"/>
                </a:lnTo>
                <a:lnTo>
                  <a:pt x="341375" y="12191"/>
                </a:lnTo>
                <a:lnTo>
                  <a:pt x="341375" y="9144"/>
                </a:lnTo>
                <a:close/>
              </a:path>
              <a:path w="363220" h="280670">
                <a:moveTo>
                  <a:pt x="335279" y="228600"/>
                </a:moveTo>
                <a:lnTo>
                  <a:pt x="332231" y="237744"/>
                </a:lnTo>
                <a:lnTo>
                  <a:pt x="335279" y="234696"/>
                </a:lnTo>
                <a:lnTo>
                  <a:pt x="362711" y="234696"/>
                </a:lnTo>
                <a:lnTo>
                  <a:pt x="362711" y="231648"/>
                </a:lnTo>
                <a:lnTo>
                  <a:pt x="335279" y="231648"/>
                </a:lnTo>
                <a:lnTo>
                  <a:pt x="335279" y="228600"/>
                </a:lnTo>
                <a:close/>
              </a:path>
              <a:path w="363220" h="280670">
                <a:moveTo>
                  <a:pt x="27431" y="228600"/>
                </a:moveTo>
                <a:lnTo>
                  <a:pt x="27431" y="231648"/>
                </a:lnTo>
                <a:lnTo>
                  <a:pt x="28448" y="231648"/>
                </a:lnTo>
                <a:lnTo>
                  <a:pt x="27431" y="228600"/>
                </a:lnTo>
                <a:close/>
              </a:path>
              <a:path w="363220" h="280670">
                <a:moveTo>
                  <a:pt x="362711" y="48768"/>
                </a:moveTo>
                <a:lnTo>
                  <a:pt x="335279" y="48768"/>
                </a:lnTo>
                <a:lnTo>
                  <a:pt x="335279" y="231648"/>
                </a:lnTo>
                <a:lnTo>
                  <a:pt x="362711" y="231648"/>
                </a:lnTo>
                <a:lnTo>
                  <a:pt x="362711" y="48768"/>
                </a:lnTo>
                <a:close/>
              </a:path>
              <a:path w="363220" h="280670">
                <a:moveTo>
                  <a:pt x="28955" y="48768"/>
                </a:moveTo>
                <a:lnTo>
                  <a:pt x="27431" y="48768"/>
                </a:lnTo>
                <a:lnTo>
                  <a:pt x="27431" y="51815"/>
                </a:lnTo>
                <a:lnTo>
                  <a:pt x="28955" y="48768"/>
                </a:lnTo>
                <a:close/>
              </a:path>
              <a:path w="363220" h="280670">
                <a:moveTo>
                  <a:pt x="361187" y="39624"/>
                </a:moveTo>
                <a:lnTo>
                  <a:pt x="332231" y="39624"/>
                </a:lnTo>
                <a:lnTo>
                  <a:pt x="335279" y="45720"/>
                </a:lnTo>
                <a:lnTo>
                  <a:pt x="332231" y="45720"/>
                </a:lnTo>
                <a:lnTo>
                  <a:pt x="335279" y="51815"/>
                </a:lnTo>
                <a:lnTo>
                  <a:pt x="335279" y="48768"/>
                </a:lnTo>
                <a:lnTo>
                  <a:pt x="362711" y="48768"/>
                </a:lnTo>
                <a:lnTo>
                  <a:pt x="362711" y="42672"/>
                </a:lnTo>
                <a:lnTo>
                  <a:pt x="361187" y="39624"/>
                </a:lnTo>
                <a:close/>
              </a:path>
              <a:path w="363220" h="280670">
                <a:moveTo>
                  <a:pt x="35051" y="39624"/>
                </a:moveTo>
                <a:lnTo>
                  <a:pt x="33527" y="39624"/>
                </a:lnTo>
                <a:lnTo>
                  <a:pt x="33527" y="42672"/>
                </a:lnTo>
                <a:lnTo>
                  <a:pt x="35051" y="39624"/>
                </a:lnTo>
                <a:close/>
              </a:path>
              <a:path w="363220" h="280670">
                <a:moveTo>
                  <a:pt x="356615" y="27432"/>
                </a:moveTo>
                <a:lnTo>
                  <a:pt x="313943" y="27432"/>
                </a:lnTo>
                <a:lnTo>
                  <a:pt x="320039" y="30480"/>
                </a:lnTo>
                <a:lnTo>
                  <a:pt x="316991" y="30480"/>
                </a:lnTo>
                <a:lnTo>
                  <a:pt x="326135" y="33527"/>
                </a:lnTo>
                <a:lnTo>
                  <a:pt x="323087" y="33527"/>
                </a:lnTo>
                <a:lnTo>
                  <a:pt x="329183" y="36575"/>
                </a:lnTo>
                <a:lnTo>
                  <a:pt x="326135" y="36575"/>
                </a:lnTo>
                <a:lnTo>
                  <a:pt x="332231" y="42672"/>
                </a:lnTo>
                <a:lnTo>
                  <a:pt x="332231" y="39624"/>
                </a:lnTo>
                <a:lnTo>
                  <a:pt x="361187" y="39624"/>
                </a:lnTo>
                <a:lnTo>
                  <a:pt x="359663" y="36575"/>
                </a:lnTo>
                <a:lnTo>
                  <a:pt x="359663" y="33527"/>
                </a:lnTo>
                <a:lnTo>
                  <a:pt x="356615" y="27432"/>
                </a:lnTo>
                <a:close/>
              </a:path>
              <a:path w="363220" h="280670">
                <a:moveTo>
                  <a:pt x="57911" y="27432"/>
                </a:moveTo>
                <a:lnTo>
                  <a:pt x="51815" y="27432"/>
                </a:lnTo>
                <a:lnTo>
                  <a:pt x="48767" y="30480"/>
                </a:lnTo>
                <a:lnTo>
                  <a:pt x="57911" y="27432"/>
                </a:lnTo>
                <a:close/>
              </a:path>
              <a:path w="363220" h="280670">
                <a:moveTo>
                  <a:pt x="313943" y="27432"/>
                </a:moveTo>
                <a:lnTo>
                  <a:pt x="307848" y="27432"/>
                </a:lnTo>
                <a:lnTo>
                  <a:pt x="313943" y="30480"/>
                </a:lnTo>
                <a:lnTo>
                  <a:pt x="313943" y="27432"/>
                </a:lnTo>
                <a:close/>
              </a:path>
              <a:path w="363220" h="280670">
                <a:moveTo>
                  <a:pt x="332231" y="6096"/>
                </a:moveTo>
                <a:lnTo>
                  <a:pt x="33527" y="6096"/>
                </a:lnTo>
                <a:lnTo>
                  <a:pt x="27431" y="9144"/>
                </a:lnTo>
                <a:lnTo>
                  <a:pt x="338327" y="9144"/>
                </a:lnTo>
                <a:lnTo>
                  <a:pt x="332231" y="6096"/>
                </a:lnTo>
                <a:close/>
              </a:path>
              <a:path w="363220" h="280670">
                <a:moveTo>
                  <a:pt x="320039" y="3048"/>
                </a:moveTo>
                <a:lnTo>
                  <a:pt x="42672" y="3048"/>
                </a:lnTo>
                <a:lnTo>
                  <a:pt x="36575" y="6096"/>
                </a:lnTo>
                <a:lnTo>
                  <a:pt x="329183" y="6096"/>
                </a:lnTo>
                <a:lnTo>
                  <a:pt x="320039" y="3048"/>
                </a:lnTo>
                <a:close/>
              </a:path>
              <a:path w="363220" h="280670">
                <a:moveTo>
                  <a:pt x="307848" y="0"/>
                </a:moveTo>
                <a:lnTo>
                  <a:pt x="54863" y="0"/>
                </a:lnTo>
                <a:lnTo>
                  <a:pt x="45719" y="3048"/>
                </a:lnTo>
                <a:lnTo>
                  <a:pt x="316991" y="3048"/>
                </a:lnTo>
                <a:lnTo>
                  <a:pt x="307848" y="0"/>
                </a:lnTo>
                <a:close/>
              </a:path>
            </a:pathLst>
          </a:custGeom>
          <a:solidFill>
            <a:srgbClr val="EDEBE0"/>
          </a:solidFill>
        </p:spPr>
        <p:txBody>
          <a:bodyPr wrap="square" lIns="0" tIns="0" rIns="0" bIns="0" rtlCol="0"/>
          <a:lstStyle/>
          <a:p>
            <a:endParaRPr/>
          </a:p>
        </p:txBody>
      </p:sp>
      <p:sp>
        <p:nvSpPr>
          <p:cNvPr id="13" name="object 13"/>
          <p:cNvSpPr txBox="1">
            <a:spLocks noGrp="1"/>
          </p:cNvSpPr>
          <p:nvPr>
            <p:ph type="title"/>
          </p:nvPr>
        </p:nvSpPr>
        <p:spPr>
          <a:xfrm>
            <a:off x="481076" y="76201"/>
            <a:ext cx="9743440" cy="1928091"/>
          </a:xfrm>
          <a:prstGeom prst="rect">
            <a:avLst/>
          </a:prstGeom>
        </p:spPr>
        <p:txBody>
          <a:bodyPr vert="horz" wrap="square" lIns="0" tIns="12064" rIns="0" bIns="0" rtlCol="0">
            <a:spAutoFit/>
          </a:bodyPr>
          <a:lstStyle/>
          <a:p>
            <a:pPr marL="390487" marR="5079" indent="-378423">
              <a:spcBef>
                <a:spcPts val="95"/>
              </a:spcBef>
              <a:tabLst>
                <a:tab pos="499696" algn="l"/>
                <a:tab pos="1545439" algn="l"/>
                <a:tab pos="3075005" algn="l"/>
                <a:tab pos="4803308" algn="l"/>
                <a:tab pos="5287766" algn="l"/>
                <a:tab pos="7037021" algn="l"/>
                <a:tab pos="8350708" algn="l"/>
              </a:tabLst>
            </a:pPr>
            <a:r>
              <a:rPr lang="en-US" sz="3100" b="0" spc="5" dirty="0" smtClean="0"/>
              <a:t>5</a:t>
            </a:r>
            <a:r>
              <a:rPr sz="3100" b="0" spc="-5" smtClean="0"/>
              <a:t>)</a:t>
            </a:r>
            <a:r>
              <a:rPr sz="3100" b="0" dirty="0"/>
              <a:t>		</a:t>
            </a:r>
            <a:r>
              <a:rPr sz="3100" b="0" u="heavy" spc="-216" dirty="0">
                <a:uFill>
                  <a:solidFill>
                    <a:srgbClr val="000000"/>
                  </a:solidFill>
                </a:uFill>
              </a:rPr>
              <a:t>T</a:t>
            </a:r>
            <a:r>
              <a:rPr sz="3100" b="0" u="heavy" spc="-35" dirty="0">
                <a:uFill>
                  <a:solidFill>
                    <a:srgbClr val="000000"/>
                  </a:solidFill>
                </a:uFill>
              </a:rPr>
              <a:t>a</a:t>
            </a:r>
            <a:r>
              <a:rPr sz="3100" b="0" u="heavy" dirty="0">
                <a:uFill>
                  <a:solidFill>
                    <a:srgbClr val="000000"/>
                  </a:solidFill>
                </a:uFill>
              </a:rPr>
              <a:t>p</a:t>
            </a:r>
            <a:r>
              <a:rPr sz="3100" b="0" u="heavy" spc="-15" dirty="0">
                <a:uFill>
                  <a:solidFill>
                    <a:srgbClr val="000000"/>
                  </a:solidFill>
                </a:uFill>
              </a:rPr>
              <a:t>e</a:t>
            </a:r>
            <a:r>
              <a:rPr sz="3100" b="0" u="heavy" spc="-5" dirty="0">
                <a:uFill>
                  <a:solidFill>
                    <a:srgbClr val="000000"/>
                  </a:solidFill>
                </a:uFill>
              </a:rPr>
              <a:t>r</a:t>
            </a:r>
            <a:r>
              <a:rPr sz="3100" b="0" u="heavy" dirty="0">
                <a:uFill>
                  <a:solidFill>
                    <a:srgbClr val="000000"/>
                  </a:solidFill>
                </a:uFill>
              </a:rPr>
              <a:t>	</a:t>
            </a:r>
            <a:r>
              <a:rPr sz="3100" b="0" u="heavy" spc="-25" dirty="0">
                <a:uFill>
                  <a:solidFill>
                    <a:srgbClr val="000000"/>
                  </a:solidFill>
                </a:uFill>
              </a:rPr>
              <a:t>t</a:t>
            </a:r>
            <a:r>
              <a:rPr sz="3100" b="0" u="heavy" dirty="0">
                <a:uFill>
                  <a:solidFill>
                    <a:srgbClr val="000000"/>
                  </a:solidFill>
                </a:uFill>
              </a:rPr>
              <a:t>u</a:t>
            </a:r>
            <a:r>
              <a:rPr sz="3100" b="0" u="heavy" spc="-5" dirty="0">
                <a:uFill>
                  <a:solidFill>
                    <a:srgbClr val="000000"/>
                  </a:solidFill>
                </a:uFill>
              </a:rPr>
              <a:t>r</a:t>
            </a:r>
            <a:r>
              <a:rPr sz="3100" b="0" u="heavy" dirty="0">
                <a:uFill>
                  <a:solidFill>
                    <a:srgbClr val="000000"/>
                  </a:solidFill>
                </a:uFill>
              </a:rPr>
              <a:t>n</a:t>
            </a:r>
            <a:r>
              <a:rPr sz="3100" b="0" u="heavy" spc="-25" dirty="0">
                <a:uFill>
                  <a:solidFill>
                    <a:srgbClr val="000000"/>
                  </a:solidFill>
                </a:uFill>
              </a:rPr>
              <a:t>i</a:t>
            </a:r>
            <a:r>
              <a:rPr sz="3100" b="0" u="heavy" spc="-15" dirty="0">
                <a:uFill>
                  <a:solidFill>
                    <a:srgbClr val="000000"/>
                  </a:solidFill>
                </a:uFill>
              </a:rPr>
              <a:t>n</a:t>
            </a:r>
            <a:r>
              <a:rPr sz="3100" b="0" u="heavy" spc="5" dirty="0">
                <a:uFill>
                  <a:solidFill>
                    <a:srgbClr val="000000"/>
                  </a:solidFill>
                </a:uFill>
              </a:rPr>
              <a:t>g</a:t>
            </a:r>
            <a:r>
              <a:rPr sz="3100" b="0" u="heavy" spc="-5" dirty="0">
                <a:uFill>
                  <a:solidFill>
                    <a:srgbClr val="000000"/>
                  </a:solidFill>
                </a:uFill>
              </a:rPr>
              <a:t>:</a:t>
            </a:r>
            <a:r>
              <a:rPr sz="3100" b="0" spc="-5" dirty="0"/>
              <a:t>-</a:t>
            </a:r>
            <a:r>
              <a:rPr sz="3100" b="0" dirty="0"/>
              <a:t>	</a:t>
            </a:r>
            <a:r>
              <a:rPr sz="3100" b="0" spc="-10" dirty="0"/>
              <a:t>O</a:t>
            </a:r>
            <a:r>
              <a:rPr sz="3100" b="0" dirty="0"/>
              <a:t>p</a:t>
            </a:r>
            <a:r>
              <a:rPr sz="3100" b="0" spc="-15" dirty="0"/>
              <a:t>e</a:t>
            </a:r>
            <a:r>
              <a:rPr sz="3100" b="0" spc="-5" dirty="0"/>
              <a:t>r</a:t>
            </a:r>
            <a:r>
              <a:rPr sz="3100" b="0" spc="-15" dirty="0"/>
              <a:t>a</a:t>
            </a:r>
            <a:r>
              <a:rPr sz="3100" b="0" spc="-5" dirty="0"/>
              <a:t>t</a:t>
            </a:r>
            <a:r>
              <a:rPr sz="3100" b="0" spc="-25" dirty="0"/>
              <a:t>i</a:t>
            </a:r>
            <a:r>
              <a:rPr sz="3100" b="0" spc="-15" dirty="0"/>
              <a:t>o</a:t>
            </a:r>
            <a:r>
              <a:rPr sz="3100" b="0" spc="-5" dirty="0"/>
              <a:t>n</a:t>
            </a:r>
            <a:r>
              <a:rPr sz="3100" b="0" dirty="0"/>
              <a:t>	o</a:t>
            </a:r>
            <a:r>
              <a:rPr sz="3100" b="0" spc="-5" dirty="0"/>
              <a:t>f</a:t>
            </a:r>
            <a:r>
              <a:rPr sz="3100" b="0" dirty="0"/>
              <a:t>	p</a:t>
            </a:r>
            <a:r>
              <a:rPr sz="3100" b="0" spc="-5" dirty="0"/>
              <a:t>r</a:t>
            </a:r>
            <a:r>
              <a:rPr sz="3100" b="0" spc="-15" dirty="0"/>
              <a:t>od</a:t>
            </a:r>
            <a:r>
              <a:rPr sz="3100" b="0" dirty="0"/>
              <a:t>u</a:t>
            </a:r>
            <a:r>
              <a:rPr sz="3100" b="0" spc="-15" dirty="0"/>
              <a:t>c</a:t>
            </a:r>
            <a:r>
              <a:rPr sz="3100" b="0" spc="-25" dirty="0"/>
              <a:t>i</a:t>
            </a:r>
            <a:r>
              <a:rPr sz="3100" b="0" dirty="0"/>
              <a:t>n</a:t>
            </a:r>
            <a:r>
              <a:rPr sz="3100" b="0" spc="-5" dirty="0"/>
              <a:t>g</a:t>
            </a:r>
            <a:r>
              <a:rPr sz="3100" b="0" dirty="0"/>
              <a:t>	</a:t>
            </a:r>
            <a:r>
              <a:rPr sz="3100" b="0" spc="-5" dirty="0"/>
              <a:t>t</a:t>
            </a:r>
            <a:r>
              <a:rPr sz="3100" b="0" spc="-35" dirty="0"/>
              <a:t>a</a:t>
            </a:r>
            <a:r>
              <a:rPr sz="3100" b="0" dirty="0"/>
              <a:t>p</a:t>
            </a:r>
            <a:r>
              <a:rPr sz="3100" b="0" spc="-15" dirty="0"/>
              <a:t>e</a:t>
            </a:r>
            <a:r>
              <a:rPr sz="3100" b="0" spc="-5" dirty="0"/>
              <a:t>r</a:t>
            </a:r>
            <a:r>
              <a:rPr sz="3100" b="0" spc="-15" dirty="0"/>
              <a:t>e</a:t>
            </a:r>
            <a:r>
              <a:rPr sz="3100" b="0" spc="-5" dirty="0"/>
              <a:t>d</a:t>
            </a:r>
            <a:r>
              <a:rPr sz="3100" b="0" dirty="0"/>
              <a:t>	</a:t>
            </a:r>
            <a:r>
              <a:rPr sz="3100" b="0" spc="-35" dirty="0"/>
              <a:t>s</a:t>
            </a:r>
            <a:r>
              <a:rPr sz="3100" b="0" dirty="0"/>
              <a:t>u</a:t>
            </a:r>
            <a:r>
              <a:rPr sz="3100" b="0" spc="-5" dirty="0"/>
              <a:t>r</a:t>
            </a:r>
            <a:r>
              <a:rPr sz="3100" b="0" spc="-30" dirty="0"/>
              <a:t>f</a:t>
            </a:r>
            <a:r>
              <a:rPr sz="3100" b="0" spc="-15" dirty="0"/>
              <a:t>ace</a:t>
            </a:r>
            <a:r>
              <a:rPr sz="3100" b="0" spc="-10" dirty="0"/>
              <a:t>s</a:t>
            </a:r>
            <a:r>
              <a:rPr sz="3100" b="0" spc="-5" dirty="0"/>
              <a:t>.  The following </a:t>
            </a:r>
            <a:r>
              <a:rPr sz="3100" b="0" spc="-10" dirty="0"/>
              <a:t>methods </a:t>
            </a:r>
            <a:r>
              <a:rPr sz="3100" b="0" spc="-5" dirty="0"/>
              <a:t>are</a:t>
            </a:r>
            <a:r>
              <a:rPr sz="3100" b="0" spc="-109" dirty="0"/>
              <a:t> </a:t>
            </a:r>
            <a:r>
              <a:rPr sz="3100" b="0" spc="-5" dirty="0"/>
              <a:t>used</a:t>
            </a:r>
            <a:endParaRPr sz="3100"/>
          </a:p>
          <a:p>
            <a:pPr marL="12698" marR="7111309">
              <a:lnSpc>
                <a:spcPts val="3720"/>
              </a:lnSpc>
              <a:spcBef>
                <a:spcPts val="100"/>
              </a:spcBef>
            </a:pPr>
            <a:r>
              <a:rPr sz="3100" b="0" u="heavy" smtClean="0">
                <a:uFill>
                  <a:solidFill>
                    <a:srgbClr val="000000"/>
                  </a:solidFill>
                </a:uFill>
              </a:rPr>
              <a:t> </a:t>
            </a:r>
            <a:r>
              <a:rPr sz="3100" b="0" u="heavy" spc="-5" dirty="0">
                <a:uFill>
                  <a:solidFill>
                    <a:srgbClr val="000000"/>
                  </a:solidFill>
                </a:uFill>
              </a:rPr>
              <a:t>Swiveling </a:t>
            </a:r>
            <a:r>
              <a:rPr sz="3100" b="0" u="heavy" dirty="0">
                <a:uFill>
                  <a:solidFill>
                    <a:srgbClr val="000000"/>
                  </a:solidFill>
                </a:uFill>
              </a:rPr>
              <a:t>of  </a:t>
            </a:r>
            <a:r>
              <a:rPr sz="3100" b="0" u="heavy" spc="-10" dirty="0">
                <a:uFill>
                  <a:solidFill>
                    <a:srgbClr val="000000"/>
                  </a:solidFill>
                </a:uFill>
              </a:rPr>
              <a:t>compound rest</a:t>
            </a:r>
            <a:r>
              <a:rPr sz="3100" b="0" spc="-109" dirty="0"/>
              <a:t> </a:t>
            </a:r>
            <a:r>
              <a:rPr sz="3100" b="0" spc="-5" dirty="0"/>
              <a:t>–</a:t>
            </a:r>
            <a:endParaRPr sz="3100"/>
          </a:p>
        </p:txBody>
      </p:sp>
      <p:sp>
        <p:nvSpPr>
          <p:cNvPr id="14" name="object 14"/>
          <p:cNvSpPr txBox="1"/>
          <p:nvPr/>
        </p:nvSpPr>
        <p:spPr>
          <a:xfrm>
            <a:off x="481076" y="1959865"/>
            <a:ext cx="2584450" cy="1444625"/>
          </a:xfrm>
          <a:prstGeom prst="rect">
            <a:avLst/>
          </a:prstGeom>
        </p:spPr>
        <p:txBody>
          <a:bodyPr vert="horz" wrap="square" lIns="0" tIns="13334" rIns="0" bIns="0" rtlCol="0">
            <a:spAutoFit/>
          </a:bodyPr>
          <a:lstStyle/>
          <a:p>
            <a:pPr marL="12698" marR="5079">
              <a:lnSpc>
                <a:spcPct val="99700"/>
              </a:lnSpc>
              <a:spcBef>
                <a:spcPts val="105"/>
              </a:spcBef>
            </a:pPr>
            <a:r>
              <a:rPr sz="3100" spc="-5" dirty="0">
                <a:latin typeface="Times New Roman"/>
                <a:cs typeface="Times New Roman"/>
              </a:rPr>
              <a:t>Any Angle,</a:t>
            </a:r>
            <a:r>
              <a:rPr sz="3100" spc="-499" dirty="0">
                <a:latin typeface="Times New Roman"/>
                <a:cs typeface="Times New Roman"/>
              </a:rPr>
              <a:t> </a:t>
            </a:r>
            <a:r>
              <a:rPr sz="3100" spc="-5" dirty="0">
                <a:latin typeface="Times New Roman"/>
                <a:cs typeface="Times New Roman"/>
              </a:rPr>
              <a:t>Any  Corresponding  </a:t>
            </a:r>
            <a:r>
              <a:rPr sz="3100" spc="-50" dirty="0">
                <a:latin typeface="Times New Roman"/>
                <a:cs typeface="Times New Roman"/>
              </a:rPr>
              <a:t>Taper</a:t>
            </a:r>
            <a:r>
              <a:rPr sz="3100" spc="-70" dirty="0">
                <a:latin typeface="Times New Roman"/>
                <a:cs typeface="Times New Roman"/>
              </a:rPr>
              <a:t> </a:t>
            </a:r>
            <a:r>
              <a:rPr sz="3100" dirty="0">
                <a:latin typeface="Times New Roman"/>
                <a:cs typeface="Times New Roman"/>
              </a:rPr>
              <a:t>length.</a:t>
            </a:r>
            <a:endParaRPr sz="3100">
              <a:latin typeface="Times New Roman"/>
              <a:cs typeface="Times New Roman"/>
            </a:endParaRPr>
          </a:p>
        </p:txBody>
      </p:sp>
      <p:sp>
        <p:nvSpPr>
          <p:cNvPr id="15" name="object 15"/>
          <p:cNvSpPr/>
          <p:nvPr/>
        </p:nvSpPr>
        <p:spPr>
          <a:xfrm>
            <a:off x="579120" y="3447796"/>
            <a:ext cx="2170175" cy="728472"/>
          </a:xfrm>
          <a:prstGeom prst="rect">
            <a:avLst/>
          </a:prstGeom>
          <a:blipFill>
            <a:blip r:embed="rId3" cstate="print"/>
            <a:stretch>
              <a:fillRect/>
            </a:stretch>
          </a:blipFill>
        </p:spPr>
        <p:txBody>
          <a:bodyPr wrap="square" lIns="0" tIns="0" rIns="0" bIns="0" rtlCol="0"/>
          <a:lstStyle/>
          <a:p>
            <a:endParaRPr/>
          </a:p>
        </p:txBody>
      </p:sp>
      <p:sp>
        <p:nvSpPr>
          <p:cNvPr id="16" name="object 16"/>
          <p:cNvSpPr txBox="1"/>
          <p:nvPr/>
        </p:nvSpPr>
        <p:spPr>
          <a:xfrm>
            <a:off x="395732" y="4346448"/>
            <a:ext cx="3387725" cy="2406427"/>
          </a:xfrm>
          <a:prstGeom prst="rect">
            <a:avLst/>
          </a:prstGeom>
        </p:spPr>
        <p:txBody>
          <a:bodyPr vert="horz" wrap="square" lIns="0" tIns="13334" rIns="0" bIns="0" rtlCol="0">
            <a:spAutoFit/>
          </a:bodyPr>
          <a:lstStyle/>
          <a:p>
            <a:pPr marL="12698" marR="653351">
              <a:lnSpc>
                <a:spcPct val="99700"/>
              </a:lnSpc>
              <a:spcBef>
                <a:spcPts val="105"/>
              </a:spcBef>
            </a:pPr>
            <a:r>
              <a:rPr sz="3100" spc="-5" dirty="0">
                <a:latin typeface="Times New Roman"/>
                <a:cs typeface="Times New Roman"/>
              </a:rPr>
              <a:t>D</a:t>
            </a:r>
            <a:r>
              <a:rPr sz="3100" spc="-7" baseline="-20325" dirty="0">
                <a:latin typeface="Times New Roman"/>
                <a:cs typeface="Times New Roman"/>
              </a:rPr>
              <a:t>1 </a:t>
            </a:r>
            <a:r>
              <a:rPr sz="3100" spc="-5" dirty="0">
                <a:latin typeface="Times New Roman"/>
                <a:cs typeface="Times New Roman"/>
              </a:rPr>
              <a:t>= </a:t>
            </a:r>
            <a:r>
              <a:rPr sz="3100" spc="-15" dirty="0">
                <a:latin typeface="Times New Roman"/>
                <a:cs typeface="Times New Roman"/>
              </a:rPr>
              <a:t>Larger </a:t>
            </a:r>
            <a:r>
              <a:rPr sz="3100" spc="-5" dirty="0">
                <a:latin typeface="Times New Roman"/>
                <a:cs typeface="Times New Roman"/>
              </a:rPr>
              <a:t>Dia  D</a:t>
            </a:r>
            <a:r>
              <a:rPr sz="3100" spc="-7" baseline="-20325" dirty="0">
                <a:latin typeface="Times New Roman"/>
                <a:cs typeface="Times New Roman"/>
              </a:rPr>
              <a:t>2 </a:t>
            </a:r>
            <a:r>
              <a:rPr sz="3100" spc="-5" dirty="0">
                <a:latin typeface="Times New Roman"/>
                <a:cs typeface="Times New Roman"/>
              </a:rPr>
              <a:t>= </a:t>
            </a:r>
            <a:r>
              <a:rPr sz="3100" spc="-15" dirty="0">
                <a:latin typeface="Times New Roman"/>
                <a:cs typeface="Times New Roman"/>
              </a:rPr>
              <a:t>Smaller </a:t>
            </a:r>
            <a:r>
              <a:rPr sz="3100" spc="-5" dirty="0">
                <a:latin typeface="Times New Roman"/>
                <a:cs typeface="Times New Roman"/>
              </a:rPr>
              <a:t>Dia  L = </a:t>
            </a:r>
            <a:r>
              <a:rPr sz="3100" spc="-50" dirty="0">
                <a:latin typeface="Times New Roman"/>
                <a:cs typeface="Times New Roman"/>
              </a:rPr>
              <a:t>Taper</a:t>
            </a:r>
            <a:r>
              <a:rPr sz="3100" spc="-265" dirty="0">
                <a:latin typeface="Times New Roman"/>
                <a:cs typeface="Times New Roman"/>
              </a:rPr>
              <a:t> </a:t>
            </a:r>
            <a:r>
              <a:rPr sz="3100" spc="-5" dirty="0">
                <a:latin typeface="Times New Roman"/>
                <a:cs typeface="Times New Roman"/>
              </a:rPr>
              <a:t>length</a:t>
            </a:r>
            <a:endParaRPr sz="3100">
              <a:latin typeface="Times New Roman"/>
              <a:cs typeface="Times New Roman"/>
            </a:endParaRPr>
          </a:p>
          <a:p>
            <a:pPr marL="12698" marR="5079">
              <a:lnSpc>
                <a:spcPts val="3699"/>
              </a:lnSpc>
              <a:spcBef>
                <a:spcPts val="140"/>
              </a:spcBef>
              <a:tabLst>
                <a:tab pos="393026" algn="l"/>
              </a:tabLst>
            </a:pPr>
            <a:r>
              <a:rPr sz="3100" spc="-5" dirty="0">
                <a:latin typeface="Times New Roman"/>
                <a:cs typeface="Times New Roman"/>
              </a:rPr>
              <a:t>θ	= </a:t>
            </a:r>
            <a:r>
              <a:rPr sz="3100" spc="-10" dirty="0">
                <a:latin typeface="Times New Roman"/>
                <a:cs typeface="Times New Roman"/>
              </a:rPr>
              <a:t>Half </a:t>
            </a:r>
            <a:r>
              <a:rPr sz="3100" dirty="0">
                <a:latin typeface="Times New Roman"/>
                <a:cs typeface="Times New Roman"/>
              </a:rPr>
              <a:t>Cone</a:t>
            </a:r>
            <a:r>
              <a:rPr sz="3100" spc="-290" dirty="0">
                <a:latin typeface="Times New Roman"/>
                <a:cs typeface="Times New Roman"/>
              </a:rPr>
              <a:t> </a:t>
            </a:r>
            <a:r>
              <a:rPr sz="3100" spc="-5" dirty="0">
                <a:latin typeface="Times New Roman"/>
                <a:cs typeface="Times New Roman"/>
              </a:rPr>
              <a:t>Angle  </a:t>
            </a:r>
            <a:r>
              <a:rPr sz="3100" dirty="0">
                <a:latin typeface="Times New Roman"/>
                <a:cs typeface="Times New Roman"/>
              </a:rPr>
              <a:t>2θ= </a:t>
            </a:r>
            <a:r>
              <a:rPr sz="3100" spc="-5" dirty="0">
                <a:latin typeface="Times New Roman"/>
                <a:cs typeface="Times New Roman"/>
              </a:rPr>
              <a:t>Included</a:t>
            </a:r>
            <a:r>
              <a:rPr sz="3100" spc="-340" dirty="0">
                <a:latin typeface="Times New Roman"/>
                <a:cs typeface="Times New Roman"/>
              </a:rPr>
              <a:t> </a:t>
            </a:r>
            <a:r>
              <a:rPr sz="3100" spc="-5" dirty="0">
                <a:latin typeface="Times New Roman"/>
                <a:cs typeface="Times New Roman"/>
              </a:rPr>
              <a:t>Angle</a:t>
            </a:r>
            <a:endParaRPr sz="3100">
              <a:latin typeface="Times New Roman"/>
              <a:cs typeface="Times New Roman"/>
            </a:endParaRPr>
          </a:p>
        </p:txBody>
      </p:sp>
      <p:sp>
        <p:nvSpPr>
          <p:cNvPr id="19" name="object 19"/>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34</a:t>
            </a:fld>
            <a:endParaRPr sz="13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1077" y="21336"/>
            <a:ext cx="9831705" cy="3398364"/>
          </a:xfrm>
          <a:prstGeom prst="rect">
            <a:avLst/>
          </a:prstGeom>
        </p:spPr>
        <p:txBody>
          <a:bodyPr vert="horz" wrap="square" lIns="0" tIns="12698" rIns="0" bIns="0" rtlCol="0">
            <a:spAutoFit/>
          </a:bodyPr>
          <a:lstStyle/>
          <a:p>
            <a:pPr marL="210164" marR="5079" indent="-198101" algn="just">
              <a:lnSpc>
                <a:spcPct val="99800"/>
              </a:lnSpc>
              <a:spcBef>
                <a:spcPts val="100"/>
              </a:spcBef>
            </a:pPr>
            <a:r>
              <a:rPr lang="en-US" sz="3100" b="0" dirty="0" smtClean="0"/>
              <a:t>6</a:t>
            </a:r>
            <a:r>
              <a:rPr sz="3100" b="0" smtClean="0"/>
              <a:t>) </a:t>
            </a:r>
            <a:r>
              <a:rPr sz="3100" b="0" u="heavy" spc="-10" dirty="0">
                <a:uFill>
                  <a:solidFill>
                    <a:srgbClr val="000000"/>
                  </a:solidFill>
                </a:uFill>
              </a:rPr>
              <a:t>Thread cutting</a:t>
            </a:r>
            <a:r>
              <a:rPr sz="3100" b="0" spc="-10" dirty="0"/>
              <a:t>:- </a:t>
            </a:r>
            <a:r>
              <a:rPr sz="3100" b="0" spc="-5" dirty="0"/>
              <a:t>There are </a:t>
            </a:r>
            <a:r>
              <a:rPr sz="3100" b="0" spc="-15" dirty="0"/>
              <a:t>different thread forms </a:t>
            </a:r>
            <a:r>
              <a:rPr sz="3100" b="0" spc="-5" dirty="0"/>
              <a:t>like </a:t>
            </a:r>
            <a:r>
              <a:rPr sz="3100" b="0" spc="-210" dirty="0"/>
              <a:t>V,  </a:t>
            </a:r>
            <a:r>
              <a:rPr sz="3100" b="0" spc="-5" dirty="0"/>
              <a:t>Square</a:t>
            </a:r>
            <a:r>
              <a:rPr sz="3100" b="0" spc="-5"/>
              <a:t>, </a:t>
            </a:r>
            <a:r>
              <a:rPr sz="3100" b="0" spc="-10" smtClean="0"/>
              <a:t>etc</a:t>
            </a:r>
            <a:r>
              <a:rPr sz="3100" b="0" spc="-10" dirty="0"/>
              <a:t>. Here </a:t>
            </a:r>
            <a:r>
              <a:rPr sz="3100" b="0" dirty="0"/>
              <a:t>the tool </a:t>
            </a:r>
            <a:r>
              <a:rPr sz="3100" b="0" spc="-5" dirty="0"/>
              <a:t>has </a:t>
            </a:r>
            <a:r>
              <a:rPr sz="3100" b="0" dirty="0"/>
              <a:t>the </a:t>
            </a:r>
            <a:r>
              <a:rPr sz="3100" b="0" spc="-10" dirty="0"/>
              <a:t>shape </a:t>
            </a:r>
            <a:r>
              <a:rPr sz="3100" b="0" dirty="0"/>
              <a:t>of  </a:t>
            </a:r>
            <a:r>
              <a:rPr sz="3100" b="0" spc="-10" dirty="0"/>
              <a:t>thread </a:t>
            </a:r>
            <a:r>
              <a:rPr sz="3100" b="0" spc="-5" dirty="0"/>
              <a:t>profile. Zero rake angle is </a:t>
            </a:r>
            <a:r>
              <a:rPr sz="3100" b="0" spc="-15" dirty="0"/>
              <a:t>used </a:t>
            </a:r>
            <a:r>
              <a:rPr sz="3100" b="0" spc="-10" dirty="0"/>
              <a:t>for </a:t>
            </a:r>
            <a:r>
              <a:rPr sz="3100" b="0" spc="-5" dirty="0"/>
              <a:t>form tools like  threading </a:t>
            </a:r>
            <a:r>
              <a:rPr sz="3100" b="0" dirty="0"/>
              <a:t>tool, </a:t>
            </a:r>
            <a:r>
              <a:rPr sz="3100" b="0" spc="-5" dirty="0"/>
              <a:t>parting </a:t>
            </a:r>
            <a:r>
              <a:rPr sz="3100" b="0" dirty="0"/>
              <a:t>tool, grooving tool</a:t>
            </a:r>
            <a:r>
              <a:rPr sz="3100" b="0" spc="-369" dirty="0"/>
              <a:t> </a:t>
            </a:r>
            <a:r>
              <a:rPr sz="3100" b="0" spc="-10"/>
              <a:t>etc</a:t>
            </a:r>
            <a:r>
              <a:rPr sz="3100" b="0" spc="-10" smtClean="0"/>
              <a:t>.</a:t>
            </a: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b="0" dirty="0" smtClean="0">
                <a:latin typeface="Times New Roman" pitchFamily="18" charset="0"/>
                <a:cs typeface="Times New Roman" pitchFamily="18" charset="0"/>
              </a:rPr>
              <a:t>In one revolution of the spindle, carriage must travel the pitch of the screw thread to be cut. </a:t>
            </a:r>
            <a:br>
              <a:rPr lang="en-US" sz="3200" b="0" dirty="0" smtClean="0">
                <a:latin typeface="Times New Roman" pitchFamily="18" charset="0"/>
                <a:cs typeface="Times New Roman" pitchFamily="18" charset="0"/>
              </a:rPr>
            </a:br>
            <a:endParaRPr sz="3100" b="0"/>
          </a:p>
        </p:txBody>
      </p:sp>
      <p:sp>
        <p:nvSpPr>
          <p:cNvPr id="6" name="object 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35</a:t>
            </a:fld>
            <a:endParaRPr sz="1300">
              <a:latin typeface="Times New Roman"/>
              <a:cs typeface="Times New Roman"/>
            </a:endParaRPr>
          </a:p>
        </p:txBody>
      </p:sp>
      <p:pic>
        <p:nvPicPr>
          <p:cNvPr id="4" name="Picture 2" descr="http://www.custompartnet.com/wu/images/turning/thread-cutting.png"/>
          <p:cNvPicPr>
            <a:picLocks noChangeAspect="1" noChangeArrowheads="1"/>
          </p:cNvPicPr>
          <p:nvPr/>
        </p:nvPicPr>
        <p:blipFill>
          <a:blip r:embed="rId2"/>
          <a:srcRect/>
          <a:stretch>
            <a:fillRect/>
          </a:stretch>
        </p:blipFill>
        <p:spPr bwMode="auto">
          <a:xfrm>
            <a:off x="3441701" y="3092451"/>
            <a:ext cx="5591175" cy="41433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1" y="3016250"/>
            <a:ext cx="7543800" cy="923330"/>
          </a:xfrm>
        </p:spPr>
        <p:txBody>
          <a:bodyPr/>
          <a:lstStyle/>
          <a:p>
            <a:r>
              <a:rPr lang="en-US" sz="6000" dirty="0" smtClean="0"/>
              <a:t>SHAPER MACHINE </a:t>
            </a:r>
            <a:endParaRPr lang="en-US" sz="6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7847" y="1"/>
            <a:ext cx="10079736" cy="694080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37</a:t>
            </a:fld>
            <a:endParaRPr sz="1300">
              <a:latin typeface="Times New Roman"/>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Image result for shaper machine"/>
          <p:cNvPicPr>
            <a:picLocks noChangeAspect="1" noChangeArrowheads="1"/>
          </p:cNvPicPr>
          <p:nvPr/>
        </p:nvPicPr>
        <p:blipFill>
          <a:blip r:embed="rId2"/>
          <a:srcRect/>
          <a:stretch>
            <a:fillRect/>
          </a:stretch>
        </p:blipFill>
        <p:spPr bwMode="auto">
          <a:xfrm>
            <a:off x="927099" y="0"/>
            <a:ext cx="8242301" cy="75565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7901" y="0"/>
            <a:ext cx="4876800" cy="554639"/>
          </a:xfrm>
          <a:prstGeom prst="rect">
            <a:avLst/>
          </a:prstGeom>
        </p:spPr>
        <p:txBody>
          <a:bodyPr vert="horz" wrap="square" lIns="0" tIns="15873" rIns="0" bIns="0" rtlCol="0">
            <a:spAutoFit/>
          </a:bodyPr>
          <a:lstStyle/>
          <a:p>
            <a:pPr marL="12698">
              <a:spcBef>
                <a:spcPts val="125"/>
              </a:spcBef>
            </a:pPr>
            <a:r>
              <a:rPr spc="15" smtClean="0"/>
              <a:t>S</a:t>
            </a:r>
            <a:r>
              <a:rPr spc="10" smtClean="0"/>
              <a:t>H</a:t>
            </a:r>
            <a:r>
              <a:rPr spc="15" smtClean="0"/>
              <a:t>APER</a:t>
            </a:r>
            <a:r>
              <a:rPr lang="en-US" spc="15" dirty="0" smtClean="0"/>
              <a:t> MACHINE</a:t>
            </a:r>
            <a:endParaRPr spc="15" dirty="0"/>
          </a:p>
        </p:txBody>
      </p:sp>
      <p:sp>
        <p:nvSpPr>
          <p:cNvPr id="13" name="object 13"/>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39</a:t>
            </a:fld>
            <a:endParaRPr sz="1300">
              <a:latin typeface="Times New Roman"/>
              <a:cs typeface="Times New Roman"/>
            </a:endParaRPr>
          </a:p>
        </p:txBody>
      </p:sp>
      <p:sp>
        <p:nvSpPr>
          <p:cNvPr id="10" name="object 10"/>
          <p:cNvSpPr txBox="1"/>
          <p:nvPr/>
        </p:nvSpPr>
        <p:spPr>
          <a:xfrm>
            <a:off x="622300" y="4235450"/>
            <a:ext cx="9220201" cy="504622"/>
          </a:xfrm>
          <a:prstGeom prst="rect">
            <a:avLst/>
          </a:prstGeom>
        </p:spPr>
        <p:txBody>
          <a:bodyPr vert="horz" wrap="square" lIns="0" tIns="29842" rIns="0" bIns="0" rtlCol="0">
            <a:spAutoFit/>
          </a:bodyPr>
          <a:lstStyle/>
          <a:p>
            <a:pPr marL="12698" marR="5079">
              <a:lnSpc>
                <a:spcPts val="3699"/>
              </a:lnSpc>
              <a:spcBef>
                <a:spcPts val="235"/>
              </a:spcBef>
              <a:tabLst>
                <a:tab pos="1438770" algn="l"/>
                <a:tab pos="2383558" algn="l"/>
                <a:tab pos="2813411" algn="l"/>
                <a:tab pos="3154373" algn="l"/>
                <a:tab pos="4261070" algn="l"/>
              </a:tabLst>
            </a:pPr>
            <a:r>
              <a:rPr lang="en-US" sz="3100" spc="-15" dirty="0" smtClean="0">
                <a:latin typeface="Times New Roman"/>
                <a:cs typeface="Times New Roman"/>
              </a:rPr>
              <a:t>The </a:t>
            </a:r>
            <a:r>
              <a:rPr sz="3100" spc="-15" smtClean="0">
                <a:latin typeface="Times New Roman"/>
                <a:cs typeface="Times New Roman"/>
              </a:rPr>
              <a:t>c</a:t>
            </a:r>
            <a:r>
              <a:rPr sz="3100" smtClean="0">
                <a:latin typeface="Times New Roman"/>
                <a:cs typeface="Times New Roman"/>
              </a:rPr>
              <a:t>u</a:t>
            </a:r>
            <a:r>
              <a:rPr sz="3100" spc="-5" smtClean="0">
                <a:latin typeface="Times New Roman"/>
                <a:cs typeface="Times New Roman"/>
              </a:rPr>
              <a:t>t</a:t>
            </a:r>
            <a:r>
              <a:rPr sz="3100" spc="-25" smtClean="0">
                <a:latin typeface="Times New Roman"/>
                <a:cs typeface="Times New Roman"/>
              </a:rPr>
              <a:t>ti</a:t>
            </a:r>
            <a:r>
              <a:rPr sz="3100" smtClean="0">
                <a:latin typeface="Times New Roman"/>
                <a:cs typeface="Times New Roman"/>
              </a:rPr>
              <a:t>n</a:t>
            </a:r>
            <a:r>
              <a:rPr sz="3100" spc="-5" smtClean="0">
                <a:latin typeface="Times New Roman"/>
                <a:cs typeface="Times New Roman"/>
              </a:rPr>
              <a:t>g</a:t>
            </a:r>
            <a:r>
              <a:rPr lang="en-US" sz="3100" spc="-5" dirty="0" smtClean="0">
                <a:latin typeface="Times New Roman"/>
                <a:cs typeface="Times New Roman"/>
              </a:rPr>
              <a:t> </a:t>
            </a:r>
            <a:r>
              <a:rPr sz="3100" spc="-25" smtClean="0">
                <a:latin typeface="Times New Roman"/>
                <a:cs typeface="Times New Roman"/>
              </a:rPr>
              <a:t>t</a:t>
            </a:r>
            <a:r>
              <a:rPr sz="3100" smtClean="0">
                <a:latin typeface="Times New Roman"/>
                <a:cs typeface="Times New Roman"/>
              </a:rPr>
              <a:t>o</a:t>
            </a:r>
            <a:r>
              <a:rPr sz="3100" spc="-15" smtClean="0">
                <a:latin typeface="Times New Roman"/>
                <a:cs typeface="Times New Roman"/>
              </a:rPr>
              <a:t>o</a:t>
            </a:r>
            <a:r>
              <a:rPr sz="3100" spc="-5" smtClean="0">
                <a:latin typeface="Times New Roman"/>
                <a:cs typeface="Times New Roman"/>
              </a:rPr>
              <a:t>l</a:t>
            </a:r>
            <a:r>
              <a:rPr lang="en-US" sz="3100" spc="-5" dirty="0" smtClean="0">
                <a:latin typeface="Times New Roman"/>
                <a:cs typeface="Times New Roman"/>
              </a:rPr>
              <a:t> </a:t>
            </a:r>
            <a:r>
              <a:rPr sz="3100" spc="-5" smtClean="0">
                <a:latin typeface="Times New Roman"/>
                <a:cs typeface="Times New Roman"/>
              </a:rPr>
              <a:t>is</a:t>
            </a:r>
            <a:r>
              <a:rPr sz="3100">
                <a:latin typeface="Times New Roman"/>
                <a:cs typeface="Times New Roman"/>
              </a:rPr>
              <a:t>	</a:t>
            </a:r>
            <a:r>
              <a:rPr sz="3100" spc="-5" smtClean="0">
                <a:latin typeface="Times New Roman"/>
                <a:cs typeface="Times New Roman"/>
              </a:rPr>
              <a:t>a</a:t>
            </a:r>
            <a:r>
              <a:rPr lang="en-US" sz="3100" spc="-5" dirty="0" smtClean="0">
                <a:latin typeface="Times New Roman"/>
                <a:cs typeface="Times New Roman"/>
              </a:rPr>
              <a:t> </a:t>
            </a:r>
            <a:r>
              <a:rPr sz="3100" spc="-10" smtClean="0">
                <a:latin typeface="Times New Roman"/>
                <a:cs typeface="Times New Roman"/>
              </a:rPr>
              <a:t>s</a:t>
            </a:r>
            <a:r>
              <a:rPr sz="3100" spc="-5" smtClean="0">
                <a:latin typeface="Times New Roman"/>
                <a:cs typeface="Times New Roman"/>
              </a:rPr>
              <a:t>i</a:t>
            </a:r>
            <a:r>
              <a:rPr sz="3100" smtClean="0">
                <a:latin typeface="Times New Roman"/>
                <a:cs typeface="Times New Roman"/>
              </a:rPr>
              <a:t>n</a:t>
            </a:r>
            <a:r>
              <a:rPr sz="3100" spc="-15" smtClean="0">
                <a:latin typeface="Times New Roman"/>
                <a:cs typeface="Times New Roman"/>
              </a:rPr>
              <a:t>g</a:t>
            </a:r>
            <a:r>
              <a:rPr sz="3100" spc="-5" smtClean="0">
                <a:latin typeface="Times New Roman"/>
                <a:cs typeface="Times New Roman"/>
              </a:rPr>
              <a:t>le</a:t>
            </a:r>
            <a:r>
              <a:rPr lang="en-US" sz="3100" spc="-5" dirty="0" smtClean="0">
                <a:latin typeface="Times New Roman"/>
                <a:cs typeface="Times New Roman"/>
              </a:rPr>
              <a:t> </a:t>
            </a:r>
            <a:r>
              <a:rPr sz="3100" spc="-15" smtClean="0">
                <a:latin typeface="Times New Roman"/>
                <a:cs typeface="Times New Roman"/>
              </a:rPr>
              <a:t>p</a:t>
            </a:r>
            <a:r>
              <a:rPr sz="3100" smtClean="0">
                <a:latin typeface="Times New Roman"/>
                <a:cs typeface="Times New Roman"/>
              </a:rPr>
              <a:t>o</a:t>
            </a:r>
            <a:r>
              <a:rPr sz="3100" spc="-25" smtClean="0">
                <a:latin typeface="Times New Roman"/>
                <a:cs typeface="Times New Roman"/>
              </a:rPr>
              <a:t>i</a:t>
            </a:r>
            <a:r>
              <a:rPr sz="3100" spc="-15" smtClean="0">
                <a:latin typeface="Times New Roman"/>
                <a:cs typeface="Times New Roman"/>
              </a:rPr>
              <a:t>n</a:t>
            </a:r>
            <a:r>
              <a:rPr sz="3100" spc="-5" smtClean="0">
                <a:latin typeface="Times New Roman"/>
                <a:cs typeface="Times New Roman"/>
              </a:rPr>
              <a:t>t  </a:t>
            </a:r>
            <a:r>
              <a:rPr sz="3100" dirty="0">
                <a:latin typeface="Times New Roman"/>
                <a:cs typeface="Times New Roman"/>
              </a:rPr>
              <a:t>tool </a:t>
            </a:r>
            <a:r>
              <a:rPr sz="3100" spc="-15" dirty="0">
                <a:latin typeface="Times New Roman"/>
                <a:cs typeface="Times New Roman"/>
              </a:rPr>
              <a:t>similar </a:t>
            </a:r>
            <a:r>
              <a:rPr sz="3100" spc="-5" dirty="0">
                <a:latin typeface="Times New Roman"/>
                <a:cs typeface="Times New Roman"/>
              </a:rPr>
              <a:t>to</a:t>
            </a:r>
            <a:r>
              <a:rPr sz="3100" spc="-70" dirty="0">
                <a:latin typeface="Times New Roman"/>
                <a:cs typeface="Times New Roman"/>
              </a:rPr>
              <a:t> </a:t>
            </a:r>
            <a:r>
              <a:rPr sz="3100" spc="-5" dirty="0">
                <a:latin typeface="Times New Roman"/>
                <a:cs typeface="Times New Roman"/>
              </a:rPr>
              <a:t>lathe.</a:t>
            </a:r>
            <a:endParaRPr sz="3100">
              <a:latin typeface="Times New Roman"/>
              <a:cs typeface="Times New Roman"/>
            </a:endParaRPr>
          </a:p>
        </p:txBody>
      </p:sp>
      <p:sp>
        <p:nvSpPr>
          <p:cNvPr id="12" name="Rectangle 11"/>
          <p:cNvSpPr/>
          <p:nvPr/>
        </p:nvSpPr>
        <p:spPr>
          <a:xfrm>
            <a:off x="774700" y="4768852"/>
            <a:ext cx="9918700" cy="2062093"/>
          </a:xfrm>
          <a:prstGeom prst="rect">
            <a:avLst/>
          </a:prstGeom>
        </p:spPr>
        <p:txBody>
          <a:bodyPr wrap="square" lIns="91432" tIns="45715" rIns="91432" bIns="45715">
            <a:spAutoFit/>
          </a:bodyPr>
          <a:lstStyle/>
          <a:p>
            <a:r>
              <a:rPr lang="en-US" sz="3200" dirty="0" smtClean="0">
                <a:latin typeface="Times New Roman" pitchFamily="18" charset="0"/>
                <a:cs typeface="Times New Roman" pitchFamily="18" charset="0"/>
              </a:rPr>
              <a:t>The shaper is a machine tool used primarily for:</a:t>
            </a:r>
          </a:p>
          <a:p>
            <a:r>
              <a:rPr lang="en-US" sz="3200" dirty="0" smtClean="0">
                <a:latin typeface="Times New Roman" pitchFamily="18" charset="0"/>
                <a:cs typeface="Times New Roman" pitchFamily="18" charset="0"/>
              </a:rPr>
              <a:t>1. Producing a flat or plane surface which may be in a horizontal, a vertical or an angular plane.</a:t>
            </a:r>
          </a:p>
          <a:p>
            <a:r>
              <a:rPr lang="en-US" sz="3200" dirty="0" smtClean="0">
                <a:latin typeface="Times New Roman" pitchFamily="18" charset="0"/>
                <a:cs typeface="Times New Roman" pitchFamily="18" charset="0"/>
              </a:rPr>
              <a:t>2. Making slots, grooves and keyways</a:t>
            </a:r>
            <a:endParaRPr lang="en-US" sz="3200" dirty="0">
              <a:latin typeface="Times New Roman" pitchFamily="18" charset="0"/>
              <a:cs typeface="Times New Roman" pitchFamily="18" charset="0"/>
            </a:endParaRPr>
          </a:p>
        </p:txBody>
      </p:sp>
      <p:sp>
        <p:nvSpPr>
          <p:cNvPr id="14" name="Rectangle 13"/>
          <p:cNvSpPr/>
          <p:nvPr/>
        </p:nvSpPr>
        <p:spPr>
          <a:xfrm>
            <a:off x="546101" y="882650"/>
            <a:ext cx="9372600" cy="3539430"/>
          </a:xfrm>
          <a:prstGeom prst="rect">
            <a:avLst/>
          </a:prstGeom>
        </p:spPr>
        <p:txBody>
          <a:bodyPr wrap="square" lIns="91432" tIns="45715" rIns="91432" bIns="45715">
            <a:spAutoFit/>
          </a:bodyPr>
          <a:lstStyle/>
          <a:p>
            <a:r>
              <a:rPr lang="en-US" sz="3200" dirty="0" smtClean="0">
                <a:latin typeface="Times New Roman" pitchFamily="18" charset="0"/>
                <a:cs typeface="Times New Roman" pitchFamily="18" charset="0"/>
              </a:rPr>
              <a:t>The job is rigidly fixed on the machine table. The single point cutting tool held properly in the tool post is mounted on a reciprocating ram. The reciprocating motion of the ram is obtained by a quick return motion mechanism. As the ram reciprocates, the tool cuts the material during its forward stroke. During return, there is no cutting action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descr="http://www.eng.mu.edu/~dlc/machineshop/lathe/Birmingham%20Labels.jpg"/>
          <p:cNvPicPr>
            <a:picLocks noChangeAspect="1" noChangeArrowheads="1"/>
          </p:cNvPicPr>
          <p:nvPr/>
        </p:nvPicPr>
        <p:blipFill>
          <a:blip r:embed="rId2"/>
          <a:srcRect/>
          <a:stretch>
            <a:fillRect/>
          </a:stretch>
        </p:blipFill>
        <p:spPr bwMode="auto">
          <a:xfrm>
            <a:off x="-356445" y="2"/>
            <a:ext cx="11418146" cy="7222988"/>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82651"/>
            <a:ext cx="10375901" cy="2554535"/>
          </a:xfrm>
          <a:prstGeom prst="rect">
            <a:avLst/>
          </a:prstGeom>
        </p:spPr>
        <p:txBody>
          <a:bodyPr wrap="square" lIns="91432" tIns="45715" rIns="91432" bIns="45715">
            <a:spAutoFit/>
          </a:bodyPr>
          <a:lstStyle/>
          <a:p>
            <a:r>
              <a:rPr lang="en-US" sz="3200" b="1" dirty="0" smtClean="0">
                <a:latin typeface="Times New Roman" pitchFamily="18" charset="0"/>
                <a:cs typeface="Times New Roman" pitchFamily="18" charset="0"/>
              </a:rPr>
              <a:t>1 Base</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base is the necessary bed or support required for all machines tools.</a:t>
            </a:r>
          </a:p>
          <a:p>
            <a:r>
              <a:rPr lang="en-US" sz="3200" dirty="0" smtClean="0">
                <a:latin typeface="Times New Roman" pitchFamily="18" charset="0"/>
                <a:cs typeface="Times New Roman" pitchFamily="18" charset="0"/>
              </a:rPr>
              <a:t>The base is hollow casting made of cast iron to resist vibration and on which all parts of the shaper are mounted.</a:t>
            </a:r>
            <a:endParaRPr lang="en-US" sz="3200" dirty="0">
              <a:latin typeface="Times New Roman" pitchFamily="18" charset="0"/>
              <a:cs typeface="Times New Roman" pitchFamily="18" charset="0"/>
            </a:endParaRPr>
          </a:p>
        </p:txBody>
      </p:sp>
      <p:sp>
        <p:nvSpPr>
          <p:cNvPr id="4" name="Rectangle 3"/>
          <p:cNvSpPr/>
          <p:nvPr/>
        </p:nvSpPr>
        <p:spPr>
          <a:xfrm>
            <a:off x="0" y="3397251"/>
            <a:ext cx="10299700" cy="1569650"/>
          </a:xfrm>
          <a:prstGeom prst="rect">
            <a:avLst/>
          </a:prstGeom>
        </p:spPr>
        <p:txBody>
          <a:bodyPr wrap="square" lIns="91432" tIns="45715" rIns="91432" bIns="45715">
            <a:spAutoFit/>
          </a:bodyPr>
          <a:lstStyle/>
          <a:p>
            <a:r>
              <a:rPr lang="en-US" sz="3200" b="1" dirty="0" smtClean="0">
                <a:latin typeface="Times New Roman" pitchFamily="18" charset="0"/>
                <a:cs typeface="Times New Roman" pitchFamily="18" charset="0"/>
              </a:rPr>
              <a:t>2 Column</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This is made of cast iron, which is a box-like and is mounted on the base.</a:t>
            </a:r>
            <a:endParaRPr lang="en-US" sz="3200" dirty="0">
              <a:latin typeface="Times New Roman" pitchFamily="18" charset="0"/>
              <a:cs typeface="Times New Roman" pitchFamily="18" charset="0"/>
            </a:endParaRPr>
          </a:p>
        </p:txBody>
      </p:sp>
      <p:sp>
        <p:nvSpPr>
          <p:cNvPr id="5" name="Rectangle 4"/>
          <p:cNvSpPr/>
          <p:nvPr/>
        </p:nvSpPr>
        <p:spPr>
          <a:xfrm>
            <a:off x="0" y="5454651"/>
            <a:ext cx="10299700" cy="1569650"/>
          </a:xfrm>
          <a:prstGeom prst="rect">
            <a:avLst/>
          </a:prstGeom>
        </p:spPr>
        <p:txBody>
          <a:bodyPr wrap="square" lIns="91432" tIns="45715" rIns="91432" bIns="45715">
            <a:spAutoFit/>
          </a:bodyPr>
          <a:lstStyle/>
          <a:p>
            <a:r>
              <a:rPr lang="en-US" sz="3200" b="1" dirty="0" smtClean="0">
                <a:latin typeface="Times New Roman" pitchFamily="18" charset="0"/>
                <a:cs typeface="Times New Roman" pitchFamily="18" charset="0"/>
              </a:rPr>
              <a:t>3 Cross-rail</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Cross rail is mounted on the front vertical surface of the column on which saddle is mounted.</a:t>
            </a:r>
            <a:endParaRPr lang="en-US" sz="32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700" y="501650"/>
            <a:ext cx="9601200" cy="1569650"/>
          </a:xfrm>
          <a:prstGeom prst="rect">
            <a:avLst/>
          </a:prstGeom>
        </p:spPr>
        <p:txBody>
          <a:bodyPr wrap="square" lIns="91432" tIns="45715" rIns="91432" bIns="45715">
            <a:spAutoFit/>
          </a:bodyPr>
          <a:lstStyle/>
          <a:p>
            <a:r>
              <a:rPr lang="en-US" sz="3200" b="1" dirty="0" smtClean="0">
                <a:latin typeface="Times New Roman" pitchFamily="18" charset="0"/>
                <a:cs typeface="Times New Roman" pitchFamily="18" charset="0"/>
              </a:rPr>
              <a:t>4 Ram</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ram reciprocates on the column </a:t>
            </a:r>
            <a:r>
              <a:rPr lang="en-US" sz="3200" dirty="0" err="1" smtClean="0">
                <a:latin typeface="Times New Roman" pitchFamily="18" charset="0"/>
                <a:cs typeface="Times New Roman" pitchFamily="18" charset="0"/>
              </a:rPr>
              <a:t>guideways</a:t>
            </a:r>
            <a:r>
              <a:rPr lang="en-US" sz="3200" dirty="0" smtClean="0">
                <a:latin typeface="Times New Roman" pitchFamily="18" charset="0"/>
                <a:cs typeface="Times New Roman" pitchFamily="18" charset="0"/>
              </a:rPr>
              <a:t> and carries tool head with a single point cutting tool.</a:t>
            </a:r>
            <a:endParaRPr lang="en-US" sz="3200" dirty="0">
              <a:latin typeface="Times New Roman" pitchFamily="18" charset="0"/>
              <a:cs typeface="Times New Roman" pitchFamily="18" charset="0"/>
            </a:endParaRPr>
          </a:p>
        </p:txBody>
      </p:sp>
      <p:sp>
        <p:nvSpPr>
          <p:cNvPr id="4" name="Rectangle 3"/>
          <p:cNvSpPr/>
          <p:nvPr/>
        </p:nvSpPr>
        <p:spPr>
          <a:xfrm>
            <a:off x="317500" y="2330451"/>
            <a:ext cx="9982200" cy="2062093"/>
          </a:xfrm>
          <a:prstGeom prst="rect">
            <a:avLst/>
          </a:prstGeom>
        </p:spPr>
        <p:txBody>
          <a:bodyPr wrap="square" lIns="91432" tIns="45715" rIns="91432" bIns="45715">
            <a:spAutoFit/>
          </a:bodyPr>
          <a:lstStyle/>
          <a:p>
            <a:r>
              <a:rPr lang="en-US" sz="3200" b="1" dirty="0" smtClean="0">
                <a:latin typeface="Times New Roman" pitchFamily="18" charset="0"/>
                <a:cs typeface="Times New Roman" pitchFamily="18" charset="0"/>
              </a:rPr>
              <a:t>5 Table</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The table is bolted to the saddle and receives crosswise and vertical movements from saddle cross rail.</a:t>
            </a:r>
          </a:p>
          <a:p>
            <a:r>
              <a:rPr lang="en-US" sz="3200" dirty="0" smtClean="0">
                <a:latin typeface="Times New Roman" pitchFamily="18" charset="0"/>
                <a:cs typeface="Times New Roman" pitchFamily="18" charset="0"/>
              </a:rPr>
              <a:t>T-bolts are used for clamping on top and sides</a:t>
            </a:r>
            <a:r>
              <a:rPr lang="en-US" sz="2900" dirty="0" smtClean="0">
                <a:latin typeface="Times New Roman" pitchFamily="18" charset="0"/>
                <a:cs typeface="Times New Roman" pitchFamily="18" charset="0"/>
              </a:rPr>
              <a:t>.</a:t>
            </a:r>
            <a:endParaRPr lang="en-US" sz="29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90456" y="1173988"/>
            <a:ext cx="5564966" cy="596493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617211" y="-6095"/>
            <a:ext cx="1470026" cy="554637"/>
          </a:xfrm>
          <a:prstGeom prst="rect">
            <a:avLst/>
          </a:prstGeom>
        </p:spPr>
        <p:txBody>
          <a:bodyPr vert="horz" wrap="square" lIns="0" tIns="15873" rIns="0" bIns="0" rtlCol="0">
            <a:spAutoFit/>
          </a:bodyPr>
          <a:lstStyle/>
          <a:p>
            <a:pPr marL="12698">
              <a:spcBef>
                <a:spcPts val="125"/>
              </a:spcBef>
            </a:pPr>
            <a:r>
              <a:rPr spc="15" dirty="0"/>
              <a:t>TYPES</a:t>
            </a:r>
          </a:p>
        </p:txBody>
      </p:sp>
      <p:sp>
        <p:nvSpPr>
          <p:cNvPr id="7" name="object 7"/>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42</a:t>
            </a:fld>
            <a:endParaRPr sz="1300">
              <a:latin typeface="Times New Roman"/>
              <a:cs typeface="Times New Roman"/>
            </a:endParaRPr>
          </a:p>
        </p:txBody>
      </p:sp>
      <p:sp>
        <p:nvSpPr>
          <p:cNvPr id="4" name="object 4"/>
          <p:cNvSpPr txBox="1"/>
          <p:nvPr/>
        </p:nvSpPr>
        <p:spPr>
          <a:xfrm>
            <a:off x="429259" y="524255"/>
            <a:ext cx="9878060" cy="4910959"/>
          </a:xfrm>
          <a:prstGeom prst="rect">
            <a:avLst/>
          </a:prstGeom>
        </p:spPr>
        <p:txBody>
          <a:bodyPr vert="horz" wrap="square" lIns="0" tIns="12064" rIns="0" bIns="0" rtlCol="0">
            <a:spAutoFit/>
          </a:bodyPr>
          <a:lstStyle/>
          <a:p>
            <a:pPr marL="390487" marR="5079" indent="-377788">
              <a:spcBef>
                <a:spcPts val="95"/>
              </a:spcBef>
              <a:buAutoNum type="arabicPeriod"/>
              <a:tabLst>
                <a:tab pos="530173" algn="l"/>
                <a:tab pos="530808" algn="l"/>
                <a:tab pos="2407685" algn="l"/>
                <a:tab pos="2935319" algn="l"/>
                <a:tab pos="3636291" algn="l"/>
                <a:tab pos="4532189" algn="l"/>
                <a:tab pos="5083950" algn="l"/>
                <a:tab pos="7235121" algn="l"/>
                <a:tab pos="8179909" algn="l"/>
                <a:tab pos="8859928" algn="l"/>
              </a:tabLst>
            </a:pPr>
            <a:r>
              <a:rPr sz="3100" spc="-10" dirty="0">
                <a:latin typeface="Times New Roman"/>
                <a:cs typeface="Times New Roman"/>
              </a:rPr>
              <a:t>A</a:t>
            </a:r>
            <a:r>
              <a:rPr sz="3100" spc="-15" dirty="0">
                <a:latin typeface="Times New Roman"/>
                <a:cs typeface="Times New Roman"/>
              </a:rPr>
              <a:t>cc</a:t>
            </a:r>
            <a:r>
              <a:rPr sz="3100" dirty="0">
                <a:latin typeface="Times New Roman"/>
                <a:cs typeface="Times New Roman"/>
              </a:rPr>
              <a:t>o</a:t>
            </a:r>
            <a:r>
              <a:rPr sz="3100" spc="-30" dirty="0">
                <a:latin typeface="Times New Roman"/>
                <a:cs typeface="Times New Roman"/>
              </a:rPr>
              <a:t>r</a:t>
            </a:r>
            <a:r>
              <a:rPr sz="3100" dirty="0">
                <a:latin typeface="Times New Roman"/>
                <a:cs typeface="Times New Roman"/>
              </a:rPr>
              <a:t>d</a:t>
            </a:r>
            <a:r>
              <a:rPr sz="3100" spc="-25" dirty="0">
                <a:latin typeface="Times New Roman"/>
                <a:cs typeface="Times New Roman"/>
              </a:rPr>
              <a:t>i</a:t>
            </a:r>
            <a:r>
              <a:rPr sz="3100" dirty="0">
                <a:latin typeface="Times New Roman"/>
                <a:cs typeface="Times New Roman"/>
              </a:rPr>
              <a:t>n</a:t>
            </a:r>
            <a:r>
              <a:rPr sz="3100" spc="-5" dirty="0">
                <a:latin typeface="Times New Roman"/>
                <a:cs typeface="Times New Roman"/>
              </a:rPr>
              <a:t>g</a:t>
            </a:r>
            <a:r>
              <a:rPr sz="3100" dirty="0">
                <a:latin typeface="Times New Roman"/>
                <a:cs typeface="Times New Roman"/>
              </a:rPr>
              <a:t>	</a:t>
            </a:r>
            <a:r>
              <a:rPr sz="3100" spc="-5" dirty="0">
                <a:latin typeface="Times New Roman"/>
                <a:cs typeface="Times New Roman"/>
              </a:rPr>
              <a:t>to</a:t>
            </a:r>
            <a:r>
              <a:rPr sz="3100" dirty="0">
                <a:latin typeface="Times New Roman"/>
                <a:cs typeface="Times New Roman"/>
              </a:rPr>
              <a:t>	</a:t>
            </a:r>
            <a:r>
              <a:rPr sz="3100" spc="-25" dirty="0">
                <a:latin typeface="Times New Roman"/>
                <a:cs typeface="Times New Roman"/>
              </a:rPr>
              <a:t>t</a:t>
            </a:r>
            <a:r>
              <a:rPr sz="3100" dirty="0">
                <a:latin typeface="Times New Roman"/>
                <a:cs typeface="Times New Roman"/>
              </a:rPr>
              <a:t>h</a:t>
            </a:r>
            <a:r>
              <a:rPr sz="3100" spc="-5" dirty="0">
                <a:latin typeface="Times New Roman"/>
                <a:cs typeface="Times New Roman"/>
              </a:rPr>
              <a:t>e</a:t>
            </a:r>
            <a:r>
              <a:rPr sz="3100" dirty="0">
                <a:latin typeface="Times New Roman"/>
                <a:cs typeface="Times New Roman"/>
              </a:rPr>
              <a:t>	</a:t>
            </a:r>
            <a:r>
              <a:rPr sz="3100" spc="-5" dirty="0">
                <a:latin typeface="Times New Roman"/>
                <a:cs typeface="Times New Roman"/>
              </a:rPr>
              <a:t>t</a:t>
            </a:r>
            <a:r>
              <a:rPr sz="3100" spc="-15" dirty="0">
                <a:latin typeface="Times New Roman"/>
                <a:cs typeface="Times New Roman"/>
              </a:rPr>
              <a:t>y</a:t>
            </a:r>
            <a:r>
              <a:rPr sz="3100" dirty="0">
                <a:latin typeface="Times New Roman"/>
                <a:cs typeface="Times New Roman"/>
              </a:rPr>
              <a:t>p</a:t>
            </a:r>
            <a:r>
              <a:rPr sz="3100" spc="-5" dirty="0">
                <a:latin typeface="Times New Roman"/>
                <a:cs typeface="Times New Roman"/>
              </a:rPr>
              <a:t>e</a:t>
            </a:r>
            <a:r>
              <a:rPr sz="3100" dirty="0">
                <a:latin typeface="Times New Roman"/>
                <a:cs typeface="Times New Roman"/>
              </a:rPr>
              <a:t>	o</a:t>
            </a:r>
            <a:r>
              <a:rPr sz="3100" spc="-5" dirty="0">
                <a:latin typeface="Times New Roman"/>
                <a:cs typeface="Times New Roman"/>
              </a:rPr>
              <a:t>f</a:t>
            </a:r>
            <a:r>
              <a:rPr sz="3100" dirty="0">
                <a:latin typeface="Times New Roman"/>
                <a:cs typeface="Times New Roman"/>
              </a:rPr>
              <a:t>	</a:t>
            </a:r>
            <a:r>
              <a:rPr sz="3100" spc="-65" dirty="0">
                <a:latin typeface="Times New Roman"/>
                <a:cs typeface="Times New Roman"/>
              </a:rPr>
              <a:t>m</a:t>
            </a:r>
            <a:r>
              <a:rPr sz="3100" spc="-15" dirty="0">
                <a:latin typeface="Times New Roman"/>
                <a:cs typeface="Times New Roman"/>
              </a:rPr>
              <a:t>ec</a:t>
            </a:r>
            <a:r>
              <a:rPr sz="3100" dirty="0">
                <a:latin typeface="Times New Roman"/>
                <a:cs typeface="Times New Roman"/>
              </a:rPr>
              <a:t>h</a:t>
            </a:r>
            <a:r>
              <a:rPr sz="3100" spc="-15" dirty="0">
                <a:latin typeface="Times New Roman"/>
                <a:cs typeface="Times New Roman"/>
              </a:rPr>
              <a:t>a</a:t>
            </a:r>
            <a:r>
              <a:rPr sz="3100" dirty="0">
                <a:latin typeface="Times New Roman"/>
                <a:cs typeface="Times New Roman"/>
              </a:rPr>
              <a:t>n</a:t>
            </a:r>
            <a:r>
              <a:rPr sz="3100" spc="-5" dirty="0">
                <a:latin typeface="Times New Roman"/>
                <a:cs typeface="Times New Roman"/>
              </a:rPr>
              <a:t>i</a:t>
            </a:r>
            <a:r>
              <a:rPr sz="3100" spc="-10" dirty="0">
                <a:latin typeface="Times New Roman"/>
                <a:cs typeface="Times New Roman"/>
              </a:rPr>
              <a:t>s</a:t>
            </a:r>
            <a:r>
              <a:rPr sz="3100" spc="-65" dirty="0">
                <a:latin typeface="Times New Roman"/>
                <a:cs typeface="Times New Roman"/>
              </a:rPr>
              <a:t>m</a:t>
            </a:r>
            <a:r>
              <a:rPr sz="3100" spc="-5" dirty="0">
                <a:latin typeface="Times New Roman"/>
                <a:cs typeface="Times New Roman"/>
              </a:rPr>
              <a:t>s</a:t>
            </a:r>
            <a:r>
              <a:rPr sz="3100" dirty="0">
                <a:latin typeface="Times New Roman"/>
                <a:cs typeface="Times New Roman"/>
              </a:rPr>
              <a:t>	u</a:t>
            </a:r>
            <a:r>
              <a:rPr sz="3100" spc="-10" dirty="0">
                <a:latin typeface="Times New Roman"/>
                <a:cs typeface="Times New Roman"/>
              </a:rPr>
              <a:t>s</a:t>
            </a:r>
            <a:r>
              <a:rPr sz="3100" spc="-15" dirty="0">
                <a:latin typeface="Times New Roman"/>
                <a:cs typeface="Times New Roman"/>
              </a:rPr>
              <a:t>e</a:t>
            </a:r>
            <a:r>
              <a:rPr sz="3100" spc="-5" dirty="0">
                <a:latin typeface="Times New Roman"/>
                <a:cs typeface="Times New Roman"/>
              </a:rPr>
              <a:t>d</a:t>
            </a:r>
            <a:r>
              <a:rPr sz="3100" dirty="0">
                <a:latin typeface="Times New Roman"/>
                <a:cs typeface="Times New Roman"/>
              </a:rPr>
              <a:t>	</a:t>
            </a:r>
            <a:r>
              <a:rPr sz="3100" spc="-30" dirty="0">
                <a:latin typeface="Times New Roman"/>
                <a:cs typeface="Times New Roman"/>
              </a:rPr>
              <a:t>f</a:t>
            </a:r>
            <a:r>
              <a:rPr sz="3100" dirty="0">
                <a:latin typeface="Times New Roman"/>
                <a:cs typeface="Times New Roman"/>
              </a:rPr>
              <a:t>o</a:t>
            </a:r>
            <a:r>
              <a:rPr sz="3100" spc="-5" dirty="0">
                <a:latin typeface="Times New Roman"/>
                <a:cs typeface="Times New Roman"/>
              </a:rPr>
              <a:t>r</a:t>
            </a:r>
            <a:r>
              <a:rPr sz="3100" dirty="0">
                <a:latin typeface="Times New Roman"/>
                <a:cs typeface="Times New Roman"/>
              </a:rPr>
              <a:t>	g</a:t>
            </a:r>
            <a:r>
              <a:rPr sz="3100" spc="-25" dirty="0">
                <a:latin typeface="Times New Roman"/>
                <a:cs typeface="Times New Roman"/>
              </a:rPr>
              <a:t>i</a:t>
            </a:r>
            <a:r>
              <a:rPr sz="3100" dirty="0">
                <a:latin typeface="Times New Roman"/>
                <a:cs typeface="Times New Roman"/>
              </a:rPr>
              <a:t>v</a:t>
            </a:r>
            <a:r>
              <a:rPr sz="3100" spc="-25" dirty="0">
                <a:latin typeface="Times New Roman"/>
                <a:cs typeface="Times New Roman"/>
              </a:rPr>
              <a:t>i</a:t>
            </a:r>
            <a:r>
              <a:rPr sz="3100" dirty="0">
                <a:latin typeface="Times New Roman"/>
                <a:cs typeface="Times New Roman"/>
              </a:rPr>
              <a:t>n</a:t>
            </a:r>
            <a:r>
              <a:rPr sz="3100" spc="-5" dirty="0">
                <a:latin typeface="Times New Roman"/>
                <a:cs typeface="Times New Roman"/>
              </a:rPr>
              <a:t>g  reciprocating </a:t>
            </a:r>
            <a:r>
              <a:rPr sz="3100" spc="-15" dirty="0">
                <a:latin typeface="Times New Roman"/>
                <a:cs typeface="Times New Roman"/>
              </a:rPr>
              <a:t>motion </a:t>
            </a:r>
            <a:r>
              <a:rPr sz="3100" spc="-5" dirty="0">
                <a:latin typeface="Times New Roman"/>
                <a:cs typeface="Times New Roman"/>
              </a:rPr>
              <a:t>to </a:t>
            </a:r>
            <a:r>
              <a:rPr sz="3100" dirty="0">
                <a:latin typeface="Times New Roman"/>
                <a:cs typeface="Times New Roman"/>
              </a:rPr>
              <a:t>the</a:t>
            </a:r>
            <a:r>
              <a:rPr sz="3100" spc="-140" dirty="0">
                <a:latin typeface="Times New Roman"/>
                <a:cs typeface="Times New Roman"/>
              </a:rPr>
              <a:t> </a:t>
            </a:r>
            <a:r>
              <a:rPr sz="3100" spc="-21" dirty="0">
                <a:latin typeface="Times New Roman"/>
                <a:cs typeface="Times New Roman"/>
              </a:rPr>
              <a:t>ram.</a:t>
            </a:r>
            <a:endParaRPr sz="3100">
              <a:latin typeface="Times New Roman"/>
              <a:cs typeface="Times New Roman"/>
            </a:endParaRPr>
          </a:p>
          <a:p>
            <a:pPr marL="64129" marR="6304936" lvl="1" algn="just">
              <a:lnSpc>
                <a:spcPct val="99700"/>
              </a:lnSpc>
              <a:spcBef>
                <a:spcPts val="515"/>
              </a:spcBef>
              <a:buAutoNum type="alphaLcParenR"/>
              <a:tabLst>
                <a:tab pos="887644" algn="l"/>
              </a:tabLst>
            </a:pPr>
            <a:r>
              <a:rPr sz="3100" u="heavy" spc="-10" dirty="0">
                <a:uFill>
                  <a:solidFill>
                    <a:srgbClr val="000000"/>
                  </a:solidFill>
                </a:uFill>
                <a:latin typeface="Times New Roman"/>
                <a:cs typeface="Times New Roman"/>
              </a:rPr>
              <a:t>Crank </a:t>
            </a:r>
            <a:r>
              <a:rPr sz="3100" u="heavy" spc="-15" dirty="0">
                <a:uFill>
                  <a:solidFill>
                    <a:srgbClr val="000000"/>
                  </a:solidFill>
                </a:uFill>
                <a:latin typeface="Times New Roman"/>
                <a:cs typeface="Times New Roman"/>
              </a:rPr>
              <a:t>Shaper</a:t>
            </a:r>
            <a:r>
              <a:rPr sz="3100" spc="-15" dirty="0">
                <a:latin typeface="Times New Roman"/>
                <a:cs typeface="Times New Roman"/>
              </a:rPr>
              <a:t>:  </a:t>
            </a:r>
            <a:r>
              <a:rPr sz="3100" spc="-10" dirty="0">
                <a:latin typeface="Times New Roman"/>
                <a:cs typeface="Times New Roman"/>
              </a:rPr>
              <a:t>Crank and Slotted  </a:t>
            </a:r>
            <a:r>
              <a:rPr sz="3100" spc="-5" dirty="0">
                <a:latin typeface="Times New Roman"/>
                <a:cs typeface="Times New Roman"/>
              </a:rPr>
              <a:t>lever </a:t>
            </a:r>
            <a:r>
              <a:rPr sz="3100" spc="-15" dirty="0">
                <a:latin typeface="Times New Roman"/>
                <a:cs typeface="Times New Roman"/>
              </a:rPr>
              <a:t>mechanism  </a:t>
            </a:r>
            <a:r>
              <a:rPr sz="3100" spc="-5" dirty="0">
                <a:latin typeface="Times New Roman"/>
                <a:cs typeface="Times New Roman"/>
              </a:rPr>
              <a:t>is  used </a:t>
            </a:r>
            <a:r>
              <a:rPr sz="3100" spc="-15" dirty="0">
                <a:latin typeface="Times New Roman"/>
                <a:cs typeface="Times New Roman"/>
              </a:rPr>
              <a:t>to </a:t>
            </a:r>
            <a:r>
              <a:rPr sz="3100" spc="-10" dirty="0">
                <a:latin typeface="Times New Roman"/>
                <a:cs typeface="Times New Roman"/>
              </a:rPr>
              <a:t>change rotary  </a:t>
            </a:r>
            <a:r>
              <a:rPr sz="3100" spc="-15" dirty="0">
                <a:latin typeface="Times New Roman"/>
                <a:cs typeface="Times New Roman"/>
              </a:rPr>
              <a:t>motion </a:t>
            </a:r>
            <a:r>
              <a:rPr sz="3100" dirty="0">
                <a:latin typeface="Times New Roman"/>
                <a:cs typeface="Times New Roman"/>
              </a:rPr>
              <a:t>of </a:t>
            </a:r>
            <a:r>
              <a:rPr sz="3100" spc="-10" dirty="0">
                <a:latin typeface="Times New Roman"/>
                <a:cs typeface="Times New Roman"/>
              </a:rPr>
              <a:t>the driving  </a:t>
            </a:r>
            <a:r>
              <a:rPr sz="3100" spc="-10">
                <a:latin typeface="Times New Roman"/>
                <a:cs typeface="Times New Roman"/>
              </a:rPr>
              <a:t>gear </a:t>
            </a:r>
            <a:r>
              <a:rPr lang="en-US" sz="3100" spc="-40" dirty="0" smtClean="0">
                <a:latin typeface="Times New Roman"/>
                <a:cs typeface="Times New Roman"/>
              </a:rPr>
              <a:t> to</a:t>
            </a:r>
          </a:p>
          <a:p>
            <a:pPr marL="64129" marR="6304936" lvl="1" algn="just">
              <a:lnSpc>
                <a:spcPct val="99700"/>
              </a:lnSpc>
              <a:spcBef>
                <a:spcPts val="515"/>
              </a:spcBef>
              <a:tabLst>
                <a:tab pos="887644" algn="l"/>
              </a:tabLst>
            </a:pPr>
            <a:r>
              <a:rPr lang="en-US" sz="3100" spc="-5" dirty="0" smtClean="0">
                <a:latin typeface="Times New Roman"/>
                <a:cs typeface="Times New Roman"/>
              </a:rPr>
              <a:t>reciprocating </a:t>
            </a:r>
            <a:r>
              <a:rPr lang="en-US" sz="3100" spc="-15" dirty="0" smtClean="0">
                <a:latin typeface="Times New Roman"/>
                <a:cs typeface="Times New Roman"/>
              </a:rPr>
              <a:t>motion </a:t>
            </a:r>
            <a:r>
              <a:rPr lang="en-US" sz="3100" spc="-5" dirty="0" smtClean="0">
                <a:latin typeface="Times New Roman"/>
                <a:cs typeface="Times New Roman"/>
              </a:rPr>
              <a:t>to </a:t>
            </a:r>
            <a:r>
              <a:rPr lang="en-US" sz="3100" dirty="0" smtClean="0">
                <a:latin typeface="Times New Roman"/>
                <a:cs typeface="Times New Roman"/>
              </a:rPr>
              <a:t>the</a:t>
            </a:r>
            <a:r>
              <a:rPr lang="en-US" sz="3100" spc="-140" dirty="0" smtClean="0">
                <a:latin typeface="Times New Roman"/>
                <a:cs typeface="Times New Roman"/>
              </a:rPr>
              <a:t> </a:t>
            </a:r>
            <a:r>
              <a:rPr lang="en-US" sz="3100" spc="-21" dirty="0" smtClean="0">
                <a:latin typeface="Times New Roman"/>
                <a:cs typeface="Times New Roman"/>
              </a:rPr>
              <a:t>ram.</a:t>
            </a:r>
            <a:endParaRPr sz="31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9720" y="146812"/>
            <a:ext cx="7622728" cy="706659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43</a:t>
            </a:fld>
            <a:endParaRPr sz="13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51504" y="671068"/>
            <a:ext cx="6736080" cy="655015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373" y="0"/>
            <a:ext cx="9216390" cy="4208824"/>
          </a:xfrm>
          <a:prstGeom prst="rect">
            <a:avLst/>
          </a:prstGeom>
        </p:spPr>
        <p:txBody>
          <a:bodyPr vert="horz" wrap="square" lIns="0" tIns="210800" rIns="0" bIns="0" rtlCol="0">
            <a:spAutoFit/>
          </a:bodyPr>
          <a:lstStyle/>
          <a:p>
            <a:pPr marL="332707">
              <a:spcBef>
                <a:spcPts val="1659"/>
              </a:spcBef>
              <a:tabLst>
                <a:tab pos="3377236" algn="l"/>
                <a:tab pos="8021810" algn="l"/>
              </a:tabLst>
            </a:pPr>
            <a:r>
              <a:rPr sz="3100" dirty="0">
                <a:latin typeface="Times New Roman"/>
                <a:cs typeface="Times New Roman"/>
              </a:rPr>
              <a:t>b)</a:t>
            </a:r>
            <a:r>
              <a:rPr sz="3100" spc="-25" dirty="0">
                <a:latin typeface="Times New Roman"/>
                <a:cs typeface="Times New Roman"/>
              </a:rPr>
              <a:t> </a:t>
            </a:r>
            <a:r>
              <a:rPr sz="3100" u="heavy" spc="-10" dirty="0">
                <a:uFill>
                  <a:solidFill>
                    <a:srgbClr val="000000"/>
                  </a:solidFill>
                </a:uFill>
                <a:latin typeface="Times New Roman"/>
                <a:cs typeface="Times New Roman"/>
              </a:rPr>
              <a:t>Geared </a:t>
            </a:r>
            <a:r>
              <a:rPr sz="3100" u="heavy" spc="-5" dirty="0">
                <a:uFill>
                  <a:solidFill>
                    <a:srgbClr val="000000"/>
                  </a:solidFill>
                </a:uFill>
                <a:latin typeface="Times New Roman"/>
                <a:cs typeface="Times New Roman"/>
              </a:rPr>
              <a:t>Shaper</a:t>
            </a:r>
            <a:r>
              <a:rPr sz="3100" spc="-5" dirty="0">
                <a:latin typeface="Times New Roman"/>
                <a:cs typeface="Times New Roman"/>
              </a:rPr>
              <a:t>:	</a:t>
            </a:r>
            <a:r>
              <a:rPr sz="3100" spc="-10" dirty="0">
                <a:latin typeface="Times New Roman"/>
                <a:cs typeface="Times New Roman"/>
              </a:rPr>
              <a:t>Rack </a:t>
            </a:r>
            <a:r>
              <a:rPr sz="3100" spc="-5" dirty="0">
                <a:latin typeface="Times New Roman"/>
                <a:cs typeface="Times New Roman"/>
              </a:rPr>
              <a:t>and</a:t>
            </a:r>
            <a:r>
              <a:rPr sz="3100" spc="-15" dirty="0">
                <a:latin typeface="Times New Roman"/>
                <a:cs typeface="Times New Roman"/>
              </a:rPr>
              <a:t> </a:t>
            </a:r>
            <a:r>
              <a:rPr sz="3100" dirty="0">
                <a:latin typeface="Times New Roman"/>
                <a:cs typeface="Times New Roman"/>
              </a:rPr>
              <a:t>pinion</a:t>
            </a:r>
            <a:r>
              <a:rPr sz="3100" spc="-50" dirty="0">
                <a:latin typeface="Times New Roman"/>
                <a:cs typeface="Times New Roman"/>
              </a:rPr>
              <a:t> </a:t>
            </a:r>
            <a:r>
              <a:rPr sz="3100" spc="-15" dirty="0">
                <a:latin typeface="Times New Roman"/>
                <a:cs typeface="Times New Roman"/>
              </a:rPr>
              <a:t>mechanism	</a:t>
            </a:r>
            <a:r>
              <a:rPr sz="3100" spc="-5" dirty="0">
                <a:latin typeface="Times New Roman"/>
                <a:cs typeface="Times New Roman"/>
              </a:rPr>
              <a:t>is</a:t>
            </a:r>
            <a:r>
              <a:rPr sz="3100" spc="-80" dirty="0">
                <a:latin typeface="Times New Roman"/>
                <a:cs typeface="Times New Roman"/>
              </a:rPr>
              <a:t> </a:t>
            </a:r>
            <a:r>
              <a:rPr sz="3100" spc="-5" dirty="0">
                <a:latin typeface="Times New Roman"/>
                <a:cs typeface="Times New Roman"/>
              </a:rPr>
              <a:t>used.</a:t>
            </a:r>
            <a:endParaRPr sz="3100">
              <a:latin typeface="Times New Roman"/>
              <a:cs typeface="Times New Roman"/>
            </a:endParaRPr>
          </a:p>
          <a:p>
            <a:pPr marL="12698" marR="5779843" algn="just">
              <a:lnSpc>
                <a:spcPct val="99700"/>
              </a:lnSpc>
              <a:spcBef>
                <a:spcPts val="1570"/>
              </a:spcBef>
            </a:pPr>
            <a:r>
              <a:rPr sz="3100" spc="-10" dirty="0">
                <a:latin typeface="Times New Roman"/>
                <a:cs typeface="Times New Roman"/>
              </a:rPr>
              <a:t>Geared shapers have  </a:t>
            </a:r>
            <a:r>
              <a:rPr sz="3100" spc="-5" dirty="0">
                <a:latin typeface="Times New Roman"/>
                <a:cs typeface="Times New Roman"/>
              </a:rPr>
              <a:t>a </a:t>
            </a:r>
            <a:r>
              <a:rPr sz="3100" spc="-10" dirty="0">
                <a:latin typeface="Times New Roman"/>
                <a:cs typeface="Times New Roman"/>
              </a:rPr>
              <a:t>reversible </a:t>
            </a:r>
            <a:r>
              <a:rPr sz="3100" spc="-15" dirty="0">
                <a:latin typeface="Times New Roman"/>
                <a:cs typeface="Times New Roman"/>
              </a:rPr>
              <a:t>electric  motor </a:t>
            </a:r>
            <a:r>
              <a:rPr sz="3100" dirty="0">
                <a:latin typeface="Times New Roman"/>
                <a:cs typeface="Times New Roman"/>
              </a:rPr>
              <a:t>or </a:t>
            </a:r>
            <a:r>
              <a:rPr sz="3100" spc="-15" dirty="0">
                <a:latin typeface="Times New Roman"/>
                <a:cs typeface="Times New Roman"/>
              </a:rPr>
              <a:t>mechanical  </a:t>
            </a:r>
            <a:r>
              <a:rPr sz="3100" spc="-10" dirty="0">
                <a:latin typeface="Times New Roman"/>
                <a:cs typeface="Times New Roman"/>
              </a:rPr>
              <a:t>mechanism </a:t>
            </a:r>
            <a:r>
              <a:rPr sz="3100" spc="-5" dirty="0">
                <a:latin typeface="Times New Roman"/>
                <a:cs typeface="Times New Roman"/>
              </a:rPr>
              <a:t>which  </a:t>
            </a:r>
            <a:r>
              <a:rPr sz="3100" spc="-10" dirty="0">
                <a:latin typeface="Times New Roman"/>
                <a:cs typeface="Times New Roman"/>
              </a:rPr>
              <a:t>quickly </a:t>
            </a:r>
            <a:r>
              <a:rPr sz="3100" spc="-5" dirty="0">
                <a:latin typeface="Times New Roman"/>
                <a:cs typeface="Times New Roman"/>
              </a:rPr>
              <a:t>returns </a:t>
            </a:r>
            <a:r>
              <a:rPr sz="3100" spc="-10" dirty="0">
                <a:latin typeface="Times New Roman"/>
                <a:cs typeface="Times New Roman"/>
              </a:rPr>
              <a:t>the  </a:t>
            </a:r>
            <a:r>
              <a:rPr sz="3100" spc="-15" dirty="0">
                <a:latin typeface="Times New Roman"/>
                <a:cs typeface="Times New Roman"/>
              </a:rPr>
              <a:t>ram, </a:t>
            </a:r>
            <a:r>
              <a:rPr sz="3100" spc="-5" dirty="0">
                <a:latin typeface="Times New Roman"/>
                <a:cs typeface="Times New Roman"/>
              </a:rPr>
              <a:t>in </a:t>
            </a:r>
            <a:r>
              <a:rPr sz="3100" spc="-10" dirty="0">
                <a:latin typeface="Times New Roman"/>
                <a:cs typeface="Times New Roman"/>
              </a:rPr>
              <a:t>readiness for  </a:t>
            </a:r>
            <a:r>
              <a:rPr sz="3100" spc="-5" dirty="0">
                <a:latin typeface="Times New Roman"/>
                <a:cs typeface="Times New Roman"/>
              </a:rPr>
              <a:t>another</a:t>
            </a:r>
            <a:r>
              <a:rPr sz="3100" spc="-80" dirty="0">
                <a:latin typeface="Times New Roman"/>
                <a:cs typeface="Times New Roman"/>
              </a:rPr>
              <a:t> </a:t>
            </a:r>
            <a:r>
              <a:rPr sz="3100" spc="-5" dirty="0">
                <a:latin typeface="Times New Roman"/>
                <a:cs typeface="Times New Roman"/>
              </a:rPr>
              <a:t>cut.</a:t>
            </a:r>
            <a:endParaRPr sz="3100">
              <a:latin typeface="Times New Roman"/>
              <a:cs typeface="Times New Roman"/>
            </a:endParaRPr>
          </a:p>
        </p:txBody>
      </p:sp>
      <p:sp>
        <p:nvSpPr>
          <p:cNvPr id="6" name="object 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44</a:t>
            </a:fld>
            <a:endParaRPr sz="13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500" y="1187451"/>
            <a:ext cx="9113520" cy="966289"/>
          </a:xfrm>
          <a:prstGeom prst="rect">
            <a:avLst/>
          </a:prstGeom>
        </p:spPr>
        <p:txBody>
          <a:bodyPr vert="horz" wrap="square" lIns="0" tIns="12064" rIns="0" bIns="0" rtlCol="0">
            <a:spAutoFit/>
          </a:bodyPr>
          <a:lstStyle/>
          <a:p>
            <a:pPr marL="12698" marR="5079">
              <a:spcBef>
                <a:spcPts val="95"/>
              </a:spcBef>
              <a:tabLst>
                <a:tab pos="484458" algn="l"/>
                <a:tab pos="2221649" algn="l"/>
                <a:tab pos="3755025" algn="l"/>
                <a:tab pos="4379804" algn="l"/>
                <a:tab pos="6025563" algn="l"/>
                <a:tab pos="7174167" algn="l"/>
                <a:tab pos="7820534" algn="l"/>
                <a:tab pos="8402773" algn="l"/>
              </a:tabLst>
            </a:pPr>
            <a:r>
              <a:rPr sz="3100" b="0" spc="-15" dirty="0"/>
              <a:t>c</a:t>
            </a:r>
            <a:r>
              <a:rPr sz="3100" b="0" spc="-5" dirty="0"/>
              <a:t>)</a:t>
            </a:r>
            <a:r>
              <a:rPr sz="3100" b="0" dirty="0"/>
              <a:t>	</a:t>
            </a:r>
            <a:r>
              <a:rPr sz="3100" b="0" u="heavy" spc="-10" dirty="0">
                <a:uFill>
                  <a:solidFill>
                    <a:srgbClr val="000000"/>
                  </a:solidFill>
                </a:uFill>
              </a:rPr>
              <a:t>H</a:t>
            </a:r>
            <a:r>
              <a:rPr sz="3100" b="0" u="heavy" spc="-15" dirty="0">
                <a:uFill>
                  <a:solidFill>
                    <a:srgbClr val="000000"/>
                  </a:solidFill>
                </a:uFill>
              </a:rPr>
              <a:t>y</a:t>
            </a:r>
            <a:r>
              <a:rPr sz="3100" b="0" u="heavy" dirty="0">
                <a:uFill>
                  <a:solidFill>
                    <a:srgbClr val="000000"/>
                  </a:solidFill>
                </a:uFill>
              </a:rPr>
              <a:t>d</a:t>
            </a:r>
            <a:r>
              <a:rPr sz="3100" b="0" u="heavy" spc="-5" dirty="0">
                <a:uFill>
                  <a:solidFill>
                    <a:srgbClr val="000000"/>
                  </a:solidFill>
                </a:uFill>
              </a:rPr>
              <a:t>r</a:t>
            </a:r>
            <a:r>
              <a:rPr sz="3100" b="0" u="heavy" spc="-15" dirty="0">
                <a:uFill>
                  <a:solidFill>
                    <a:srgbClr val="000000"/>
                  </a:solidFill>
                </a:uFill>
              </a:rPr>
              <a:t>a</a:t>
            </a:r>
            <a:r>
              <a:rPr sz="3100" b="0" u="heavy" dirty="0">
                <a:uFill>
                  <a:solidFill>
                    <a:srgbClr val="000000"/>
                  </a:solidFill>
                </a:uFill>
              </a:rPr>
              <a:t>u</a:t>
            </a:r>
            <a:r>
              <a:rPr sz="3100" b="0" u="heavy" spc="-25" dirty="0">
                <a:uFill>
                  <a:solidFill>
                    <a:srgbClr val="000000"/>
                  </a:solidFill>
                </a:uFill>
              </a:rPr>
              <a:t>l</a:t>
            </a:r>
            <a:r>
              <a:rPr sz="3100" b="0" u="heavy" spc="-5" dirty="0">
                <a:uFill>
                  <a:solidFill>
                    <a:srgbClr val="000000"/>
                  </a:solidFill>
                </a:uFill>
              </a:rPr>
              <a:t>ic</a:t>
            </a:r>
            <a:r>
              <a:rPr sz="3100" b="0" u="heavy" dirty="0">
                <a:uFill>
                  <a:solidFill>
                    <a:srgbClr val="000000"/>
                  </a:solidFill>
                </a:uFill>
              </a:rPr>
              <a:t>	S</a:t>
            </a:r>
            <a:r>
              <a:rPr sz="3100" b="0" u="heavy" spc="-15" dirty="0">
                <a:uFill>
                  <a:solidFill>
                    <a:srgbClr val="000000"/>
                  </a:solidFill>
                </a:uFill>
              </a:rPr>
              <a:t>hape</a:t>
            </a:r>
            <a:r>
              <a:rPr sz="3100" b="0" u="heavy" spc="-10" dirty="0">
                <a:uFill>
                  <a:solidFill>
                    <a:srgbClr val="000000"/>
                  </a:solidFill>
                </a:uFill>
              </a:rPr>
              <a:t>r</a:t>
            </a:r>
            <a:r>
              <a:rPr sz="3100" b="0" spc="-5" dirty="0"/>
              <a:t>:</a:t>
            </a:r>
            <a:r>
              <a:rPr sz="3100" b="0" dirty="0"/>
              <a:t>	</a:t>
            </a:r>
            <a:r>
              <a:rPr sz="3100" b="0" spc="-5" dirty="0"/>
              <a:t>By</a:t>
            </a:r>
            <a:r>
              <a:rPr sz="3100" b="0" dirty="0"/>
              <a:t>	h</a:t>
            </a:r>
            <a:r>
              <a:rPr sz="3100" b="0" spc="-15" dirty="0"/>
              <a:t>y</a:t>
            </a:r>
            <a:r>
              <a:rPr sz="3100" b="0" dirty="0"/>
              <a:t>d</a:t>
            </a:r>
            <a:r>
              <a:rPr sz="3100" b="0" spc="-5" dirty="0"/>
              <a:t>r</a:t>
            </a:r>
            <a:r>
              <a:rPr sz="3100" b="0" spc="-35" dirty="0"/>
              <a:t>a</a:t>
            </a:r>
            <a:r>
              <a:rPr sz="3100" b="0" dirty="0"/>
              <a:t>u</a:t>
            </a:r>
            <a:r>
              <a:rPr sz="3100" b="0" spc="-25" dirty="0"/>
              <a:t>l</a:t>
            </a:r>
            <a:r>
              <a:rPr sz="3100" b="0" spc="-5" dirty="0"/>
              <a:t>ic</a:t>
            </a:r>
            <a:r>
              <a:rPr sz="3100" b="0" dirty="0"/>
              <a:t>	po</a:t>
            </a:r>
            <a:r>
              <a:rPr sz="3100" b="0" spc="-10" dirty="0"/>
              <a:t>w</a:t>
            </a:r>
            <a:r>
              <a:rPr sz="3100" b="0" spc="-15" dirty="0"/>
              <a:t>e</a:t>
            </a:r>
            <a:r>
              <a:rPr sz="3100" b="0" spc="-5" dirty="0"/>
              <a:t>r</a:t>
            </a:r>
            <a:r>
              <a:rPr sz="3100" b="0" dirty="0"/>
              <a:t>	</a:t>
            </a:r>
            <a:r>
              <a:rPr sz="3100" b="0" spc="-5" dirty="0"/>
              <a:t>i</a:t>
            </a:r>
            <a:r>
              <a:rPr sz="3100" b="0" spc="-15" dirty="0"/>
              <a:t>.e</a:t>
            </a:r>
            <a:r>
              <a:rPr sz="3100" b="0" spc="-5" dirty="0"/>
              <a:t>.</a:t>
            </a:r>
            <a:r>
              <a:rPr sz="3100" b="0" dirty="0"/>
              <a:t>	o</a:t>
            </a:r>
            <a:r>
              <a:rPr sz="3100" b="0" spc="-25" dirty="0"/>
              <a:t>i</a:t>
            </a:r>
            <a:r>
              <a:rPr sz="3100" b="0" spc="-5" dirty="0"/>
              <a:t>l</a:t>
            </a:r>
            <a:r>
              <a:rPr sz="3100" b="0" dirty="0"/>
              <a:t>	</a:t>
            </a:r>
            <a:r>
              <a:rPr sz="3100" b="0" spc="-10" dirty="0"/>
              <a:t>w</a:t>
            </a:r>
            <a:r>
              <a:rPr sz="3100" b="0" spc="-5" dirty="0"/>
              <a:t>i</a:t>
            </a:r>
            <a:r>
              <a:rPr sz="3100" b="0" spc="-25" dirty="0"/>
              <a:t>t</a:t>
            </a:r>
            <a:r>
              <a:rPr sz="3100" b="0" spc="-5" dirty="0"/>
              <a:t>h  </a:t>
            </a:r>
            <a:r>
              <a:rPr sz="3100" b="0" dirty="0"/>
              <a:t>high </a:t>
            </a:r>
            <a:r>
              <a:rPr sz="3100" b="0" spc="-5" dirty="0"/>
              <a:t>pressure is </a:t>
            </a:r>
            <a:r>
              <a:rPr sz="3100" b="0" spc="-15" dirty="0"/>
              <a:t>pumped </a:t>
            </a:r>
            <a:r>
              <a:rPr sz="3100" b="0" spc="-5" dirty="0"/>
              <a:t>into a cylinder with</a:t>
            </a:r>
            <a:r>
              <a:rPr sz="3100" b="0" spc="-200" dirty="0"/>
              <a:t> </a:t>
            </a:r>
            <a:r>
              <a:rPr sz="3100" b="0" dirty="0"/>
              <a:t>piston.</a:t>
            </a:r>
            <a:endParaRPr sz="3100"/>
          </a:p>
        </p:txBody>
      </p:sp>
      <p:sp>
        <p:nvSpPr>
          <p:cNvPr id="6" name="object 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45</a:t>
            </a:fld>
            <a:endParaRPr sz="13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02081" y="4594670"/>
            <a:ext cx="3531159" cy="242987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96256" y="1750060"/>
            <a:ext cx="5291328" cy="543763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81075" y="1"/>
            <a:ext cx="8905240" cy="3691385"/>
          </a:xfrm>
          <a:prstGeom prst="rect">
            <a:avLst/>
          </a:prstGeom>
        </p:spPr>
        <p:txBody>
          <a:bodyPr vert="horz" wrap="square" lIns="0" tIns="107305" rIns="0" bIns="0" rtlCol="0">
            <a:spAutoFit/>
          </a:bodyPr>
          <a:lstStyle/>
          <a:p>
            <a:pPr marL="12698">
              <a:spcBef>
                <a:spcPts val="845"/>
              </a:spcBef>
              <a:tabLst>
                <a:tab pos="4571556" algn="l"/>
              </a:tabLst>
            </a:pPr>
            <a:r>
              <a:rPr sz="3100" dirty="0">
                <a:latin typeface="Times New Roman"/>
                <a:cs typeface="Times New Roman"/>
              </a:rPr>
              <a:t>2. </a:t>
            </a:r>
            <a:r>
              <a:rPr sz="3100" spc="-5" dirty="0">
                <a:latin typeface="Times New Roman"/>
                <a:cs typeface="Times New Roman"/>
              </a:rPr>
              <a:t>According to</a:t>
            </a:r>
            <a:r>
              <a:rPr sz="3100" spc="-250" dirty="0">
                <a:latin typeface="Times New Roman"/>
                <a:cs typeface="Times New Roman"/>
              </a:rPr>
              <a:t> </a:t>
            </a:r>
            <a:r>
              <a:rPr sz="3100" dirty="0">
                <a:latin typeface="Times New Roman"/>
                <a:cs typeface="Times New Roman"/>
              </a:rPr>
              <a:t>the</a:t>
            </a:r>
            <a:r>
              <a:rPr sz="3100" spc="-25" dirty="0">
                <a:latin typeface="Times New Roman"/>
                <a:cs typeface="Times New Roman"/>
              </a:rPr>
              <a:t> </a:t>
            </a:r>
            <a:r>
              <a:rPr sz="3100" spc="-5" dirty="0">
                <a:latin typeface="Times New Roman"/>
                <a:cs typeface="Times New Roman"/>
              </a:rPr>
              <a:t>position	and travel </a:t>
            </a:r>
            <a:r>
              <a:rPr sz="3100" dirty="0">
                <a:latin typeface="Times New Roman"/>
                <a:cs typeface="Times New Roman"/>
              </a:rPr>
              <a:t>of</a:t>
            </a:r>
            <a:r>
              <a:rPr sz="3100" spc="-75" dirty="0">
                <a:latin typeface="Times New Roman"/>
                <a:cs typeface="Times New Roman"/>
              </a:rPr>
              <a:t> </a:t>
            </a:r>
            <a:r>
              <a:rPr sz="3100" spc="-21" dirty="0">
                <a:latin typeface="Times New Roman"/>
                <a:cs typeface="Times New Roman"/>
              </a:rPr>
              <a:t>ram.</a:t>
            </a:r>
            <a:endParaRPr sz="3100">
              <a:latin typeface="Times New Roman"/>
              <a:cs typeface="Times New Roman"/>
            </a:endParaRPr>
          </a:p>
          <a:p>
            <a:pPr marL="579063" indent="-566365">
              <a:spcBef>
                <a:spcPts val="740"/>
              </a:spcBef>
              <a:buAutoNum type="alphaLcParenR"/>
              <a:tabLst>
                <a:tab pos="579063" algn="l"/>
                <a:tab pos="579698" algn="l"/>
                <a:tab pos="3678832" algn="l"/>
              </a:tabLst>
            </a:pPr>
            <a:r>
              <a:rPr sz="3100" u="heavy" spc="-5" dirty="0">
                <a:uFill>
                  <a:solidFill>
                    <a:srgbClr val="000000"/>
                  </a:solidFill>
                </a:uFill>
                <a:latin typeface="Times New Roman"/>
                <a:cs typeface="Times New Roman"/>
              </a:rPr>
              <a:t>Horizontal</a:t>
            </a:r>
            <a:r>
              <a:rPr sz="3100" u="heavy" spc="-90" dirty="0">
                <a:uFill>
                  <a:solidFill>
                    <a:srgbClr val="000000"/>
                  </a:solidFill>
                </a:uFill>
                <a:latin typeface="Times New Roman"/>
                <a:cs typeface="Times New Roman"/>
              </a:rPr>
              <a:t> </a:t>
            </a:r>
            <a:r>
              <a:rPr sz="3100" u="heavy" spc="-5" dirty="0">
                <a:uFill>
                  <a:solidFill>
                    <a:srgbClr val="000000"/>
                  </a:solidFill>
                </a:uFill>
                <a:latin typeface="Times New Roman"/>
                <a:cs typeface="Times New Roman"/>
              </a:rPr>
              <a:t>shaper</a:t>
            </a:r>
            <a:r>
              <a:rPr sz="3100" spc="-5" dirty="0">
                <a:latin typeface="Times New Roman"/>
                <a:cs typeface="Times New Roman"/>
              </a:rPr>
              <a:t>:	</a:t>
            </a:r>
            <a:r>
              <a:rPr sz="3100" spc="-10" dirty="0">
                <a:latin typeface="Times New Roman"/>
                <a:cs typeface="Times New Roman"/>
              </a:rPr>
              <a:t>Reciprocates </a:t>
            </a:r>
            <a:r>
              <a:rPr sz="3100" spc="-5" dirty="0">
                <a:latin typeface="Times New Roman"/>
                <a:cs typeface="Times New Roman"/>
              </a:rPr>
              <a:t>in a horizontal</a:t>
            </a:r>
            <a:r>
              <a:rPr sz="3100" spc="-151" dirty="0">
                <a:latin typeface="Times New Roman"/>
                <a:cs typeface="Times New Roman"/>
              </a:rPr>
              <a:t> </a:t>
            </a:r>
            <a:r>
              <a:rPr sz="3100" spc="-5" dirty="0">
                <a:latin typeface="Times New Roman"/>
                <a:cs typeface="Times New Roman"/>
              </a:rPr>
              <a:t>axis.</a:t>
            </a:r>
            <a:endParaRPr sz="3100">
              <a:latin typeface="Times New Roman"/>
              <a:cs typeface="Times New Roman"/>
            </a:endParaRPr>
          </a:p>
          <a:p>
            <a:pPr marL="579063" indent="-566365">
              <a:spcBef>
                <a:spcPts val="720"/>
              </a:spcBef>
              <a:buAutoNum type="alphaLcParenR"/>
              <a:tabLst>
                <a:tab pos="579063" algn="l"/>
                <a:tab pos="579698" algn="l"/>
                <a:tab pos="3316281" algn="l"/>
                <a:tab pos="6208427" algn="l"/>
                <a:tab pos="7579892" algn="l"/>
              </a:tabLst>
            </a:pPr>
            <a:r>
              <a:rPr sz="3100" u="heavy" spc="-50" dirty="0">
                <a:uFill>
                  <a:solidFill>
                    <a:srgbClr val="000000"/>
                  </a:solidFill>
                </a:uFill>
                <a:latin typeface="Times New Roman"/>
                <a:cs typeface="Times New Roman"/>
              </a:rPr>
              <a:t>Vertical </a:t>
            </a:r>
            <a:r>
              <a:rPr sz="3100" u="heavy" spc="-5" dirty="0">
                <a:uFill>
                  <a:solidFill>
                    <a:srgbClr val="000000"/>
                  </a:solidFill>
                </a:uFill>
                <a:latin typeface="Times New Roman"/>
                <a:cs typeface="Times New Roman"/>
              </a:rPr>
              <a:t>shaper</a:t>
            </a:r>
            <a:r>
              <a:rPr sz="3100" spc="-5" dirty="0">
                <a:latin typeface="Times New Roman"/>
                <a:cs typeface="Times New Roman"/>
              </a:rPr>
              <a:t>:	</a:t>
            </a:r>
            <a:r>
              <a:rPr sz="3100" spc="-10" dirty="0">
                <a:latin typeface="Times New Roman"/>
                <a:cs typeface="Times New Roman"/>
              </a:rPr>
              <a:t>Reciprocates</a:t>
            </a:r>
            <a:r>
              <a:rPr sz="3100" spc="-44" dirty="0">
                <a:latin typeface="Times New Roman"/>
                <a:cs typeface="Times New Roman"/>
              </a:rPr>
              <a:t> </a:t>
            </a:r>
            <a:r>
              <a:rPr sz="3100" spc="-5" dirty="0">
                <a:latin typeface="Times New Roman"/>
                <a:cs typeface="Times New Roman"/>
              </a:rPr>
              <a:t>in</a:t>
            </a:r>
            <a:r>
              <a:rPr sz="3100" dirty="0">
                <a:latin typeface="Times New Roman"/>
                <a:cs typeface="Times New Roman"/>
              </a:rPr>
              <a:t> </a:t>
            </a:r>
            <a:r>
              <a:rPr sz="3100" spc="-5" dirty="0">
                <a:latin typeface="Times New Roman"/>
                <a:cs typeface="Times New Roman"/>
              </a:rPr>
              <a:t>a	vertical	axis.</a:t>
            </a:r>
            <a:endParaRPr sz="3100">
              <a:latin typeface="Times New Roman"/>
              <a:cs typeface="Times New Roman"/>
            </a:endParaRPr>
          </a:p>
          <a:p>
            <a:pPr marL="262229" marR="3031195" algn="just">
              <a:lnSpc>
                <a:spcPct val="99800"/>
              </a:lnSpc>
              <a:spcBef>
                <a:spcPts val="610"/>
              </a:spcBef>
            </a:pPr>
            <a:r>
              <a:rPr sz="3100" spc="-5" dirty="0">
                <a:latin typeface="Times New Roman"/>
                <a:cs typeface="Times New Roman"/>
              </a:rPr>
              <a:t>It has a </a:t>
            </a:r>
            <a:r>
              <a:rPr sz="3100" dirty="0">
                <a:latin typeface="Times New Roman"/>
                <a:cs typeface="Times New Roman"/>
              </a:rPr>
              <a:t>round </a:t>
            </a:r>
            <a:r>
              <a:rPr sz="3100" spc="-15" dirty="0">
                <a:latin typeface="Times New Roman"/>
                <a:cs typeface="Times New Roman"/>
              </a:rPr>
              <a:t>table </a:t>
            </a:r>
            <a:r>
              <a:rPr sz="3100" spc="-5" dirty="0">
                <a:latin typeface="Times New Roman"/>
                <a:cs typeface="Times New Roman"/>
              </a:rPr>
              <a:t>that </a:t>
            </a:r>
            <a:r>
              <a:rPr sz="3100" spc="-10" dirty="0">
                <a:latin typeface="Times New Roman"/>
                <a:cs typeface="Times New Roman"/>
              </a:rPr>
              <a:t>can </a:t>
            </a:r>
            <a:r>
              <a:rPr sz="3100" spc="-5" dirty="0">
                <a:latin typeface="Times New Roman"/>
                <a:cs typeface="Times New Roman"/>
              </a:rPr>
              <a:t>rotate  and </a:t>
            </a:r>
            <a:r>
              <a:rPr sz="3100" spc="-15" dirty="0">
                <a:latin typeface="Times New Roman"/>
                <a:cs typeface="Times New Roman"/>
              </a:rPr>
              <a:t>also </a:t>
            </a:r>
            <a:r>
              <a:rPr sz="3100" spc="-21" dirty="0">
                <a:latin typeface="Times New Roman"/>
                <a:cs typeface="Times New Roman"/>
              </a:rPr>
              <a:t>can </a:t>
            </a:r>
            <a:r>
              <a:rPr sz="3100" dirty="0">
                <a:latin typeface="Times New Roman"/>
                <a:cs typeface="Times New Roman"/>
              </a:rPr>
              <a:t>be </a:t>
            </a:r>
            <a:r>
              <a:rPr sz="3100" spc="-15" dirty="0">
                <a:latin typeface="Times New Roman"/>
                <a:cs typeface="Times New Roman"/>
              </a:rPr>
              <a:t>fed </a:t>
            </a:r>
            <a:r>
              <a:rPr sz="3100" spc="-10" dirty="0">
                <a:latin typeface="Times New Roman"/>
                <a:cs typeface="Times New Roman"/>
              </a:rPr>
              <a:t>longitudinally  </a:t>
            </a:r>
            <a:r>
              <a:rPr sz="3100" spc="-5" dirty="0">
                <a:latin typeface="Times New Roman"/>
                <a:cs typeface="Times New Roman"/>
              </a:rPr>
              <a:t>and cross </a:t>
            </a:r>
            <a:r>
              <a:rPr sz="3100" spc="-10" dirty="0">
                <a:latin typeface="Times New Roman"/>
                <a:cs typeface="Times New Roman"/>
              </a:rPr>
              <a:t>wise. </a:t>
            </a:r>
            <a:r>
              <a:rPr sz="3100" spc="-5" dirty="0">
                <a:latin typeface="Times New Roman"/>
                <a:cs typeface="Times New Roman"/>
              </a:rPr>
              <a:t>Also </a:t>
            </a:r>
            <a:r>
              <a:rPr sz="3100" dirty="0">
                <a:latin typeface="Times New Roman"/>
                <a:cs typeface="Times New Roman"/>
              </a:rPr>
              <a:t>the </a:t>
            </a:r>
            <a:r>
              <a:rPr sz="3100" spc="-10" dirty="0">
                <a:latin typeface="Times New Roman"/>
                <a:cs typeface="Times New Roman"/>
              </a:rPr>
              <a:t>ram can  </a:t>
            </a:r>
            <a:r>
              <a:rPr sz="3100" dirty="0">
                <a:latin typeface="Times New Roman"/>
                <a:cs typeface="Times New Roman"/>
              </a:rPr>
              <a:t>be </a:t>
            </a:r>
            <a:r>
              <a:rPr sz="3100" spc="-10" dirty="0">
                <a:latin typeface="Times New Roman"/>
                <a:cs typeface="Times New Roman"/>
              </a:rPr>
              <a:t>reciprocated at an angle up</a:t>
            </a:r>
            <a:r>
              <a:rPr sz="3100" spc="109" dirty="0">
                <a:latin typeface="Times New Roman"/>
                <a:cs typeface="Times New Roman"/>
              </a:rPr>
              <a:t> </a:t>
            </a:r>
            <a:r>
              <a:rPr sz="3100" spc="-15" dirty="0">
                <a:latin typeface="Times New Roman"/>
                <a:cs typeface="Times New Roman"/>
              </a:rPr>
              <a:t>to</a:t>
            </a:r>
            <a:endParaRPr sz="3100">
              <a:latin typeface="Times New Roman"/>
              <a:cs typeface="Times New Roman"/>
            </a:endParaRPr>
          </a:p>
        </p:txBody>
      </p:sp>
      <p:sp>
        <p:nvSpPr>
          <p:cNvPr id="10" name="object 10"/>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46</a:t>
            </a:fld>
            <a:endParaRPr sz="1300">
              <a:latin typeface="Times New Roman"/>
              <a:cs typeface="Times New Roman"/>
            </a:endParaRPr>
          </a:p>
        </p:txBody>
      </p:sp>
      <p:sp>
        <p:nvSpPr>
          <p:cNvPr id="5" name="object 5"/>
          <p:cNvSpPr txBox="1"/>
          <p:nvPr/>
        </p:nvSpPr>
        <p:spPr>
          <a:xfrm>
            <a:off x="731013" y="3584449"/>
            <a:ext cx="3999865" cy="489235"/>
          </a:xfrm>
          <a:prstGeom prst="rect">
            <a:avLst/>
          </a:prstGeom>
        </p:spPr>
        <p:txBody>
          <a:bodyPr vert="horz" wrap="square" lIns="0" tIns="12064" rIns="0" bIns="0" rtlCol="0">
            <a:spAutoFit/>
          </a:bodyPr>
          <a:lstStyle/>
          <a:p>
            <a:pPr marL="12698">
              <a:spcBef>
                <a:spcPts val="95"/>
              </a:spcBef>
              <a:tabLst>
                <a:tab pos="838119" algn="l"/>
                <a:tab pos="1962594" algn="l"/>
                <a:tab pos="2810236" algn="l"/>
              </a:tabLst>
            </a:pPr>
            <a:r>
              <a:rPr sz="3100" spc="5" dirty="0">
                <a:latin typeface="Times New Roman"/>
                <a:cs typeface="Times New Roman"/>
              </a:rPr>
              <a:t>10</a:t>
            </a:r>
            <a:r>
              <a:rPr sz="3100" spc="7" baseline="25745" dirty="0">
                <a:latin typeface="Times New Roman"/>
                <a:cs typeface="Times New Roman"/>
              </a:rPr>
              <a:t>0	</a:t>
            </a:r>
            <a:r>
              <a:rPr sz="3100" spc="-5" dirty="0">
                <a:latin typeface="Times New Roman"/>
                <a:cs typeface="Times New Roman"/>
              </a:rPr>
              <a:t>from	</a:t>
            </a:r>
            <a:r>
              <a:rPr sz="3100" dirty="0">
                <a:latin typeface="Times New Roman"/>
                <a:cs typeface="Times New Roman"/>
              </a:rPr>
              <a:t>the	</a:t>
            </a:r>
            <a:r>
              <a:rPr sz="3100" spc="-10" dirty="0">
                <a:latin typeface="Times New Roman"/>
                <a:cs typeface="Times New Roman"/>
              </a:rPr>
              <a:t>vertical</a:t>
            </a:r>
            <a:endParaRPr sz="3100">
              <a:latin typeface="Times New Roman"/>
              <a:cs typeface="Times New Roman"/>
            </a:endParaRPr>
          </a:p>
        </p:txBody>
      </p:sp>
      <p:sp>
        <p:nvSpPr>
          <p:cNvPr id="6" name="object 6"/>
          <p:cNvSpPr txBox="1"/>
          <p:nvPr/>
        </p:nvSpPr>
        <p:spPr>
          <a:xfrm>
            <a:off x="5068315" y="3584449"/>
            <a:ext cx="1289686" cy="966289"/>
          </a:xfrm>
          <a:prstGeom prst="rect">
            <a:avLst/>
          </a:prstGeom>
        </p:spPr>
        <p:txBody>
          <a:bodyPr vert="horz" wrap="square" lIns="0" tIns="12064" rIns="0" bIns="0" rtlCol="0">
            <a:spAutoFit/>
          </a:bodyPr>
          <a:lstStyle/>
          <a:p>
            <a:pPr marL="12698" marR="5079">
              <a:spcBef>
                <a:spcPts val="95"/>
              </a:spcBef>
            </a:pPr>
            <a:r>
              <a:rPr sz="3100" spc="-15" dirty="0">
                <a:latin typeface="Times New Roman"/>
                <a:cs typeface="Times New Roman"/>
              </a:rPr>
              <a:t>p</a:t>
            </a:r>
            <a:r>
              <a:rPr sz="3100" dirty="0">
                <a:latin typeface="Times New Roman"/>
                <a:cs typeface="Times New Roman"/>
              </a:rPr>
              <a:t>o</a:t>
            </a:r>
            <a:r>
              <a:rPr sz="3100" spc="-10" dirty="0">
                <a:latin typeface="Times New Roman"/>
                <a:cs typeface="Times New Roman"/>
              </a:rPr>
              <a:t>s</a:t>
            </a:r>
            <a:r>
              <a:rPr sz="3100" spc="-25" dirty="0">
                <a:latin typeface="Times New Roman"/>
                <a:cs typeface="Times New Roman"/>
              </a:rPr>
              <a:t>i</a:t>
            </a:r>
            <a:r>
              <a:rPr sz="3100" spc="-5" dirty="0">
                <a:latin typeface="Times New Roman"/>
                <a:cs typeface="Times New Roman"/>
              </a:rPr>
              <a:t>t</a:t>
            </a:r>
            <a:r>
              <a:rPr sz="3100" spc="-25" dirty="0">
                <a:latin typeface="Times New Roman"/>
                <a:cs typeface="Times New Roman"/>
              </a:rPr>
              <a:t>i</a:t>
            </a:r>
            <a:r>
              <a:rPr sz="3100" dirty="0">
                <a:latin typeface="Times New Roman"/>
                <a:cs typeface="Times New Roman"/>
              </a:rPr>
              <a:t>o</a:t>
            </a:r>
            <a:r>
              <a:rPr sz="3100" spc="-5" dirty="0">
                <a:latin typeface="Times New Roman"/>
                <a:cs typeface="Times New Roman"/>
              </a:rPr>
              <a:t>n  i</a:t>
            </a:r>
            <a:r>
              <a:rPr sz="3100" dirty="0">
                <a:latin typeface="Times New Roman"/>
                <a:cs typeface="Times New Roman"/>
              </a:rPr>
              <a:t>n</a:t>
            </a:r>
            <a:r>
              <a:rPr sz="3100" spc="-35" dirty="0">
                <a:latin typeface="Times New Roman"/>
                <a:cs typeface="Times New Roman"/>
              </a:rPr>
              <a:t>c</a:t>
            </a:r>
            <a:r>
              <a:rPr sz="3100" spc="-5" dirty="0">
                <a:latin typeface="Times New Roman"/>
                <a:cs typeface="Times New Roman"/>
              </a:rPr>
              <a:t>l</a:t>
            </a:r>
            <a:r>
              <a:rPr sz="3100" spc="-25" dirty="0">
                <a:latin typeface="Times New Roman"/>
                <a:cs typeface="Times New Roman"/>
              </a:rPr>
              <a:t>i</a:t>
            </a:r>
            <a:r>
              <a:rPr sz="3100" dirty="0">
                <a:latin typeface="Times New Roman"/>
                <a:cs typeface="Times New Roman"/>
              </a:rPr>
              <a:t>n</a:t>
            </a:r>
            <a:r>
              <a:rPr sz="3100" spc="-35" dirty="0">
                <a:latin typeface="Times New Roman"/>
                <a:cs typeface="Times New Roman"/>
              </a:rPr>
              <a:t>e</a:t>
            </a:r>
            <a:r>
              <a:rPr sz="3100" spc="-5" dirty="0">
                <a:latin typeface="Times New Roman"/>
                <a:cs typeface="Times New Roman"/>
              </a:rPr>
              <a:t>d</a:t>
            </a:r>
            <a:endParaRPr sz="3100">
              <a:latin typeface="Times New Roman"/>
              <a:cs typeface="Times New Roman"/>
            </a:endParaRPr>
          </a:p>
        </p:txBody>
      </p:sp>
      <p:sp>
        <p:nvSpPr>
          <p:cNvPr id="7" name="object 7"/>
          <p:cNvSpPr txBox="1"/>
          <p:nvPr/>
        </p:nvSpPr>
        <p:spPr>
          <a:xfrm>
            <a:off x="731012" y="4056888"/>
            <a:ext cx="3696336" cy="979111"/>
          </a:xfrm>
          <a:prstGeom prst="rect">
            <a:avLst/>
          </a:prstGeom>
        </p:spPr>
        <p:txBody>
          <a:bodyPr vert="horz" wrap="square" lIns="0" tIns="29842" rIns="0" bIns="0" rtlCol="0">
            <a:spAutoFit/>
          </a:bodyPr>
          <a:lstStyle/>
          <a:p>
            <a:pPr marL="12698" marR="5079">
              <a:lnSpc>
                <a:spcPts val="3699"/>
              </a:lnSpc>
              <a:spcBef>
                <a:spcPts val="235"/>
              </a:spcBef>
              <a:tabLst>
                <a:tab pos="2029897" algn="l"/>
              </a:tabLst>
            </a:pPr>
            <a:r>
              <a:rPr sz="3100" spc="-15" dirty="0">
                <a:latin typeface="Times New Roman"/>
                <a:cs typeface="Times New Roman"/>
              </a:rPr>
              <a:t>e</a:t>
            </a:r>
            <a:r>
              <a:rPr sz="3100" dirty="0">
                <a:latin typeface="Times New Roman"/>
                <a:cs typeface="Times New Roman"/>
              </a:rPr>
              <a:t>n</a:t>
            </a:r>
            <a:r>
              <a:rPr sz="3100" spc="-15" dirty="0">
                <a:latin typeface="Times New Roman"/>
                <a:cs typeface="Times New Roman"/>
              </a:rPr>
              <a:t>ab</a:t>
            </a:r>
            <a:r>
              <a:rPr sz="3100" spc="-5" dirty="0">
                <a:latin typeface="Times New Roman"/>
                <a:cs typeface="Times New Roman"/>
              </a:rPr>
              <a:t>l</a:t>
            </a:r>
            <a:r>
              <a:rPr sz="3100" spc="-25" dirty="0">
                <a:latin typeface="Times New Roman"/>
                <a:cs typeface="Times New Roman"/>
              </a:rPr>
              <a:t>i</a:t>
            </a:r>
            <a:r>
              <a:rPr sz="3100" spc="-15" dirty="0">
                <a:latin typeface="Times New Roman"/>
                <a:cs typeface="Times New Roman"/>
              </a:rPr>
              <a:t>n</a:t>
            </a:r>
            <a:r>
              <a:rPr sz="3100" spc="-5" dirty="0">
                <a:latin typeface="Times New Roman"/>
                <a:cs typeface="Times New Roman"/>
              </a:rPr>
              <a:t>g</a:t>
            </a:r>
            <a:r>
              <a:rPr sz="3100" dirty="0">
                <a:latin typeface="Times New Roman"/>
                <a:cs typeface="Times New Roman"/>
              </a:rPr>
              <a:t>	</a:t>
            </a:r>
            <a:r>
              <a:rPr sz="3100" spc="-65" dirty="0">
                <a:latin typeface="Times New Roman"/>
                <a:cs typeface="Times New Roman"/>
              </a:rPr>
              <a:t>m</a:t>
            </a:r>
            <a:r>
              <a:rPr sz="3100" spc="-15" dirty="0">
                <a:latin typeface="Times New Roman"/>
                <a:cs typeface="Times New Roman"/>
              </a:rPr>
              <a:t>ac</a:t>
            </a:r>
            <a:r>
              <a:rPr sz="3100" dirty="0">
                <a:latin typeface="Times New Roman"/>
                <a:cs typeface="Times New Roman"/>
              </a:rPr>
              <a:t>h</a:t>
            </a:r>
            <a:r>
              <a:rPr sz="3100" spc="-5" dirty="0">
                <a:latin typeface="Times New Roman"/>
                <a:cs typeface="Times New Roman"/>
              </a:rPr>
              <a:t>i</a:t>
            </a:r>
            <a:r>
              <a:rPr sz="3100" dirty="0">
                <a:latin typeface="Times New Roman"/>
                <a:cs typeface="Times New Roman"/>
              </a:rPr>
              <a:t>n</a:t>
            </a:r>
            <a:r>
              <a:rPr sz="3100" spc="-25" dirty="0">
                <a:latin typeface="Times New Roman"/>
                <a:cs typeface="Times New Roman"/>
              </a:rPr>
              <a:t>i</a:t>
            </a:r>
            <a:r>
              <a:rPr sz="3100" dirty="0">
                <a:latin typeface="Times New Roman"/>
                <a:cs typeface="Times New Roman"/>
              </a:rPr>
              <a:t>n</a:t>
            </a:r>
            <a:r>
              <a:rPr sz="3100" spc="-5" dirty="0">
                <a:latin typeface="Times New Roman"/>
                <a:cs typeface="Times New Roman"/>
              </a:rPr>
              <a:t>g  </a:t>
            </a:r>
            <a:r>
              <a:rPr sz="3100" spc="-10" dirty="0">
                <a:latin typeface="Times New Roman"/>
                <a:cs typeface="Times New Roman"/>
              </a:rPr>
              <a:t>surfaces.</a:t>
            </a:r>
            <a:endParaRPr sz="31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1076" y="100584"/>
            <a:ext cx="2056130" cy="489235"/>
          </a:xfrm>
          <a:prstGeom prst="rect">
            <a:avLst/>
          </a:prstGeom>
        </p:spPr>
        <p:txBody>
          <a:bodyPr vert="horz" wrap="square" lIns="0" tIns="12064" rIns="0" bIns="0" rtlCol="0">
            <a:spAutoFit/>
          </a:bodyPr>
          <a:lstStyle/>
          <a:p>
            <a:pPr marL="12698">
              <a:spcBef>
                <a:spcPts val="95"/>
              </a:spcBef>
            </a:pPr>
            <a:r>
              <a:rPr sz="3100" dirty="0">
                <a:latin typeface="Times New Roman"/>
                <a:cs typeface="Times New Roman"/>
              </a:rPr>
              <a:t>3.</a:t>
            </a:r>
            <a:r>
              <a:rPr sz="3100" spc="-270" dirty="0">
                <a:latin typeface="Times New Roman"/>
                <a:cs typeface="Times New Roman"/>
              </a:rPr>
              <a:t> </a:t>
            </a:r>
            <a:r>
              <a:rPr sz="3100" spc="-5" dirty="0">
                <a:latin typeface="Times New Roman"/>
                <a:cs typeface="Times New Roman"/>
              </a:rPr>
              <a:t>According</a:t>
            </a:r>
            <a:endParaRPr sz="3100">
              <a:latin typeface="Times New Roman"/>
              <a:cs typeface="Times New Roman"/>
            </a:endParaRPr>
          </a:p>
        </p:txBody>
      </p:sp>
      <p:sp>
        <p:nvSpPr>
          <p:cNvPr id="3" name="object 3"/>
          <p:cNvSpPr txBox="1"/>
          <p:nvPr/>
        </p:nvSpPr>
        <p:spPr>
          <a:xfrm>
            <a:off x="2797556" y="100584"/>
            <a:ext cx="5395594" cy="489235"/>
          </a:xfrm>
          <a:prstGeom prst="rect">
            <a:avLst/>
          </a:prstGeom>
        </p:spPr>
        <p:txBody>
          <a:bodyPr vert="horz" wrap="square" lIns="0" tIns="12064" rIns="0" bIns="0" rtlCol="0">
            <a:spAutoFit/>
          </a:bodyPr>
          <a:lstStyle/>
          <a:p>
            <a:pPr marL="12698">
              <a:spcBef>
                <a:spcPts val="95"/>
              </a:spcBef>
              <a:tabLst>
                <a:tab pos="1091459" algn="l"/>
                <a:tab pos="4507426" algn="l"/>
              </a:tabLst>
            </a:pPr>
            <a:r>
              <a:rPr sz="3100" spc="-5" dirty="0">
                <a:latin typeface="Times New Roman"/>
                <a:cs typeface="Times New Roman"/>
              </a:rPr>
              <a:t>to</a:t>
            </a:r>
            <a:r>
              <a:rPr sz="3100" spc="-21" dirty="0">
                <a:latin typeface="Times New Roman"/>
                <a:cs typeface="Times New Roman"/>
              </a:rPr>
              <a:t> </a:t>
            </a:r>
            <a:r>
              <a:rPr sz="3100" spc="-5" dirty="0">
                <a:latin typeface="Times New Roman"/>
                <a:cs typeface="Times New Roman"/>
              </a:rPr>
              <a:t>t</a:t>
            </a:r>
            <a:r>
              <a:rPr sz="3100" dirty="0">
                <a:latin typeface="Times New Roman"/>
                <a:cs typeface="Times New Roman"/>
              </a:rPr>
              <a:t>h</a:t>
            </a:r>
            <a:r>
              <a:rPr sz="3100" spc="-5" dirty="0">
                <a:latin typeface="Times New Roman"/>
                <a:cs typeface="Times New Roman"/>
              </a:rPr>
              <a:t>e</a:t>
            </a:r>
            <a:r>
              <a:rPr sz="3100" dirty="0">
                <a:latin typeface="Times New Roman"/>
                <a:cs typeface="Times New Roman"/>
              </a:rPr>
              <a:t>	</a:t>
            </a:r>
            <a:r>
              <a:rPr sz="3100" spc="-5" dirty="0">
                <a:latin typeface="Times New Roman"/>
                <a:cs typeface="Times New Roman"/>
              </a:rPr>
              <a:t>t</a:t>
            </a:r>
            <a:r>
              <a:rPr sz="3100" spc="-15" dirty="0">
                <a:latin typeface="Times New Roman"/>
                <a:cs typeface="Times New Roman"/>
              </a:rPr>
              <a:t>y</a:t>
            </a:r>
            <a:r>
              <a:rPr sz="3100" dirty="0">
                <a:latin typeface="Times New Roman"/>
                <a:cs typeface="Times New Roman"/>
              </a:rPr>
              <a:t>p</a:t>
            </a:r>
            <a:r>
              <a:rPr sz="3100" spc="-5" dirty="0">
                <a:latin typeface="Times New Roman"/>
                <a:cs typeface="Times New Roman"/>
              </a:rPr>
              <a:t>e</a:t>
            </a:r>
            <a:r>
              <a:rPr sz="3100" spc="-40" dirty="0">
                <a:latin typeface="Times New Roman"/>
                <a:cs typeface="Times New Roman"/>
              </a:rPr>
              <a:t> </a:t>
            </a:r>
            <a:r>
              <a:rPr sz="3100" dirty="0">
                <a:latin typeface="Times New Roman"/>
                <a:cs typeface="Times New Roman"/>
              </a:rPr>
              <a:t>o</a:t>
            </a:r>
            <a:r>
              <a:rPr sz="3100" spc="-5" dirty="0">
                <a:latin typeface="Times New Roman"/>
                <a:cs typeface="Times New Roman"/>
              </a:rPr>
              <a:t>f </a:t>
            </a:r>
            <a:r>
              <a:rPr sz="3100" dirty="0">
                <a:latin typeface="Times New Roman"/>
                <a:cs typeface="Times New Roman"/>
              </a:rPr>
              <a:t>d</a:t>
            </a:r>
            <a:r>
              <a:rPr sz="3100" spc="-15" dirty="0">
                <a:latin typeface="Times New Roman"/>
                <a:cs typeface="Times New Roman"/>
              </a:rPr>
              <a:t>e</a:t>
            </a:r>
            <a:r>
              <a:rPr sz="3100" spc="-10" dirty="0">
                <a:latin typeface="Times New Roman"/>
                <a:cs typeface="Times New Roman"/>
              </a:rPr>
              <a:t>s</a:t>
            </a:r>
            <a:r>
              <a:rPr sz="3100" spc="-5" dirty="0">
                <a:latin typeface="Times New Roman"/>
                <a:cs typeface="Times New Roman"/>
              </a:rPr>
              <a:t>i</a:t>
            </a:r>
            <a:r>
              <a:rPr sz="3100" dirty="0">
                <a:latin typeface="Times New Roman"/>
                <a:cs typeface="Times New Roman"/>
              </a:rPr>
              <a:t>g</a:t>
            </a:r>
            <a:r>
              <a:rPr sz="3100" spc="-5" dirty="0">
                <a:latin typeface="Times New Roman"/>
                <a:cs typeface="Times New Roman"/>
              </a:rPr>
              <a:t>n</a:t>
            </a:r>
            <a:r>
              <a:rPr sz="3100" spc="-65" dirty="0">
                <a:latin typeface="Times New Roman"/>
                <a:cs typeface="Times New Roman"/>
              </a:rPr>
              <a:t> </a:t>
            </a:r>
            <a:r>
              <a:rPr sz="3100" dirty="0">
                <a:latin typeface="Times New Roman"/>
                <a:cs typeface="Times New Roman"/>
              </a:rPr>
              <a:t>o</a:t>
            </a:r>
            <a:r>
              <a:rPr sz="3100" spc="-5" dirty="0">
                <a:latin typeface="Times New Roman"/>
                <a:cs typeface="Times New Roman"/>
              </a:rPr>
              <a:t>f t</a:t>
            </a:r>
            <a:r>
              <a:rPr sz="3100" dirty="0">
                <a:latin typeface="Times New Roman"/>
                <a:cs typeface="Times New Roman"/>
              </a:rPr>
              <a:t>h</a:t>
            </a:r>
            <a:r>
              <a:rPr sz="3100" spc="-5" dirty="0">
                <a:latin typeface="Times New Roman"/>
                <a:cs typeface="Times New Roman"/>
              </a:rPr>
              <a:t>e</a:t>
            </a:r>
            <a:r>
              <a:rPr sz="3100" dirty="0">
                <a:latin typeface="Times New Roman"/>
                <a:cs typeface="Times New Roman"/>
              </a:rPr>
              <a:t>	</a:t>
            </a:r>
            <a:r>
              <a:rPr sz="3100" spc="-5" dirty="0">
                <a:latin typeface="Times New Roman"/>
                <a:cs typeface="Times New Roman"/>
              </a:rPr>
              <a:t>t</a:t>
            </a:r>
            <a:r>
              <a:rPr sz="3100" spc="-15" dirty="0">
                <a:latin typeface="Times New Roman"/>
                <a:cs typeface="Times New Roman"/>
              </a:rPr>
              <a:t>a</a:t>
            </a:r>
            <a:r>
              <a:rPr sz="3100" dirty="0">
                <a:latin typeface="Times New Roman"/>
                <a:cs typeface="Times New Roman"/>
              </a:rPr>
              <a:t>b</a:t>
            </a:r>
            <a:r>
              <a:rPr sz="3100" spc="-5" dirty="0">
                <a:latin typeface="Times New Roman"/>
                <a:cs typeface="Times New Roman"/>
              </a:rPr>
              <a:t>l</a:t>
            </a:r>
            <a:r>
              <a:rPr sz="3100" spc="-10" dirty="0">
                <a:latin typeface="Times New Roman"/>
                <a:cs typeface="Times New Roman"/>
              </a:rPr>
              <a:t>e</a:t>
            </a:r>
            <a:r>
              <a:rPr sz="3100" spc="-5" dirty="0">
                <a:latin typeface="Times New Roman"/>
                <a:cs typeface="Times New Roman"/>
              </a:rPr>
              <a:t>:</a:t>
            </a:r>
            <a:endParaRPr sz="3100">
              <a:latin typeface="Times New Roman"/>
              <a:cs typeface="Times New Roman"/>
            </a:endParaRPr>
          </a:p>
        </p:txBody>
      </p:sp>
      <p:sp>
        <p:nvSpPr>
          <p:cNvPr id="4" name="object 4"/>
          <p:cNvSpPr txBox="1"/>
          <p:nvPr/>
        </p:nvSpPr>
        <p:spPr>
          <a:xfrm>
            <a:off x="9079484" y="667511"/>
            <a:ext cx="1147445" cy="489235"/>
          </a:xfrm>
          <a:prstGeom prst="rect">
            <a:avLst/>
          </a:prstGeom>
        </p:spPr>
        <p:txBody>
          <a:bodyPr vert="horz" wrap="square" lIns="0" tIns="12064" rIns="0" bIns="0" rtlCol="0">
            <a:spAutoFit/>
          </a:bodyPr>
          <a:lstStyle/>
          <a:p>
            <a:pPr marL="12698">
              <a:spcBef>
                <a:spcPts val="95"/>
              </a:spcBef>
            </a:pPr>
            <a:r>
              <a:rPr sz="3100" spc="-5" dirty="0">
                <a:latin typeface="Times New Roman"/>
                <a:cs typeface="Times New Roman"/>
              </a:rPr>
              <a:t>to</a:t>
            </a:r>
            <a:r>
              <a:rPr sz="3100" spc="229" dirty="0">
                <a:latin typeface="Times New Roman"/>
                <a:cs typeface="Times New Roman"/>
              </a:rPr>
              <a:t> </a:t>
            </a:r>
            <a:r>
              <a:rPr sz="3100" spc="-5" dirty="0">
                <a:latin typeface="Times New Roman"/>
                <a:cs typeface="Times New Roman"/>
              </a:rPr>
              <a:t>give</a:t>
            </a:r>
            <a:endParaRPr sz="3100">
              <a:latin typeface="Times New Roman"/>
              <a:cs typeface="Times New Roman"/>
            </a:endParaRPr>
          </a:p>
        </p:txBody>
      </p:sp>
      <p:sp>
        <p:nvSpPr>
          <p:cNvPr id="6" name="object 6"/>
          <p:cNvSpPr txBox="1"/>
          <p:nvPr/>
        </p:nvSpPr>
        <p:spPr>
          <a:xfrm>
            <a:off x="481076" y="667512"/>
            <a:ext cx="8343900" cy="1520285"/>
          </a:xfrm>
          <a:prstGeom prst="rect">
            <a:avLst/>
          </a:prstGeom>
        </p:spPr>
        <p:txBody>
          <a:bodyPr vert="horz" wrap="square" lIns="0" tIns="29842" rIns="0" bIns="0" rtlCol="0">
            <a:spAutoFit/>
          </a:bodyPr>
          <a:lstStyle/>
          <a:p>
            <a:pPr marL="579063" marR="5079" indent="-566365">
              <a:lnSpc>
                <a:spcPts val="3699"/>
              </a:lnSpc>
              <a:spcBef>
                <a:spcPts val="235"/>
              </a:spcBef>
              <a:buAutoNum type="alphaLcParenR"/>
              <a:tabLst>
                <a:tab pos="579063" algn="l"/>
                <a:tab pos="579698" algn="l"/>
                <a:tab pos="3590576" algn="l"/>
              </a:tabLst>
            </a:pPr>
            <a:r>
              <a:rPr sz="3100" u="heavy" spc="-10" dirty="0">
                <a:uFill>
                  <a:solidFill>
                    <a:srgbClr val="000000"/>
                  </a:solidFill>
                </a:uFill>
                <a:latin typeface="Times New Roman"/>
                <a:cs typeface="Times New Roman"/>
              </a:rPr>
              <a:t>Standard</a:t>
            </a:r>
            <a:r>
              <a:rPr sz="3100" u="heavy" spc="340" dirty="0">
                <a:uFill>
                  <a:solidFill>
                    <a:srgbClr val="000000"/>
                  </a:solidFill>
                </a:uFill>
                <a:latin typeface="Times New Roman"/>
                <a:cs typeface="Times New Roman"/>
              </a:rPr>
              <a:t> </a:t>
            </a:r>
            <a:r>
              <a:rPr sz="3100" u="heavy" spc="-10" dirty="0">
                <a:uFill>
                  <a:solidFill>
                    <a:srgbClr val="000000"/>
                  </a:solidFill>
                </a:uFill>
                <a:latin typeface="Times New Roman"/>
                <a:cs typeface="Times New Roman"/>
              </a:rPr>
              <a:t>Shaper</a:t>
            </a:r>
            <a:r>
              <a:rPr sz="3100" spc="-10" dirty="0">
                <a:latin typeface="Times New Roman"/>
                <a:cs typeface="Times New Roman"/>
              </a:rPr>
              <a:t>:	</a:t>
            </a:r>
            <a:r>
              <a:rPr sz="3100" spc="-44" dirty="0">
                <a:latin typeface="Times New Roman"/>
                <a:cs typeface="Times New Roman"/>
              </a:rPr>
              <a:t>Table </a:t>
            </a:r>
            <a:r>
              <a:rPr sz="3100" spc="-5" dirty="0">
                <a:latin typeface="Times New Roman"/>
                <a:cs typeface="Times New Roman"/>
              </a:rPr>
              <a:t>has only 2 </a:t>
            </a:r>
            <a:r>
              <a:rPr sz="3100" spc="-15" dirty="0">
                <a:latin typeface="Times New Roman"/>
                <a:cs typeface="Times New Roman"/>
              </a:rPr>
              <a:t>movements,  </a:t>
            </a:r>
            <a:r>
              <a:rPr sz="3100" spc="-10" dirty="0">
                <a:latin typeface="Times New Roman"/>
                <a:cs typeface="Times New Roman"/>
              </a:rPr>
              <a:t>feed.</a:t>
            </a:r>
            <a:endParaRPr sz="3100">
              <a:latin typeface="Times New Roman"/>
              <a:cs typeface="Times New Roman"/>
            </a:endParaRPr>
          </a:p>
          <a:p>
            <a:pPr marL="765100" indent="-670495">
              <a:spcBef>
                <a:spcPts val="595"/>
              </a:spcBef>
              <a:buAutoNum type="alphaLcParenR"/>
              <a:tabLst>
                <a:tab pos="765100" algn="l"/>
                <a:tab pos="765735" algn="l"/>
                <a:tab pos="2630549" algn="l"/>
              </a:tabLst>
            </a:pPr>
            <a:r>
              <a:rPr sz="3100" u="heavy" spc="-10" dirty="0">
                <a:uFill>
                  <a:solidFill>
                    <a:srgbClr val="000000"/>
                  </a:solidFill>
                </a:uFill>
                <a:latin typeface="Times New Roman"/>
                <a:cs typeface="Times New Roman"/>
              </a:rPr>
              <a:t>Universal	</a:t>
            </a:r>
            <a:r>
              <a:rPr sz="3100" u="heavy" spc="-15" dirty="0">
                <a:uFill>
                  <a:solidFill>
                    <a:srgbClr val="000000"/>
                  </a:solidFill>
                </a:uFill>
                <a:latin typeface="Times New Roman"/>
                <a:cs typeface="Times New Roman"/>
              </a:rPr>
              <a:t>shaper</a:t>
            </a:r>
            <a:r>
              <a:rPr sz="3100" spc="-15" dirty="0">
                <a:latin typeface="Times New Roman"/>
                <a:cs typeface="Times New Roman"/>
              </a:rPr>
              <a:t>:</a:t>
            </a:r>
            <a:endParaRPr sz="3100">
              <a:latin typeface="Times New Roman"/>
              <a:cs typeface="Times New Roman"/>
            </a:endParaRPr>
          </a:p>
        </p:txBody>
      </p:sp>
      <p:sp>
        <p:nvSpPr>
          <p:cNvPr id="15" name="object 15"/>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47</a:t>
            </a:fld>
            <a:endParaRPr sz="1300">
              <a:latin typeface="Times New Roman"/>
              <a:cs typeface="Times New Roman"/>
            </a:endParaRPr>
          </a:p>
        </p:txBody>
      </p:sp>
      <p:sp>
        <p:nvSpPr>
          <p:cNvPr id="7" name="object 7"/>
          <p:cNvSpPr txBox="1"/>
          <p:nvPr/>
        </p:nvSpPr>
        <p:spPr>
          <a:xfrm>
            <a:off x="563372" y="2173224"/>
            <a:ext cx="3693161" cy="1444625"/>
          </a:xfrm>
          <a:prstGeom prst="rect">
            <a:avLst/>
          </a:prstGeom>
        </p:spPr>
        <p:txBody>
          <a:bodyPr vert="horz" wrap="square" lIns="0" tIns="13334" rIns="0" bIns="0" rtlCol="0">
            <a:spAutoFit/>
          </a:bodyPr>
          <a:lstStyle/>
          <a:p>
            <a:pPr marL="12698" marR="5079" algn="just">
              <a:lnSpc>
                <a:spcPct val="99700"/>
              </a:lnSpc>
              <a:spcBef>
                <a:spcPts val="105"/>
              </a:spcBef>
            </a:pPr>
            <a:r>
              <a:rPr sz="3100" spc="-5" dirty="0">
                <a:latin typeface="Times New Roman"/>
                <a:cs typeface="Times New Roman"/>
              </a:rPr>
              <a:t>In </a:t>
            </a:r>
            <a:r>
              <a:rPr sz="3100" spc="-10" dirty="0">
                <a:latin typeface="Times New Roman"/>
                <a:cs typeface="Times New Roman"/>
              </a:rPr>
              <a:t>addition </a:t>
            </a:r>
            <a:r>
              <a:rPr sz="3100" spc="-5" dirty="0">
                <a:latin typeface="Times New Roman"/>
                <a:cs typeface="Times New Roman"/>
              </a:rPr>
              <a:t>to </a:t>
            </a:r>
            <a:r>
              <a:rPr sz="3100" spc="-10" dirty="0">
                <a:latin typeface="Times New Roman"/>
                <a:cs typeface="Times New Roman"/>
              </a:rPr>
              <a:t>the </a:t>
            </a:r>
            <a:r>
              <a:rPr sz="3100" spc="-5" dirty="0">
                <a:latin typeface="Times New Roman"/>
                <a:cs typeface="Times New Roman"/>
              </a:rPr>
              <a:t>2  </a:t>
            </a:r>
            <a:r>
              <a:rPr sz="3100" spc="-15" dirty="0">
                <a:latin typeface="Times New Roman"/>
                <a:cs typeface="Times New Roman"/>
              </a:rPr>
              <a:t>movements, </a:t>
            </a:r>
            <a:r>
              <a:rPr sz="3100" dirty="0">
                <a:latin typeface="Times New Roman"/>
                <a:cs typeface="Times New Roman"/>
              </a:rPr>
              <a:t>the </a:t>
            </a:r>
            <a:r>
              <a:rPr sz="3100" spc="-5" dirty="0">
                <a:latin typeface="Times New Roman"/>
                <a:cs typeface="Times New Roman"/>
              </a:rPr>
              <a:t>table  </a:t>
            </a:r>
            <a:r>
              <a:rPr sz="3100" spc="-10" dirty="0">
                <a:latin typeface="Times New Roman"/>
                <a:cs typeface="Times New Roman"/>
              </a:rPr>
              <a:t>can </a:t>
            </a:r>
            <a:r>
              <a:rPr sz="3100" dirty="0">
                <a:latin typeface="Times New Roman"/>
                <a:cs typeface="Times New Roman"/>
              </a:rPr>
              <a:t>be </a:t>
            </a:r>
            <a:r>
              <a:rPr sz="3100" spc="-10" dirty="0">
                <a:latin typeface="Times New Roman"/>
                <a:cs typeface="Times New Roman"/>
              </a:rPr>
              <a:t>swiveled</a:t>
            </a:r>
            <a:r>
              <a:rPr sz="3100" spc="-114" dirty="0">
                <a:latin typeface="Times New Roman"/>
                <a:cs typeface="Times New Roman"/>
              </a:rPr>
              <a:t> </a:t>
            </a:r>
            <a:r>
              <a:rPr sz="3100" spc="-10" dirty="0">
                <a:latin typeface="Times New Roman"/>
                <a:cs typeface="Times New Roman"/>
              </a:rPr>
              <a:t>about</a:t>
            </a:r>
            <a:endParaRPr sz="3100">
              <a:latin typeface="Times New Roman"/>
              <a:cs typeface="Times New Roman"/>
            </a:endParaRPr>
          </a:p>
        </p:txBody>
      </p:sp>
      <p:sp>
        <p:nvSpPr>
          <p:cNvPr id="8" name="object 8"/>
          <p:cNvSpPr txBox="1"/>
          <p:nvPr/>
        </p:nvSpPr>
        <p:spPr>
          <a:xfrm>
            <a:off x="563373" y="3584449"/>
            <a:ext cx="2426335" cy="489235"/>
          </a:xfrm>
          <a:prstGeom prst="rect">
            <a:avLst/>
          </a:prstGeom>
        </p:spPr>
        <p:txBody>
          <a:bodyPr vert="horz" wrap="square" lIns="0" tIns="12064" rIns="0" bIns="0" rtlCol="0">
            <a:spAutoFit/>
          </a:bodyPr>
          <a:lstStyle/>
          <a:p>
            <a:pPr marL="12698">
              <a:spcBef>
                <a:spcPts val="95"/>
              </a:spcBef>
              <a:tabLst>
                <a:tab pos="819705" algn="l"/>
              </a:tabLst>
            </a:pPr>
            <a:r>
              <a:rPr sz="3100" spc="-5" dirty="0">
                <a:latin typeface="Times New Roman"/>
                <a:cs typeface="Times New Roman"/>
              </a:rPr>
              <a:t>a	</a:t>
            </a:r>
            <a:r>
              <a:rPr sz="3100" spc="-10" dirty="0">
                <a:latin typeface="Times New Roman"/>
                <a:cs typeface="Times New Roman"/>
              </a:rPr>
              <a:t>horizontal</a:t>
            </a:r>
            <a:endParaRPr sz="3100">
              <a:latin typeface="Times New Roman"/>
              <a:cs typeface="Times New Roman"/>
            </a:endParaRPr>
          </a:p>
        </p:txBody>
      </p:sp>
      <p:sp>
        <p:nvSpPr>
          <p:cNvPr id="9" name="object 9"/>
          <p:cNvSpPr txBox="1"/>
          <p:nvPr/>
        </p:nvSpPr>
        <p:spPr>
          <a:xfrm>
            <a:off x="563373" y="4056888"/>
            <a:ext cx="1871345" cy="979111"/>
          </a:xfrm>
          <a:prstGeom prst="rect">
            <a:avLst/>
          </a:prstGeom>
        </p:spPr>
        <p:txBody>
          <a:bodyPr vert="horz" wrap="square" lIns="0" tIns="29842" rIns="0" bIns="0" rtlCol="0">
            <a:spAutoFit/>
          </a:bodyPr>
          <a:lstStyle/>
          <a:p>
            <a:pPr marL="12698" marR="5079">
              <a:lnSpc>
                <a:spcPts val="3699"/>
              </a:lnSpc>
              <a:spcBef>
                <a:spcPts val="235"/>
              </a:spcBef>
              <a:tabLst>
                <a:tab pos="1124475" algn="l"/>
                <a:tab pos="1554329" algn="l"/>
              </a:tabLst>
            </a:pPr>
            <a:r>
              <a:rPr sz="3100" dirty="0">
                <a:latin typeface="Times New Roman"/>
                <a:cs typeface="Times New Roman"/>
              </a:rPr>
              <a:t>p</a:t>
            </a:r>
            <a:r>
              <a:rPr sz="3100" spc="-15" dirty="0">
                <a:latin typeface="Times New Roman"/>
                <a:cs typeface="Times New Roman"/>
              </a:rPr>
              <a:t>a</a:t>
            </a:r>
            <a:r>
              <a:rPr sz="3100" spc="-5" dirty="0">
                <a:latin typeface="Times New Roman"/>
                <a:cs typeface="Times New Roman"/>
              </a:rPr>
              <a:t>r</a:t>
            </a:r>
            <a:r>
              <a:rPr sz="3100" spc="-15" dirty="0">
                <a:latin typeface="Times New Roman"/>
                <a:cs typeface="Times New Roman"/>
              </a:rPr>
              <a:t>a</a:t>
            </a:r>
            <a:r>
              <a:rPr sz="3100" spc="-25" dirty="0">
                <a:latin typeface="Times New Roman"/>
                <a:cs typeface="Times New Roman"/>
              </a:rPr>
              <a:t>l</a:t>
            </a:r>
            <a:r>
              <a:rPr sz="3100" spc="-5" dirty="0">
                <a:latin typeface="Times New Roman"/>
                <a:cs typeface="Times New Roman"/>
              </a:rPr>
              <a:t>l</a:t>
            </a:r>
            <a:r>
              <a:rPr sz="3100" spc="-15" dirty="0">
                <a:latin typeface="Times New Roman"/>
                <a:cs typeface="Times New Roman"/>
              </a:rPr>
              <a:t>e</a:t>
            </a:r>
            <a:r>
              <a:rPr sz="3100" spc="-5" dirty="0">
                <a:latin typeface="Times New Roman"/>
                <a:cs typeface="Times New Roman"/>
              </a:rPr>
              <a:t>l</a:t>
            </a:r>
            <a:r>
              <a:rPr sz="3100" dirty="0">
                <a:latin typeface="Times New Roman"/>
                <a:cs typeface="Times New Roman"/>
              </a:rPr>
              <a:t>	</a:t>
            </a:r>
            <a:r>
              <a:rPr sz="3100" spc="-25" dirty="0">
                <a:latin typeface="Times New Roman"/>
                <a:cs typeface="Times New Roman"/>
              </a:rPr>
              <a:t>t</a:t>
            </a:r>
            <a:r>
              <a:rPr sz="3100" spc="-5" dirty="0">
                <a:latin typeface="Times New Roman"/>
                <a:cs typeface="Times New Roman"/>
              </a:rPr>
              <a:t>o  </a:t>
            </a:r>
            <a:r>
              <a:rPr sz="3100" spc="-10" dirty="0">
                <a:latin typeface="Times New Roman"/>
                <a:cs typeface="Times New Roman"/>
              </a:rPr>
              <a:t>ways	</a:t>
            </a:r>
            <a:r>
              <a:rPr sz="3100" spc="-5" dirty="0">
                <a:latin typeface="Times New Roman"/>
                <a:cs typeface="Times New Roman"/>
              </a:rPr>
              <a:t>and</a:t>
            </a:r>
            <a:endParaRPr sz="3100">
              <a:latin typeface="Times New Roman"/>
              <a:cs typeface="Times New Roman"/>
            </a:endParaRPr>
          </a:p>
        </p:txBody>
      </p:sp>
      <p:sp>
        <p:nvSpPr>
          <p:cNvPr id="10" name="object 10"/>
          <p:cNvSpPr txBox="1"/>
          <p:nvPr/>
        </p:nvSpPr>
        <p:spPr>
          <a:xfrm>
            <a:off x="563374" y="4998721"/>
            <a:ext cx="1811655" cy="489235"/>
          </a:xfrm>
          <a:prstGeom prst="rect">
            <a:avLst/>
          </a:prstGeom>
        </p:spPr>
        <p:txBody>
          <a:bodyPr vert="horz" wrap="square" lIns="0" tIns="12064" rIns="0" bIns="0" rtlCol="0">
            <a:spAutoFit/>
          </a:bodyPr>
          <a:lstStyle/>
          <a:p>
            <a:pPr marL="12698">
              <a:spcBef>
                <a:spcPts val="95"/>
              </a:spcBef>
              <a:tabLst>
                <a:tab pos="1469247" algn="l"/>
              </a:tabLst>
            </a:pPr>
            <a:r>
              <a:rPr sz="3100" dirty="0">
                <a:latin typeface="Times New Roman"/>
                <a:cs typeface="Times New Roman"/>
              </a:rPr>
              <a:t>po</a:t>
            </a:r>
            <a:r>
              <a:rPr sz="3100" spc="-30" dirty="0">
                <a:latin typeface="Times New Roman"/>
                <a:cs typeface="Times New Roman"/>
              </a:rPr>
              <a:t>r</a:t>
            </a:r>
            <a:r>
              <a:rPr sz="3100" spc="-5" dirty="0">
                <a:latin typeface="Times New Roman"/>
                <a:cs typeface="Times New Roman"/>
              </a:rPr>
              <a:t>t</a:t>
            </a:r>
            <a:r>
              <a:rPr sz="3100" spc="-25" dirty="0">
                <a:latin typeface="Times New Roman"/>
                <a:cs typeface="Times New Roman"/>
              </a:rPr>
              <a:t>i</a:t>
            </a:r>
            <a:r>
              <a:rPr sz="3100" dirty="0">
                <a:latin typeface="Times New Roman"/>
                <a:cs typeface="Times New Roman"/>
              </a:rPr>
              <a:t>o</a:t>
            </a:r>
            <a:r>
              <a:rPr sz="3100" spc="-5" dirty="0">
                <a:latin typeface="Times New Roman"/>
                <a:cs typeface="Times New Roman"/>
              </a:rPr>
              <a:t>n</a:t>
            </a:r>
            <a:r>
              <a:rPr sz="3100" dirty="0">
                <a:latin typeface="Times New Roman"/>
                <a:cs typeface="Times New Roman"/>
              </a:rPr>
              <a:t>	o</a:t>
            </a:r>
            <a:r>
              <a:rPr sz="3100" spc="-5" dirty="0">
                <a:latin typeface="Times New Roman"/>
                <a:cs typeface="Times New Roman"/>
              </a:rPr>
              <a:t>f</a:t>
            </a:r>
            <a:endParaRPr sz="3100">
              <a:latin typeface="Times New Roman"/>
              <a:cs typeface="Times New Roman"/>
            </a:endParaRPr>
          </a:p>
        </p:txBody>
      </p:sp>
      <p:sp>
        <p:nvSpPr>
          <p:cNvPr id="11" name="object 11"/>
          <p:cNvSpPr txBox="1"/>
          <p:nvPr/>
        </p:nvSpPr>
        <p:spPr>
          <a:xfrm>
            <a:off x="2550668" y="3584449"/>
            <a:ext cx="1705610" cy="1920397"/>
          </a:xfrm>
          <a:prstGeom prst="rect">
            <a:avLst/>
          </a:prstGeom>
        </p:spPr>
        <p:txBody>
          <a:bodyPr vert="horz" wrap="square" lIns="0" tIns="12064" rIns="0" bIns="0" rtlCol="0">
            <a:spAutoFit/>
          </a:bodyPr>
          <a:lstStyle/>
          <a:p>
            <a:pPr marL="1057807">
              <a:spcBef>
                <a:spcPts val="95"/>
              </a:spcBef>
            </a:pPr>
            <a:r>
              <a:rPr sz="3100" spc="-15" dirty="0">
                <a:latin typeface="Times New Roman"/>
                <a:cs typeface="Times New Roman"/>
              </a:rPr>
              <a:t>a</a:t>
            </a:r>
            <a:r>
              <a:rPr sz="3100" dirty="0">
                <a:latin typeface="Times New Roman"/>
                <a:cs typeface="Times New Roman"/>
              </a:rPr>
              <a:t>x</a:t>
            </a:r>
            <a:r>
              <a:rPr sz="3100" spc="-5" dirty="0">
                <a:latin typeface="Times New Roman"/>
                <a:cs typeface="Times New Roman"/>
              </a:rPr>
              <a:t>is</a:t>
            </a:r>
            <a:endParaRPr sz="3100">
              <a:latin typeface="Times New Roman"/>
              <a:cs typeface="Times New Roman"/>
            </a:endParaRPr>
          </a:p>
          <a:p>
            <a:pPr marL="12698" marR="5079" indent="225403" algn="just">
              <a:lnSpc>
                <a:spcPct val="99700"/>
              </a:lnSpc>
              <a:spcBef>
                <a:spcPts val="10"/>
              </a:spcBef>
            </a:pPr>
            <a:r>
              <a:rPr sz="3100" spc="-10" dirty="0">
                <a:latin typeface="Times New Roman"/>
                <a:cs typeface="Times New Roman"/>
              </a:rPr>
              <a:t>the </a:t>
            </a:r>
            <a:r>
              <a:rPr sz="3100" dirty="0">
                <a:latin typeface="Times New Roman"/>
                <a:cs typeface="Times New Roman"/>
              </a:rPr>
              <a:t>ram  </a:t>
            </a:r>
            <a:r>
              <a:rPr sz="3100" spc="-10" dirty="0">
                <a:latin typeface="Times New Roman"/>
                <a:cs typeface="Times New Roman"/>
              </a:rPr>
              <a:t>the </a:t>
            </a:r>
            <a:r>
              <a:rPr sz="3100" spc="-5" dirty="0">
                <a:latin typeface="Times New Roman"/>
                <a:cs typeface="Times New Roman"/>
              </a:rPr>
              <a:t>upper  </a:t>
            </a:r>
            <a:r>
              <a:rPr sz="3100" dirty="0">
                <a:latin typeface="Times New Roman"/>
                <a:cs typeface="Times New Roman"/>
              </a:rPr>
              <a:t>the</a:t>
            </a:r>
            <a:r>
              <a:rPr sz="3100" spc="125" dirty="0">
                <a:latin typeface="Times New Roman"/>
                <a:cs typeface="Times New Roman"/>
              </a:rPr>
              <a:t> </a:t>
            </a:r>
            <a:r>
              <a:rPr sz="3100" spc="-10" dirty="0">
                <a:latin typeface="Times New Roman"/>
                <a:cs typeface="Times New Roman"/>
              </a:rPr>
              <a:t>table</a:t>
            </a:r>
            <a:endParaRPr sz="3100">
              <a:latin typeface="Times New Roman"/>
              <a:cs typeface="Times New Roman"/>
            </a:endParaRPr>
          </a:p>
        </p:txBody>
      </p:sp>
      <p:sp>
        <p:nvSpPr>
          <p:cNvPr id="12" name="object 12"/>
          <p:cNvSpPr txBox="1"/>
          <p:nvPr/>
        </p:nvSpPr>
        <p:spPr>
          <a:xfrm>
            <a:off x="563372" y="5468112"/>
            <a:ext cx="3693161" cy="1427954"/>
          </a:xfrm>
          <a:prstGeom prst="rect">
            <a:avLst/>
          </a:prstGeom>
        </p:spPr>
        <p:txBody>
          <a:bodyPr vert="horz" wrap="square" lIns="0" tIns="12064" rIns="0" bIns="0" rtlCol="0">
            <a:spAutoFit/>
          </a:bodyPr>
          <a:lstStyle/>
          <a:p>
            <a:pPr marL="12698" marR="5079">
              <a:spcBef>
                <a:spcPts val="95"/>
              </a:spcBef>
              <a:tabLst>
                <a:tab pos="783514" algn="l"/>
                <a:tab pos="1377816" algn="l"/>
                <a:tab pos="2407685" algn="l"/>
                <a:tab pos="3044529" algn="l"/>
                <a:tab pos="3504859" algn="l"/>
              </a:tabLst>
            </a:pPr>
            <a:r>
              <a:rPr sz="3100" spc="-15" dirty="0">
                <a:latin typeface="Times New Roman"/>
                <a:cs typeface="Times New Roman"/>
              </a:rPr>
              <a:t>ca</a:t>
            </a:r>
            <a:r>
              <a:rPr sz="3100" spc="-5" dirty="0">
                <a:latin typeface="Times New Roman"/>
                <a:cs typeface="Times New Roman"/>
              </a:rPr>
              <a:t>n</a:t>
            </a:r>
            <a:r>
              <a:rPr sz="3100" dirty="0">
                <a:latin typeface="Times New Roman"/>
                <a:cs typeface="Times New Roman"/>
              </a:rPr>
              <a:t>	b</a:t>
            </a:r>
            <a:r>
              <a:rPr sz="3100" spc="-5" dirty="0">
                <a:latin typeface="Times New Roman"/>
                <a:cs typeface="Times New Roman"/>
              </a:rPr>
              <a:t>e</a:t>
            </a:r>
            <a:r>
              <a:rPr sz="3100" dirty="0">
                <a:latin typeface="Times New Roman"/>
                <a:cs typeface="Times New Roman"/>
              </a:rPr>
              <a:t>	</a:t>
            </a:r>
            <a:r>
              <a:rPr sz="3100" spc="-5" dirty="0">
                <a:latin typeface="Times New Roman"/>
                <a:cs typeface="Times New Roman"/>
              </a:rPr>
              <a:t>ti</a:t>
            </a:r>
            <a:r>
              <a:rPr sz="3100" spc="-25" dirty="0">
                <a:latin typeface="Times New Roman"/>
                <a:cs typeface="Times New Roman"/>
              </a:rPr>
              <a:t>l</a:t>
            </a:r>
            <a:r>
              <a:rPr sz="3100" spc="-5" dirty="0">
                <a:latin typeface="Times New Roman"/>
                <a:cs typeface="Times New Roman"/>
              </a:rPr>
              <a:t>t</a:t>
            </a:r>
            <a:r>
              <a:rPr sz="3100" spc="-35" dirty="0">
                <a:latin typeface="Times New Roman"/>
                <a:cs typeface="Times New Roman"/>
              </a:rPr>
              <a:t>e</a:t>
            </a:r>
            <a:r>
              <a:rPr sz="3100" spc="-5" dirty="0">
                <a:latin typeface="Times New Roman"/>
                <a:cs typeface="Times New Roman"/>
              </a:rPr>
              <a:t>d</a:t>
            </a:r>
            <a:r>
              <a:rPr sz="3100" dirty="0">
                <a:latin typeface="Times New Roman"/>
                <a:cs typeface="Times New Roman"/>
              </a:rPr>
              <a:t>	</a:t>
            </a:r>
            <a:r>
              <a:rPr sz="3100" spc="-15" dirty="0">
                <a:latin typeface="Times New Roman"/>
                <a:cs typeface="Times New Roman"/>
              </a:rPr>
              <a:t>abo</a:t>
            </a:r>
            <a:r>
              <a:rPr sz="3100" dirty="0">
                <a:latin typeface="Times New Roman"/>
                <a:cs typeface="Times New Roman"/>
              </a:rPr>
              <a:t>u</a:t>
            </a:r>
            <a:r>
              <a:rPr sz="3100" spc="-5" dirty="0">
                <a:latin typeface="Times New Roman"/>
                <a:cs typeface="Times New Roman"/>
              </a:rPr>
              <a:t>t</a:t>
            </a:r>
            <a:r>
              <a:rPr sz="3100" dirty="0">
                <a:latin typeface="Times New Roman"/>
                <a:cs typeface="Times New Roman"/>
              </a:rPr>
              <a:t>	</a:t>
            </a:r>
            <a:r>
              <a:rPr sz="3100" spc="-5">
                <a:latin typeface="Times New Roman"/>
                <a:cs typeface="Times New Roman"/>
              </a:rPr>
              <a:t>a  </a:t>
            </a:r>
            <a:r>
              <a:rPr sz="3100" smtClean="0">
                <a:latin typeface="Times New Roman"/>
                <a:cs typeface="Times New Roman"/>
              </a:rPr>
              <a:t>ho</a:t>
            </a:r>
            <a:r>
              <a:rPr sz="3100" spc="-30" smtClean="0">
                <a:latin typeface="Times New Roman"/>
                <a:cs typeface="Times New Roman"/>
              </a:rPr>
              <a:t>r</a:t>
            </a:r>
            <a:r>
              <a:rPr sz="3100" spc="-5" smtClean="0">
                <a:latin typeface="Times New Roman"/>
                <a:cs typeface="Times New Roman"/>
              </a:rPr>
              <a:t>i</a:t>
            </a:r>
            <a:r>
              <a:rPr sz="3100" spc="-15" smtClean="0">
                <a:latin typeface="Times New Roman"/>
                <a:cs typeface="Times New Roman"/>
              </a:rPr>
              <a:t>zo</a:t>
            </a:r>
            <a:r>
              <a:rPr sz="3100" smtClean="0">
                <a:latin typeface="Times New Roman"/>
                <a:cs typeface="Times New Roman"/>
              </a:rPr>
              <a:t>n</a:t>
            </a:r>
            <a:r>
              <a:rPr sz="3100" spc="-5" smtClean="0">
                <a:latin typeface="Times New Roman"/>
                <a:cs typeface="Times New Roman"/>
              </a:rPr>
              <a:t>t</a:t>
            </a:r>
            <a:r>
              <a:rPr sz="3100" spc="-35" smtClean="0">
                <a:latin typeface="Times New Roman"/>
                <a:cs typeface="Times New Roman"/>
              </a:rPr>
              <a:t>a</a:t>
            </a:r>
            <a:r>
              <a:rPr sz="3100" spc="-5" smtClean="0">
                <a:latin typeface="Times New Roman"/>
                <a:cs typeface="Times New Roman"/>
              </a:rPr>
              <a:t>l</a:t>
            </a:r>
            <a:r>
              <a:rPr sz="3100" dirty="0">
                <a:latin typeface="Times New Roman"/>
                <a:cs typeface="Times New Roman"/>
              </a:rPr>
              <a:t>	</a:t>
            </a:r>
            <a:r>
              <a:rPr sz="3100" spc="-15" dirty="0">
                <a:latin typeface="Times New Roman"/>
                <a:cs typeface="Times New Roman"/>
              </a:rPr>
              <a:t>a</a:t>
            </a:r>
            <a:r>
              <a:rPr sz="3100" dirty="0">
                <a:latin typeface="Times New Roman"/>
                <a:cs typeface="Times New Roman"/>
              </a:rPr>
              <a:t>x</a:t>
            </a:r>
            <a:r>
              <a:rPr sz="3100" spc="-5" dirty="0">
                <a:latin typeface="Times New Roman"/>
                <a:cs typeface="Times New Roman"/>
              </a:rPr>
              <a:t>is</a:t>
            </a:r>
            <a:endParaRPr sz="3100">
              <a:latin typeface="Times New Roman"/>
              <a:cs typeface="Times New Roman"/>
            </a:endParaRPr>
          </a:p>
          <a:p>
            <a:pPr marL="12698">
              <a:lnSpc>
                <a:spcPts val="3624"/>
              </a:lnSpc>
              <a:tabLst>
                <a:tab pos="484458" algn="l"/>
              </a:tabLst>
            </a:pPr>
            <a:endParaRPr sz="31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48</a:t>
            </a:fld>
            <a:endParaRPr sz="1300">
              <a:latin typeface="Times New Roman"/>
              <a:cs typeface="Times New Roman"/>
            </a:endParaRPr>
          </a:p>
        </p:txBody>
      </p:sp>
      <p:sp>
        <p:nvSpPr>
          <p:cNvPr id="2" name="object 2"/>
          <p:cNvSpPr txBox="1"/>
          <p:nvPr/>
        </p:nvSpPr>
        <p:spPr>
          <a:xfrm>
            <a:off x="493269" y="606551"/>
            <a:ext cx="9648825" cy="2420533"/>
          </a:xfrm>
          <a:prstGeom prst="rect">
            <a:avLst/>
          </a:prstGeom>
        </p:spPr>
        <p:txBody>
          <a:bodyPr vert="horz" wrap="square" lIns="0" tIns="12064" rIns="0" bIns="0" rtlCol="0">
            <a:spAutoFit/>
          </a:bodyPr>
          <a:lstStyle/>
          <a:p>
            <a:pPr marL="12698">
              <a:spcBef>
                <a:spcPts val="95"/>
              </a:spcBef>
            </a:pPr>
            <a:endParaRPr sz="3100">
              <a:latin typeface="Times New Roman"/>
              <a:cs typeface="Times New Roman"/>
            </a:endParaRPr>
          </a:p>
          <a:p>
            <a:pPr>
              <a:spcBef>
                <a:spcPts val="15"/>
              </a:spcBef>
            </a:pPr>
            <a:endParaRPr sz="3200">
              <a:latin typeface="Times New Roman"/>
              <a:cs typeface="Times New Roman"/>
            </a:endParaRPr>
          </a:p>
          <a:p>
            <a:pPr marL="12698"/>
            <a:r>
              <a:rPr sz="3100" u="heavy" spc="-40" dirty="0">
                <a:uFill>
                  <a:solidFill>
                    <a:srgbClr val="000000"/>
                  </a:solidFill>
                </a:uFill>
                <a:latin typeface="Times New Roman"/>
                <a:cs typeface="Times New Roman"/>
              </a:rPr>
              <a:t>OPERATIONS </a:t>
            </a:r>
            <a:r>
              <a:rPr sz="3100" u="heavy" spc="-10" dirty="0">
                <a:uFill>
                  <a:solidFill>
                    <a:srgbClr val="000000"/>
                  </a:solidFill>
                </a:uFill>
                <a:latin typeface="Times New Roman"/>
                <a:cs typeface="Times New Roman"/>
              </a:rPr>
              <a:t>ON </a:t>
            </a:r>
            <a:r>
              <a:rPr sz="3100" u="heavy" spc="-30" dirty="0">
                <a:uFill>
                  <a:solidFill>
                    <a:srgbClr val="000000"/>
                  </a:solidFill>
                </a:uFill>
                <a:latin typeface="Times New Roman"/>
                <a:cs typeface="Times New Roman"/>
              </a:rPr>
              <a:t>HORIZONTAL</a:t>
            </a:r>
            <a:r>
              <a:rPr sz="3100" u="heavy" spc="-135" dirty="0">
                <a:uFill>
                  <a:solidFill>
                    <a:srgbClr val="000000"/>
                  </a:solidFill>
                </a:uFill>
                <a:latin typeface="Times New Roman"/>
                <a:cs typeface="Times New Roman"/>
              </a:rPr>
              <a:t> </a:t>
            </a:r>
            <a:r>
              <a:rPr sz="3100" u="heavy" spc="-5" dirty="0">
                <a:uFill>
                  <a:solidFill>
                    <a:srgbClr val="000000"/>
                  </a:solidFill>
                </a:uFill>
                <a:latin typeface="Times New Roman"/>
                <a:cs typeface="Times New Roman"/>
              </a:rPr>
              <a:t>SHAPERS:</a:t>
            </a:r>
            <a:endParaRPr sz="3100">
              <a:latin typeface="Times New Roman"/>
              <a:cs typeface="Times New Roman"/>
            </a:endParaRPr>
          </a:p>
          <a:p>
            <a:pPr marL="414615" indent="-401916">
              <a:lnSpc>
                <a:spcPts val="3710"/>
              </a:lnSpc>
              <a:buAutoNum type="arabicParenR"/>
              <a:tabLst>
                <a:tab pos="436203" algn="l"/>
              </a:tabLst>
            </a:pPr>
            <a:r>
              <a:rPr sz="3100" spc="-5" dirty="0">
                <a:latin typeface="Times New Roman"/>
                <a:cs typeface="Times New Roman"/>
              </a:rPr>
              <a:t>Machining </a:t>
            </a:r>
            <a:r>
              <a:rPr sz="3100" spc="-10" dirty="0">
                <a:latin typeface="Times New Roman"/>
                <a:cs typeface="Times New Roman"/>
              </a:rPr>
              <a:t>Horizontal, </a:t>
            </a:r>
            <a:r>
              <a:rPr sz="3100" spc="-44" dirty="0">
                <a:latin typeface="Times New Roman"/>
                <a:cs typeface="Times New Roman"/>
              </a:rPr>
              <a:t>Vertical, </a:t>
            </a:r>
            <a:r>
              <a:rPr sz="3100" spc="-5" dirty="0">
                <a:latin typeface="Times New Roman"/>
                <a:cs typeface="Times New Roman"/>
              </a:rPr>
              <a:t>Angular</a:t>
            </a:r>
            <a:r>
              <a:rPr sz="3100" spc="-385" dirty="0">
                <a:latin typeface="Times New Roman"/>
                <a:cs typeface="Times New Roman"/>
              </a:rPr>
              <a:t> </a:t>
            </a:r>
            <a:r>
              <a:rPr sz="3100" spc="-10" dirty="0">
                <a:latin typeface="Times New Roman"/>
                <a:cs typeface="Times New Roman"/>
              </a:rPr>
              <a:t>surfaces</a:t>
            </a:r>
            <a:endParaRPr sz="3100">
              <a:latin typeface="Times New Roman"/>
              <a:cs typeface="Times New Roman"/>
            </a:endParaRPr>
          </a:p>
          <a:p>
            <a:pPr marL="414615" marR="5079" indent="-401916">
              <a:lnSpc>
                <a:spcPts val="3699"/>
              </a:lnSpc>
              <a:spcBef>
                <a:spcPts val="130"/>
              </a:spcBef>
              <a:buAutoNum type="arabicParenR"/>
              <a:tabLst>
                <a:tab pos="415249" algn="l"/>
              </a:tabLst>
            </a:pPr>
            <a:r>
              <a:rPr sz="3100" spc="-5" dirty="0">
                <a:latin typeface="Times New Roman"/>
                <a:cs typeface="Times New Roman"/>
              </a:rPr>
              <a:t>Cutting Slots, Grooves, </a:t>
            </a:r>
            <a:r>
              <a:rPr sz="3100" spc="-10" dirty="0">
                <a:latin typeface="Times New Roman"/>
                <a:cs typeface="Times New Roman"/>
              </a:rPr>
              <a:t>Key ways</a:t>
            </a:r>
            <a:r>
              <a:rPr sz="3100" spc="-10">
                <a:latin typeface="Times New Roman"/>
                <a:cs typeface="Times New Roman"/>
              </a:rPr>
              <a:t>, </a:t>
            </a:r>
            <a:r>
              <a:rPr sz="3100" spc="-5" smtClean="0">
                <a:latin typeface="Times New Roman"/>
                <a:cs typeface="Times New Roman"/>
              </a:rPr>
              <a:t> </a:t>
            </a:r>
            <a:r>
              <a:rPr sz="3100" spc="-5" dirty="0">
                <a:latin typeface="Times New Roman"/>
                <a:cs typeface="Times New Roman"/>
              </a:rPr>
              <a:t>External</a:t>
            </a:r>
            <a:r>
              <a:rPr sz="3100" spc="-210" dirty="0">
                <a:latin typeface="Times New Roman"/>
                <a:cs typeface="Times New Roman"/>
              </a:rPr>
              <a:t> </a:t>
            </a:r>
            <a:r>
              <a:rPr sz="3100" spc="-10">
                <a:latin typeface="Times New Roman"/>
                <a:cs typeface="Times New Roman"/>
              </a:rPr>
              <a:t>Gears  </a:t>
            </a:r>
            <a:r>
              <a:rPr sz="3100" spc="-5" smtClean="0">
                <a:latin typeface="Times New Roman"/>
                <a:cs typeface="Times New Roman"/>
              </a:rPr>
              <a:t>etc</a:t>
            </a:r>
            <a:endParaRPr sz="3100">
              <a:latin typeface="Times New Roman"/>
              <a:cs typeface="Times New Roman"/>
            </a:endParaRPr>
          </a:p>
        </p:txBody>
      </p:sp>
      <p:sp>
        <p:nvSpPr>
          <p:cNvPr id="3" name="object 3"/>
          <p:cNvSpPr txBox="1">
            <a:spLocks noGrp="1"/>
          </p:cNvSpPr>
          <p:nvPr>
            <p:ph type="title"/>
          </p:nvPr>
        </p:nvSpPr>
        <p:spPr>
          <a:xfrm>
            <a:off x="1401572" y="2"/>
            <a:ext cx="7902575" cy="554637"/>
          </a:xfrm>
          <a:prstGeom prst="rect">
            <a:avLst/>
          </a:prstGeom>
        </p:spPr>
        <p:txBody>
          <a:bodyPr vert="horz" wrap="square" lIns="0" tIns="15873" rIns="0" bIns="0" rtlCol="0">
            <a:spAutoFit/>
          </a:bodyPr>
          <a:lstStyle/>
          <a:p>
            <a:pPr marL="12698">
              <a:spcBef>
                <a:spcPts val="125"/>
              </a:spcBef>
            </a:pPr>
            <a:r>
              <a:rPr spc="-195" smtClean="0"/>
              <a:t> </a:t>
            </a:r>
            <a:r>
              <a:rPr spc="-15" dirty="0"/>
              <a:t>OPERATIONS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3701" y="273051"/>
            <a:ext cx="9918298" cy="710011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49</a:t>
            </a:fld>
            <a:endParaRPr sz="13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a:stretch>
            <a:fillRect/>
          </a:stretch>
        </p:blipFill>
        <p:spPr bwMode="auto">
          <a:xfrm>
            <a:off x="0" y="1533980"/>
            <a:ext cx="10693400" cy="44885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2900" y="2"/>
            <a:ext cx="4885689" cy="554637"/>
          </a:xfrm>
          <a:prstGeom prst="rect">
            <a:avLst/>
          </a:prstGeom>
        </p:spPr>
        <p:txBody>
          <a:bodyPr vert="horz" wrap="square" lIns="0" tIns="15873" rIns="0" bIns="0" rtlCol="0">
            <a:spAutoFit/>
          </a:bodyPr>
          <a:lstStyle/>
          <a:p>
            <a:pPr marL="12698">
              <a:spcBef>
                <a:spcPts val="125"/>
              </a:spcBef>
            </a:pPr>
            <a:r>
              <a:rPr spc="10" smtClean="0"/>
              <a:t>DRILLING</a:t>
            </a:r>
            <a:r>
              <a:rPr lang="en-US" spc="10" dirty="0" smtClean="0"/>
              <a:t> MACHINE</a:t>
            </a:r>
            <a:endParaRPr spc="10" dirty="0"/>
          </a:p>
        </p:txBody>
      </p:sp>
      <p:sp>
        <p:nvSpPr>
          <p:cNvPr id="3" name="object 3"/>
          <p:cNvSpPr txBox="1"/>
          <p:nvPr/>
        </p:nvSpPr>
        <p:spPr>
          <a:xfrm>
            <a:off x="563374" y="524256"/>
            <a:ext cx="3592195" cy="489235"/>
          </a:xfrm>
          <a:prstGeom prst="rect">
            <a:avLst/>
          </a:prstGeom>
        </p:spPr>
        <p:txBody>
          <a:bodyPr vert="horz" wrap="square" lIns="0" tIns="12064" rIns="0" bIns="0" rtlCol="0">
            <a:spAutoFit/>
          </a:bodyPr>
          <a:lstStyle/>
          <a:p>
            <a:pPr marL="12698">
              <a:spcBef>
                <a:spcPts val="95"/>
              </a:spcBef>
              <a:tabLst>
                <a:tab pos="3294694" algn="l"/>
              </a:tabLst>
            </a:pPr>
            <a:r>
              <a:rPr sz="3100" u="heavy" spc="-5" dirty="0">
                <a:uFill>
                  <a:solidFill>
                    <a:srgbClr val="000000"/>
                  </a:solidFill>
                </a:uFill>
                <a:latin typeface="Times New Roman"/>
                <a:cs typeface="Times New Roman"/>
              </a:rPr>
              <a:t>I</a:t>
            </a:r>
            <a:r>
              <a:rPr sz="3100" u="heavy" spc="-10" dirty="0">
                <a:uFill>
                  <a:solidFill>
                    <a:srgbClr val="000000"/>
                  </a:solidFill>
                </a:uFill>
                <a:latin typeface="Times New Roman"/>
                <a:cs typeface="Times New Roman"/>
              </a:rPr>
              <a:t>N</a:t>
            </a:r>
            <a:r>
              <a:rPr sz="3100" u="heavy" spc="-5" dirty="0">
                <a:uFill>
                  <a:solidFill>
                    <a:srgbClr val="000000"/>
                  </a:solidFill>
                </a:uFill>
                <a:latin typeface="Times New Roman"/>
                <a:cs typeface="Times New Roman"/>
              </a:rPr>
              <a:t>TR</a:t>
            </a:r>
            <a:r>
              <a:rPr sz="3100" u="heavy" spc="-10" dirty="0">
                <a:uFill>
                  <a:solidFill>
                    <a:srgbClr val="000000"/>
                  </a:solidFill>
                </a:uFill>
                <a:latin typeface="Times New Roman"/>
                <a:cs typeface="Times New Roman"/>
              </a:rPr>
              <a:t>ODU</a:t>
            </a:r>
            <a:r>
              <a:rPr sz="3100" u="heavy" spc="-5" dirty="0">
                <a:uFill>
                  <a:solidFill>
                    <a:srgbClr val="000000"/>
                  </a:solidFill>
                </a:uFill>
                <a:latin typeface="Times New Roman"/>
                <a:cs typeface="Times New Roman"/>
              </a:rPr>
              <a:t>CTI</a:t>
            </a:r>
            <a:r>
              <a:rPr sz="3100" u="heavy" spc="-10" dirty="0">
                <a:uFill>
                  <a:solidFill>
                    <a:srgbClr val="000000"/>
                  </a:solidFill>
                </a:uFill>
                <a:latin typeface="Times New Roman"/>
                <a:cs typeface="Times New Roman"/>
              </a:rPr>
              <a:t>ON</a:t>
            </a:r>
            <a:r>
              <a:rPr sz="3100" spc="-5" dirty="0">
                <a:latin typeface="Times New Roman"/>
                <a:cs typeface="Times New Roman"/>
              </a:rPr>
              <a:t>:</a:t>
            </a:r>
            <a:r>
              <a:rPr sz="3100" dirty="0">
                <a:latin typeface="Times New Roman"/>
                <a:cs typeface="Times New Roman"/>
              </a:rPr>
              <a:t>	</a:t>
            </a:r>
            <a:r>
              <a:rPr sz="3100" spc="-5" dirty="0">
                <a:latin typeface="Times New Roman"/>
                <a:cs typeface="Times New Roman"/>
              </a:rPr>
              <a:t>A</a:t>
            </a:r>
            <a:endParaRPr sz="3100">
              <a:latin typeface="Times New Roman"/>
              <a:cs typeface="Times New Roman"/>
            </a:endParaRPr>
          </a:p>
        </p:txBody>
      </p:sp>
      <p:sp>
        <p:nvSpPr>
          <p:cNvPr id="4" name="object 4"/>
          <p:cNvSpPr txBox="1"/>
          <p:nvPr/>
        </p:nvSpPr>
        <p:spPr>
          <a:xfrm>
            <a:off x="4522723" y="524256"/>
            <a:ext cx="2927985" cy="489235"/>
          </a:xfrm>
          <a:prstGeom prst="rect">
            <a:avLst/>
          </a:prstGeom>
        </p:spPr>
        <p:txBody>
          <a:bodyPr vert="horz" wrap="square" lIns="0" tIns="12064" rIns="0" bIns="0" rtlCol="0">
            <a:spAutoFit/>
          </a:bodyPr>
          <a:lstStyle/>
          <a:p>
            <a:pPr marL="12698">
              <a:spcBef>
                <a:spcPts val="95"/>
              </a:spcBef>
              <a:tabLst>
                <a:tab pos="1587981" algn="l"/>
              </a:tabLst>
            </a:pPr>
            <a:r>
              <a:rPr sz="3100" spc="-5" dirty="0">
                <a:latin typeface="Times New Roman"/>
                <a:cs typeface="Times New Roman"/>
              </a:rPr>
              <a:t>drilling	</a:t>
            </a:r>
            <a:r>
              <a:rPr sz="3100" spc="-15" dirty="0">
                <a:latin typeface="Times New Roman"/>
                <a:cs typeface="Times New Roman"/>
              </a:rPr>
              <a:t>machine</a:t>
            </a:r>
            <a:endParaRPr sz="3100">
              <a:latin typeface="Times New Roman"/>
              <a:cs typeface="Times New Roman"/>
            </a:endParaRPr>
          </a:p>
        </p:txBody>
      </p:sp>
      <p:sp>
        <p:nvSpPr>
          <p:cNvPr id="5" name="object 5"/>
          <p:cNvSpPr txBox="1"/>
          <p:nvPr/>
        </p:nvSpPr>
        <p:spPr>
          <a:xfrm>
            <a:off x="1980693" y="996697"/>
            <a:ext cx="5009515" cy="489235"/>
          </a:xfrm>
          <a:prstGeom prst="rect">
            <a:avLst/>
          </a:prstGeom>
        </p:spPr>
        <p:txBody>
          <a:bodyPr vert="horz" wrap="square" lIns="0" tIns="12064" rIns="0" bIns="0" rtlCol="0">
            <a:spAutoFit/>
          </a:bodyPr>
          <a:lstStyle/>
          <a:p>
            <a:pPr marL="12698">
              <a:spcBef>
                <a:spcPts val="95"/>
              </a:spcBef>
            </a:pPr>
            <a:r>
              <a:rPr sz="3100" spc="-10" dirty="0">
                <a:latin typeface="Times New Roman"/>
                <a:cs typeface="Times New Roman"/>
              </a:rPr>
              <a:t>primarily </a:t>
            </a:r>
            <a:r>
              <a:rPr sz="3100" spc="-5" dirty="0">
                <a:latin typeface="Times New Roman"/>
                <a:cs typeface="Times New Roman"/>
              </a:rPr>
              <a:t>designed to</a:t>
            </a:r>
            <a:r>
              <a:rPr sz="3100" spc="235" dirty="0">
                <a:latin typeface="Times New Roman"/>
                <a:cs typeface="Times New Roman"/>
              </a:rPr>
              <a:t> </a:t>
            </a:r>
            <a:r>
              <a:rPr sz="3100" spc="-10" dirty="0">
                <a:latin typeface="Times New Roman"/>
                <a:cs typeface="Times New Roman"/>
              </a:rPr>
              <a:t>originate</a:t>
            </a:r>
            <a:endParaRPr sz="3100">
              <a:latin typeface="Times New Roman"/>
              <a:cs typeface="Times New Roman"/>
            </a:endParaRPr>
          </a:p>
        </p:txBody>
      </p:sp>
      <p:sp>
        <p:nvSpPr>
          <p:cNvPr id="6" name="object 6"/>
          <p:cNvSpPr txBox="1"/>
          <p:nvPr/>
        </p:nvSpPr>
        <p:spPr>
          <a:xfrm>
            <a:off x="7247636" y="996697"/>
            <a:ext cx="200025" cy="489235"/>
          </a:xfrm>
          <a:prstGeom prst="rect">
            <a:avLst/>
          </a:prstGeom>
        </p:spPr>
        <p:txBody>
          <a:bodyPr vert="horz" wrap="square" lIns="0" tIns="12064" rIns="0" bIns="0" rtlCol="0">
            <a:spAutoFit/>
          </a:bodyPr>
          <a:lstStyle/>
          <a:p>
            <a:pPr marL="12698">
              <a:spcBef>
                <a:spcPts val="95"/>
              </a:spcBef>
            </a:pPr>
            <a:r>
              <a:rPr sz="3100" spc="-5" dirty="0">
                <a:latin typeface="Times New Roman"/>
                <a:cs typeface="Times New Roman"/>
              </a:rPr>
              <a:t>a</a:t>
            </a:r>
            <a:endParaRPr sz="3100">
              <a:latin typeface="Times New Roman"/>
              <a:cs typeface="Times New Roman"/>
            </a:endParaRPr>
          </a:p>
        </p:txBody>
      </p:sp>
      <p:sp>
        <p:nvSpPr>
          <p:cNvPr id="7" name="object 7"/>
          <p:cNvSpPr txBox="1"/>
          <p:nvPr/>
        </p:nvSpPr>
        <p:spPr>
          <a:xfrm>
            <a:off x="941324" y="996697"/>
            <a:ext cx="800735" cy="979111"/>
          </a:xfrm>
          <a:prstGeom prst="rect">
            <a:avLst/>
          </a:prstGeom>
        </p:spPr>
        <p:txBody>
          <a:bodyPr vert="horz" wrap="square" lIns="0" tIns="29842" rIns="0" bIns="0" rtlCol="0">
            <a:spAutoFit/>
          </a:bodyPr>
          <a:lstStyle/>
          <a:p>
            <a:pPr marL="12698" marR="5079">
              <a:lnSpc>
                <a:spcPts val="3699"/>
              </a:lnSpc>
              <a:spcBef>
                <a:spcPts val="235"/>
              </a:spcBef>
            </a:pPr>
            <a:r>
              <a:rPr sz="3100" spc="-10" dirty="0">
                <a:latin typeface="Times New Roman"/>
                <a:cs typeface="Times New Roman"/>
              </a:rPr>
              <a:t>was  </a:t>
            </a:r>
            <a:r>
              <a:rPr sz="3100" dirty="0">
                <a:latin typeface="Times New Roman"/>
                <a:cs typeface="Times New Roman"/>
              </a:rPr>
              <a:t>h</a:t>
            </a:r>
            <a:r>
              <a:rPr sz="3100" spc="-15" dirty="0">
                <a:latin typeface="Times New Roman"/>
                <a:cs typeface="Times New Roman"/>
              </a:rPr>
              <a:t>o</a:t>
            </a:r>
            <a:r>
              <a:rPr sz="3100" spc="-5" dirty="0">
                <a:latin typeface="Times New Roman"/>
                <a:cs typeface="Times New Roman"/>
              </a:rPr>
              <a:t>l</a:t>
            </a:r>
            <a:r>
              <a:rPr sz="3100" spc="-15" dirty="0">
                <a:latin typeface="Times New Roman"/>
                <a:cs typeface="Times New Roman"/>
              </a:rPr>
              <a:t>e</a:t>
            </a:r>
            <a:r>
              <a:rPr sz="3100" spc="-5" dirty="0">
                <a:latin typeface="Times New Roman"/>
                <a:cs typeface="Times New Roman"/>
              </a:rPr>
              <a:t>,</a:t>
            </a:r>
            <a:endParaRPr sz="3100">
              <a:latin typeface="Times New Roman"/>
              <a:cs typeface="Times New Roman"/>
            </a:endParaRPr>
          </a:p>
        </p:txBody>
      </p:sp>
      <p:sp>
        <p:nvSpPr>
          <p:cNvPr id="8" name="object 8"/>
          <p:cNvSpPr txBox="1"/>
          <p:nvPr/>
        </p:nvSpPr>
        <p:spPr>
          <a:xfrm>
            <a:off x="2008123" y="1466087"/>
            <a:ext cx="2359661" cy="489235"/>
          </a:xfrm>
          <a:prstGeom prst="rect">
            <a:avLst/>
          </a:prstGeom>
        </p:spPr>
        <p:txBody>
          <a:bodyPr vert="horz" wrap="square" lIns="0" tIns="12064" rIns="0" bIns="0" rtlCol="0">
            <a:spAutoFit/>
          </a:bodyPr>
          <a:lstStyle/>
          <a:p>
            <a:pPr marL="12698">
              <a:spcBef>
                <a:spcPts val="95"/>
              </a:spcBef>
            </a:pPr>
            <a:r>
              <a:rPr sz="3100" spc="-5" dirty="0">
                <a:latin typeface="Times New Roman"/>
                <a:cs typeface="Times New Roman"/>
              </a:rPr>
              <a:t>but it </a:t>
            </a:r>
            <a:r>
              <a:rPr sz="3100" spc="-21" dirty="0">
                <a:latin typeface="Times New Roman"/>
                <a:cs typeface="Times New Roman"/>
              </a:rPr>
              <a:t>can</a:t>
            </a:r>
            <a:r>
              <a:rPr sz="3100" spc="344" dirty="0">
                <a:latin typeface="Times New Roman"/>
                <a:cs typeface="Times New Roman"/>
              </a:rPr>
              <a:t> </a:t>
            </a:r>
            <a:r>
              <a:rPr sz="3100" spc="-15" dirty="0">
                <a:latin typeface="Times New Roman"/>
                <a:cs typeface="Times New Roman"/>
              </a:rPr>
              <a:t>also</a:t>
            </a:r>
            <a:endParaRPr sz="3100">
              <a:latin typeface="Times New Roman"/>
              <a:cs typeface="Times New Roman"/>
            </a:endParaRPr>
          </a:p>
        </p:txBody>
      </p:sp>
      <p:sp>
        <p:nvSpPr>
          <p:cNvPr id="9" name="object 9"/>
          <p:cNvSpPr txBox="1"/>
          <p:nvPr/>
        </p:nvSpPr>
        <p:spPr>
          <a:xfrm>
            <a:off x="4635502" y="1466087"/>
            <a:ext cx="2811144" cy="489235"/>
          </a:xfrm>
          <a:prstGeom prst="rect">
            <a:avLst/>
          </a:prstGeom>
        </p:spPr>
        <p:txBody>
          <a:bodyPr vert="horz" wrap="square" lIns="0" tIns="12064" rIns="0" bIns="0" rtlCol="0">
            <a:spAutoFit/>
          </a:bodyPr>
          <a:lstStyle/>
          <a:p>
            <a:pPr marL="12698">
              <a:spcBef>
                <a:spcPts val="95"/>
              </a:spcBef>
              <a:tabLst>
                <a:tab pos="1743540" algn="l"/>
              </a:tabLst>
            </a:pPr>
            <a:r>
              <a:rPr sz="3100" spc="-5" dirty="0">
                <a:latin typeface="Times New Roman"/>
                <a:cs typeface="Times New Roman"/>
              </a:rPr>
              <a:t>perform</a:t>
            </a:r>
            <a:r>
              <a:rPr sz="3100" spc="330" dirty="0">
                <a:latin typeface="Times New Roman"/>
                <a:cs typeface="Times New Roman"/>
              </a:rPr>
              <a:t> </a:t>
            </a:r>
            <a:r>
              <a:rPr sz="3100" spc="-5" dirty="0">
                <a:latin typeface="Times New Roman"/>
                <a:cs typeface="Times New Roman"/>
              </a:rPr>
              <a:t>a	No.</a:t>
            </a:r>
            <a:r>
              <a:rPr sz="3100" spc="295" dirty="0">
                <a:latin typeface="Times New Roman"/>
                <a:cs typeface="Times New Roman"/>
              </a:rPr>
              <a:t> </a:t>
            </a:r>
            <a:r>
              <a:rPr sz="3100" dirty="0">
                <a:latin typeface="Times New Roman"/>
                <a:cs typeface="Times New Roman"/>
              </a:rPr>
              <a:t>of</a:t>
            </a:r>
            <a:endParaRPr sz="3100">
              <a:latin typeface="Times New Roman"/>
              <a:cs typeface="Times New Roman"/>
            </a:endParaRPr>
          </a:p>
        </p:txBody>
      </p:sp>
      <p:sp>
        <p:nvSpPr>
          <p:cNvPr id="10" name="object 10"/>
          <p:cNvSpPr txBox="1"/>
          <p:nvPr/>
        </p:nvSpPr>
        <p:spPr>
          <a:xfrm>
            <a:off x="2364740" y="1938528"/>
            <a:ext cx="2752090" cy="489235"/>
          </a:xfrm>
          <a:prstGeom prst="rect">
            <a:avLst/>
          </a:prstGeom>
        </p:spPr>
        <p:txBody>
          <a:bodyPr vert="horz" wrap="square" lIns="0" tIns="12064" rIns="0" bIns="0" rtlCol="0">
            <a:spAutoFit/>
          </a:bodyPr>
          <a:lstStyle/>
          <a:p>
            <a:pPr marL="12698">
              <a:spcBef>
                <a:spcPts val="95"/>
              </a:spcBef>
              <a:tabLst>
                <a:tab pos="2410860" algn="l"/>
              </a:tabLst>
            </a:pPr>
            <a:r>
              <a:rPr sz="3100" spc="-15" dirty="0">
                <a:latin typeface="Times New Roman"/>
                <a:cs typeface="Times New Roman"/>
              </a:rPr>
              <a:t>o</a:t>
            </a:r>
            <a:r>
              <a:rPr sz="3100" dirty="0">
                <a:latin typeface="Times New Roman"/>
                <a:cs typeface="Times New Roman"/>
              </a:rPr>
              <a:t>p</a:t>
            </a:r>
            <a:r>
              <a:rPr sz="3100" spc="-15" dirty="0">
                <a:latin typeface="Times New Roman"/>
                <a:cs typeface="Times New Roman"/>
              </a:rPr>
              <a:t>e</a:t>
            </a:r>
            <a:r>
              <a:rPr sz="3100" spc="-5" dirty="0">
                <a:latin typeface="Times New Roman"/>
                <a:cs typeface="Times New Roman"/>
              </a:rPr>
              <a:t>r</a:t>
            </a:r>
            <a:r>
              <a:rPr sz="3100" spc="-15" dirty="0">
                <a:latin typeface="Times New Roman"/>
                <a:cs typeface="Times New Roman"/>
              </a:rPr>
              <a:t>a</a:t>
            </a:r>
            <a:r>
              <a:rPr sz="3100" spc="-25" dirty="0">
                <a:latin typeface="Times New Roman"/>
                <a:cs typeface="Times New Roman"/>
              </a:rPr>
              <a:t>t</a:t>
            </a:r>
            <a:r>
              <a:rPr sz="3100" spc="-5" dirty="0">
                <a:latin typeface="Times New Roman"/>
                <a:cs typeface="Times New Roman"/>
              </a:rPr>
              <a:t>i</a:t>
            </a:r>
            <a:r>
              <a:rPr sz="3100" spc="-15" dirty="0">
                <a:latin typeface="Times New Roman"/>
                <a:cs typeface="Times New Roman"/>
              </a:rPr>
              <a:t>o</a:t>
            </a:r>
            <a:r>
              <a:rPr sz="3100" dirty="0">
                <a:latin typeface="Times New Roman"/>
                <a:cs typeface="Times New Roman"/>
              </a:rPr>
              <a:t>n</a:t>
            </a:r>
            <a:r>
              <a:rPr sz="3100" spc="-40" dirty="0">
                <a:latin typeface="Times New Roman"/>
                <a:cs typeface="Times New Roman"/>
              </a:rPr>
              <a:t>s</a:t>
            </a:r>
            <a:r>
              <a:rPr sz="3100" spc="-5" dirty="0">
                <a:latin typeface="Times New Roman"/>
                <a:cs typeface="Times New Roman"/>
              </a:rPr>
              <a:t>.</a:t>
            </a:r>
            <a:r>
              <a:rPr sz="3100" dirty="0">
                <a:latin typeface="Times New Roman"/>
                <a:cs typeface="Times New Roman"/>
              </a:rPr>
              <a:t>	</a:t>
            </a:r>
            <a:r>
              <a:rPr sz="3100" spc="-5" dirty="0">
                <a:latin typeface="Times New Roman"/>
                <a:cs typeface="Times New Roman"/>
              </a:rPr>
              <a:t>In</a:t>
            </a:r>
            <a:endParaRPr sz="3100">
              <a:latin typeface="Times New Roman"/>
              <a:cs typeface="Times New Roman"/>
            </a:endParaRPr>
          </a:p>
        </p:txBody>
      </p:sp>
      <p:sp>
        <p:nvSpPr>
          <p:cNvPr id="11" name="object 11"/>
          <p:cNvSpPr txBox="1"/>
          <p:nvPr/>
        </p:nvSpPr>
        <p:spPr>
          <a:xfrm>
            <a:off x="5427979" y="1938528"/>
            <a:ext cx="2020570" cy="489235"/>
          </a:xfrm>
          <a:prstGeom prst="rect">
            <a:avLst/>
          </a:prstGeom>
        </p:spPr>
        <p:txBody>
          <a:bodyPr vert="horz" wrap="square" lIns="0" tIns="12064" rIns="0" bIns="0" rtlCol="0">
            <a:spAutoFit/>
          </a:bodyPr>
          <a:lstStyle/>
          <a:p>
            <a:pPr marL="12698">
              <a:spcBef>
                <a:spcPts val="95"/>
              </a:spcBef>
              <a:tabLst>
                <a:tab pos="853357" algn="l"/>
              </a:tabLst>
            </a:pPr>
            <a:r>
              <a:rPr sz="3100" spc="-5" dirty="0">
                <a:latin typeface="Times New Roman"/>
                <a:cs typeface="Times New Roman"/>
              </a:rPr>
              <a:t>a	</a:t>
            </a:r>
            <a:r>
              <a:rPr sz="3100" dirty="0">
                <a:latin typeface="Times New Roman"/>
                <a:cs typeface="Times New Roman"/>
              </a:rPr>
              <a:t>d</a:t>
            </a:r>
            <a:r>
              <a:rPr sz="3100" spc="-30" dirty="0">
                <a:latin typeface="Times New Roman"/>
                <a:cs typeface="Times New Roman"/>
              </a:rPr>
              <a:t>r</a:t>
            </a:r>
            <a:r>
              <a:rPr sz="3100" spc="-5" dirty="0">
                <a:latin typeface="Times New Roman"/>
                <a:cs typeface="Times New Roman"/>
              </a:rPr>
              <a:t>il</a:t>
            </a:r>
            <a:r>
              <a:rPr sz="3100" spc="-25" dirty="0">
                <a:latin typeface="Times New Roman"/>
                <a:cs typeface="Times New Roman"/>
              </a:rPr>
              <a:t>li</a:t>
            </a:r>
            <a:r>
              <a:rPr sz="3100" dirty="0">
                <a:latin typeface="Times New Roman"/>
                <a:cs typeface="Times New Roman"/>
              </a:rPr>
              <a:t>n</a:t>
            </a:r>
            <a:r>
              <a:rPr sz="3100" spc="-5" dirty="0">
                <a:latin typeface="Times New Roman"/>
                <a:cs typeface="Times New Roman"/>
              </a:rPr>
              <a:t>g</a:t>
            </a:r>
            <a:endParaRPr sz="3100">
              <a:latin typeface="Times New Roman"/>
              <a:cs typeface="Times New Roman"/>
            </a:endParaRPr>
          </a:p>
        </p:txBody>
      </p:sp>
      <p:sp>
        <p:nvSpPr>
          <p:cNvPr id="12" name="object 12"/>
          <p:cNvSpPr txBox="1"/>
          <p:nvPr/>
        </p:nvSpPr>
        <p:spPr>
          <a:xfrm>
            <a:off x="941325" y="1938528"/>
            <a:ext cx="1355090" cy="979111"/>
          </a:xfrm>
          <a:prstGeom prst="rect">
            <a:avLst/>
          </a:prstGeom>
        </p:spPr>
        <p:txBody>
          <a:bodyPr vert="horz" wrap="square" lIns="0" tIns="29842" rIns="0" bIns="0" rtlCol="0">
            <a:spAutoFit/>
          </a:bodyPr>
          <a:lstStyle/>
          <a:p>
            <a:pPr marL="12698" marR="5079">
              <a:lnSpc>
                <a:spcPts val="3699"/>
              </a:lnSpc>
              <a:spcBef>
                <a:spcPts val="235"/>
              </a:spcBef>
            </a:pPr>
            <a:r>
              <a:rPr sz="3100" spc="-10" dirty="0">
                <a:latin typeface="Times New Roman"/>
                <a:cs typeface="Times New Roman"/>
              </a:rPr>
              <a:t>similar  </a:t>
            </a:r>
            <a:r>
              <a:rPr sz="3100" spc="-40" dirty="0">
                <a:latin typeface="Times New Roman"/>
                <a:cs typeface="Times New Roman"/>
              </a:rPr>
              <a:t>m</a:t>
            </a:r>
            <a:r>
              <a:rPr sz="3100" spc="-15" dirty="0">
                <a:latin typeface="Times New Roman"/>
                <a:cs typeface="Times New Roman"/>
              </a:rPr>
              <a:t>ac</a:t>
            </a:r>
            <a:r>
              <a:rPr sz="3100" dirty="0">
                <a:latin typeface="Times New Roman"/>
                <a:cs typeface="Times New Roman"/>
              </a:rPr>
              <a:t>h</a:t>
            </a:r>
            <a:r>
              <a:rPr sz="3100" spc="-5" dirty="0">
                <a:latin typeface="Times New Roman"/>
                <a:cs typeface="Times New Roman"/>
              </a:rPr>
              <a:t>i</a:t>
            </a:r>
            <a:r>
              <a:rPr sz="3100" dirty="0">
                <a:latin typeface="Times New Roman"/>
                <a:cs typeface="Times New Roman"/>
              </a:rPr>
              <a:t>n</a:t>
            </a:r>
            <a:r>
              <a:rPr sz="3100" spc="-5" dirty="0">
                <a:latin typeface="Times New Roman"/>
                <a:cs typeface="Times New Roman"/>
              </a:rPr>
              <a:t>e</a:t>
            </a:r>
            <a:endParaRPr sz="3100">
              <a:latin typeface="Times New Roman"/>
              <a:cs typeface="Times New Roman"/>
            </a:endParaRPr>
          </a:p>
        </p:txBody>
      </p:sp>
      <p:sp>
        <p:nvSpPr>
          <p:cNvPr id="13" name="object 13"/>
          <p:cNvSpPr txBox="1"/>
          <p:nvPr/>
        </p:nvSpPr>
        <p:spPr>
          <a:xfrm>
            <a:off x="2629917" y="2407919"/>
            <a:ext cx="4819015" cy="489235"/>
          </a:xfrm>
          <a:prstGeom prst="rect">
            <a:avLst/>
          </a:prstGeom>
        </p:spPr>
        <p:txBody>
          <a:bodyPr vert="horz" wrap="square" lIns="0" tIns="12064" rIns="0" bIns="0" rtlCol="0">
            <a:spAutoFit/>
          </a:bodyPr>
          <a:lstStyle/>
          <a:p>
            <a:pPr marL="12698">
              <a:spcBef>
                <a:spcPts val="95"/>
              </a:spcBef>
              <a:tabLst>
                <a:tab pos="1020981" algn="l"/>
                <a:tab pos="1871163" algn="l"/>
                <a:tab pos="2422925" algn="l"/>
                <a:tab pos="3629942" algn="l"/>
              </a:tabLst>
            </a:pPr>
            <a:r>
              <a:rPr sz="3100" spc="-15" dirty="0">
                <a:latin typeface="Times New Roman"/>
                <a:cs typeface="Times New Roman"/>
              </a:rPr>
              <a:t>h</a:t>
            </a:r>
            <a:r>
              <a:rPr sz="3100" dirty="0">
                <a:latin typeface="Times New Roman"/>
                <a:cs typeface="Times New Roman"/>
              </a:rPr>
              <a:t>o</a:t>
            </a:r>
            <a:r>
              <a:rPr sz="3100" spc="-5" dirty="0">
                <a:latin typeface="Times New Roman"/>
                <a:cs typeface="Times New Roman"/>
              </a:rPr>
              <a:t>l</a:t>
            </a:r>
            <a:r>
              <a:rPr sz="3100" spc="-15" dirty="0">
                <a:latin typeface="Times New Roman"/>
                <a:cs typeface="Times New Roman"/>
              </a:rPr>
              <a:t>e</a:t>
            </a:r>
            <a:r>
              <a:rPr sz="3100" spc="-5" dirty="0">
                <a:latin typeface="Times New Roman"/>
                <a:cs typeface="Times New Roman"/>
              </a:rPr>
              <a:t>s</a:t>
            </a:r>
            <a:r>
              <a:rPr sz="3100" dirty="0">
                <a:latin typeface="Times New Roman"/>
                <a:cs typeface="Times New Roman"/>
              </a:rPr>
              <a:t>	</a:t>
            </a:r>
            <a:r>
              <a:rPr sz="3100" spc="-40" dirty="0">
                <a:latin typeface="Times New Roman"/>
                <a:cs typeface="Times New Roman"/>
              </a:rPr>
              <a:t>m</a:t>
            </a:r>
            <a:r>
              <a:rPr sz="3100" spc="-15" dirty="0">
                <a:latin typeface="Times New Roman"/>
                <a:cs typeface="Times New Roman"/>
              </a:rPr>
              <a:t>a</a:t>
            </a:r>
            <a:r>
              <a:rPr sz="3100" spc="-5" dirty="0">
                <a:latin typeface="Times New Roman"/>
                <a:cs typeface="Times New Roman"/>
              </a:rPr>
              <a:t>y</a:t>
            </a:r>
            <a:r>
              <a:rPr sz="3100" dirty="0">
                <a:latin typeface="Times New Roman"/>
                <a:cs typeface="Times New Roman"/>
              </a:rPr>
              <a:t>	b</a:t>
            </a:r>
            <a:r>
              <a:rPr sz="3100" spc="-5" dirty="0">
                <a:latin typeface="Times New Roman"/>
                <a:cs typeface="Times New Roman"/>
              </a:rPr>
              <a:t>e</a:t>
            </a:r>
            <a:r>
              <a:rPr sz="3100" dirty="0">
                <a:latin typeface="Times New Roman"/>
                <a:cs typeface="Times New Roman"/>
              </a:rPr>
              <a:t>	d</a:t>
            </a:r>
            <a:r>
              <a:rPr sz="3100" spc="-5" dirty="0">
                <a:latin typeface="Times New Roman"/>
                <a:cs typeface="Times New Roman"/>
              </a:rPr>
              <a:t>rill</a:t>
            </a:r>
            <a:r>
              <a:rPr sz="3100" spc="-35" dirty="0">
                <a:latin typeface="Times New Roman"/>
                <a:cs typeface="Times New Roman"/>
              </a:rPr>
              <a:t>e</a:t>
            </a:r>
            <a:r>
              <a:rPr sz="3100" spc="-5" dirty="0">
                <a:latin typeface="Times New Roman"/>
                <a:cs typeface="Times New Roman"/>
              </a:rPr>
              <a:t>d</a:t>
            </a:r>
            <a:r>
              <a:rPr sz="3100" dirty="0">
                <a:latin typeface="Times New Roman"/>
                <a:cs typeface="Times New Roman"/>
              </a:rPr>
              <a:t>	</a:t>
            </a:r>
            <a:r>
              <a:rPr sz="3100" spc="-15" dirty="0">
                <a:latin typeface="Times New Roman"/>
                <a:cs typeface="Times New Roman"/>
              </a:rPr>
              <a:t>q</a:t>
            </a:r>
            <a:r>
              <a:rPr sz="3100" dirty="0">
                <a:latin typeface="Times New Roman"/>
                <a:cs typeface="Times New Roman"/>
              </a:rPr>
              <a:t>u</a:t>
            </a:r>
            <a:r>
              <a:rPr sz="3100" spc="-25" dirty="0">
                <a:latin typeface="Times New Roman"/>
                <a:cs typeface="Times New Roman"/>
              </a:rPr>
              <a:t>i</a:t>
            </a:r>
            <a:r>
              <a:rPr sz="3100" spc="-35" dirty="0">
                <a:latin typeface="Times New Roman"/>
                <a:cs typeface="Times New Roman"/>
              </a:rPr>
              <a:t>c</a:t>
            </a:r>
            <a:r>
              <a:rPr sz="3100" dirty="0">
                <a:latin typeface="Times New Roman"/>
                <a:cs typeface="Times New Roman"/>
              </a:rPr>
              <a:t>k</a:t>
            </a:r>
            <a:r>
              <a:rPr sz="3100" spc="-5" dirty="0">
                <a:latin typeface="Times New Roman"/>
                <a:cs typeface="Times New Roman"/>
              </a:rPr>
              <a:t>ly</a:t>
            </a:r>
            <a:endParaRPr sz="3100">
              <a:latin typeface="Times New Roman"/>
              <a:cs typeface="Times New Roman"/>
            </a:endParaRPr>
          </a:p>
        </p:txBody>
      </p:sp>
      <p:sp>
        <p:nvSpPr>
          <p:cNvPr id="14" name="object 14"/>
          <p:cNvSpPr txBox="1"/>
          <p:nvPr/>
        </p:nvSpPr>
        <p:spPr>
          <a:xfrm>
            <a:off x="941325" y="2880361"/>
            <a:ext cx="6510020" cy="3353481"/>
          </a:xfrm>
          <a:prstGeom prst="rect">
            <a:avLst/>
          </a:prstGeom>
        </p:spPr>
        <p:txBody>
          <a:bodyPr vert="horz" wrap="square" lIns="0" tIns="13969" rIns="0" bIns="0" rtlCol="0">
            <a:spAutoFit/>
          </a:bodyPr>
          <a:lstStyle/>
          <a:p>
            <a:pPr marL="12698" marR="5079" algn="just">
              <a:lnSpc>
                <a:spcPct val="99600"/>
              </a:lnSpc>
              <a:spcBef>
                <a:spcPts val="109"/>
              </a:spcBef>
            </a:pPr>
            <a:r>
              <a:rPr sz="3100" spc="-5" dirty="0">
                <a:latin typeface="Times New Roman"/>
                <a:cs typeface="Times New Roman"/>
              </a:rPr>
              <a:t>and </a:t>
            </a:r>
            <a:r>
              <a:rPr sz="3100" spc="-10" dirty="0">
                <a:latin typeface="Times New Roman"/>
                <a:cs typeface="Times New Roman"/>
              </a:rPr>
              <a:t>at low cost. The hole </a:t>
            </a:r>
            <a:r>
              <a:rPr sz="3100" spc="-5" dirty="0">
                <a:latin typeface="Times New Roman"/>
                <a:cs typeface="Times New Roman"/>
              </a:rPr>
              <a:t>is </a:t>
            </a:r>
            <a:r>
              <a:rPr sz="3100" spc="-10" dirty="0">
                <a:latin typeface="Times New Roman"/>
                <a:cs typeface="Times New Roman"/>
              </a:rPr>
              <a:t>generated  </a:t>
            </a:r>
            <a:r>
              <a:rPr sz="3100" dirty="0">
                <a:latin typeface="Times New Roman"/>
                <a:cs typeface="Times New Roman"/>
              </a:rPr>
              <a:t>by the </a:t>
            </a:r>
            <a:r>
              <a:rPr sz="3100" spc="-10" dirty="0">
                <a:latin typeface="Times New Roman"/>
                <a:cs typeface="Times New Roman"/>
              </a:rPr>
              <a:t>rotating edge </a:t>
            </a:r>
            <a:r>
              <a:rPr sz="3100" dirty="0">
                <a:latin typeface="Times New Roman"/>
                <a:cs typeface="Times New Roman"/>
              </a:rPr>
              <a:t>of </a:t>
            </a:r>
            <a:r>
              <a:rPr sz="3100" spc="-5" dirty="0">
                <a:latin typeface="Times New Roman"/>
                <a:cs typeface="Times New Roman"/>
              </a:rPr>
              <a:t>a cutting </a:t>
            </a:r>
            <a:r>
              <a:rPr sz="3100" spc="-10" dirty="0">
                <a:latin typeface="Times New Roman"/>
                <a:cs typeface="Times New Roman"/>
              </a:rPr>
              <a:t>tool  </a:t>
            </a:r>
            <a:r>
              <a:rPr sz="3100" spc="-5" dirty="0">
                <a:latin typeface="Times New Roman"/>
                <a:cs typeface="Times New Roman"/>
              </a:rPr>
              <a:t>known </a:t>
            </a:r>
            <a:r>
              <a:rPr sz="3100" spc="-10" dirty="0">
                <a:latin typeface="Times New Roman"/>
                <a:cs typeface="Times New Roman"/>
              </a:rPr>
              <a:t>as the </a:t>
            </a:r>
            <a:r>
              <a:rPr sz="3100" spc="-5" dirty="0">
                <a:latin typeface="Times New Roman"/>
                <a:cs typeface="Times New Roman"/>
              </a:rPr>
              <a:t>drill which </a:t>
            </a:r>
            <a:r>
              <a:rPr sz="3100" spc="-10" dirty="0">
                <a:latin typeface="Times New Roman"/>
                <a:cs typeface="Times New Roman"/>
              </a:rPr>
              <a:t>exerts </a:t>
            </a:r>
            <a:r>
              <a:rPr sz="3100" spc="-21" dirty="0">
                <a:latin typeface="Times New Roman"/>
                <a:cs typeface="Times New Roman"/>
              </a:rPr>
              <a:t>large  </a:t>
            </a:r>
            <a:r>
              <a:rPr sz="3100" spc="-10" dirty="0">
                <a:latin typeface="Times New Roman"/>
                <a:cs typeface="Times New Roman"/>
              </a:rPr>
              <a:t>force </a:t>
            </a:r>
            <a:r>
              <a:rPr sz="3100" dirty="0">
                <a:latin typeface="Times New Roman"/>
                <a:cs typeface="Times New Roman"/>
              </a:rPr>
              <a:t>on the </a:t>
            </a:r>
            <a:r>
              <a:rPr sz="3100" spc="-10" dirty="0">
                <a:latin typeface="Times New Roman"/>
                <a:cs typeface="Times New Roman"/>
              </a:rPr>
              <a:t>work </a:t>
            </a:r>
            <a:r>
              <a:rPr sz="3100" spc="-15" dirty="0">
                <a:latin typeface="Times New Roman"/>
                <a:cs typeface="Times New Roman"/>
              </a:rPr>
              <a:t>clamped </a:t>
            </a:r>
            <a:r>
              <a:rPr sz="3100" dirty="0">
                <a:latin typeface="Times New Roman"/>
                <a:cs typeface="Times New Roman"/>
              </a:rPr>
              <a:t>on the </a:t>
            </a:r>
            <a:r>
              <a:rPr sz="3100" spc="-15" dirty="0">
                <a:latin typeface="Times New Roman"/>
                <a:cs typeface="Times New Roman"/>
              </a:rPr>
              <a:t>table.  </a:t>
            </a:r>
            <a:r>
              <a:rPr sz="3100" spc="-5" dirty="0">
                <a:latin typeface="Times New Roman"/>
                <a:cs typeface="Times New Roman"/>
              </a:rPr>
              <a:t>The </a:t>
            </a:r>
            <a:r>
              <a:rPr sz="3100" spc="-10" dirty="0">
                <a:latin typeface="Times New Roman"/>
                <a:cs typeface="Times New Roman"/>
              </a:rPr>
              <a:t>cutting </a:t>
            </a:r>
            <a:r>
              <a:rPr sz="3100" spc="-15" dirty="0">
                <a:latin typeface="Times New Roman"/>
                <a:cs typeface="Times New Roman"/>
              </a:rPr>
              <a:t>motion  </a:t>
            </a:r>
            <a:r>
              <a:rPr sz="3100" spc="-5" dirty="0">
                <a:latin typeface="Times New Roman"/>
                <a:cs typeface="Times New Roman"/>
              </a:rPr>
              <a:t>is </a:t>
            </a:r>
            <a:r>
              <a:rPr sz="3100" spc="-10" dirty="0">
                <a:latin typeface="Times New Roman"/>
                <a:cs typeface="Times New Roman"/>
              </a:rPr>
              <a:t>provided </a:t>
            </a:r>
            <a:r>
              <a:rPr sz="3100" dirty="0">
                <a:latin typeface="Times New Roman"/>
                <a:cs typeface="Times New Roman"/>
              </a:rPr>
              <a:t>by  </a:t>
            </a:r>
            <a:r>
              <a:rPr sz="3100" spc="-10" dirty="0">
                <a:latin typeface="Times New Roman"/>
                <a:cs typeface="Times New Roman"/>
              </a:rPr>
              <a:t>rotating </a:t>
            </a:r>
            <a:r>
              <a:rPr sz="3100" spc="-5" dirty="0">
                <a:latin typeface="Times New Roman"/>
                <a:cs typeface="Times New Roman"/>
              </a:rPr>
              <a:t>the drill and </a:t>
            </a:r>
            <a:r>
              <a:rPr sz="3100" spc="-10" dirty="0">
                <a:latin typeface="Times New Roman"/>
                <a:cs typeface="Times New Roman"/>
              </a:rPr>
              <a:t>feeding </a:t>
            </a:r>
            <a:r>
              <a:rPr sz="3100" spc="-5" dirty="0">
                <a:latin typeface="Times New Roman"/>
                <a:cs typeface="Times New Roman"/>
              </a:rPr>
              <a:t>is done </a:t>
            </a:r>
            <a:r>
              <a:rPr sz="3100" dirty="0">
                <a:latin typeface="Times New Roman"/>
                <a:cs typeface="Times New Roman"/>
              </a:rPr>
              <a:t>by  </a:t>
            </a:r>
            <a:r>
              <a:rPr sz="3100" spc="-10" dirty="0">
                <a:latin typeface="Times New Roman"/>
                <a:cs typeface="Times New Roman"/>
              </a:rPr>
              <a:t>giving </a:t>
            </a:r>
            <a:r>
              <a:rPr sz="3100" spc="-15" dirty="0">
                <a:latin typeface="Times New Roman"/>
                <a:cs typeface="Times New Roman"/>
              </a:rPr>
              <a:t>rectilinear motion to </a:t>
            </a:r>
            <a:r>
              <a:rPr sz="3100" spc="-10" dirty="0">
                <a:latin typeface="Times New Roman"/>
                <a:cs typeface="Times New Roman"/>
              </a:rPr>
              <a:t>the </a:t>
            </a:r>
            <a:r>
              <a:rPr sz="3100" spc="-5" dirty="0">
                <a:latin typeface="Times New Roman"/>
                <a:cs typeface="Times New Roman"/>
              </a:rPr>
              <a:t>drill</a:t>
            </a:r>
            <a:r>
              <a:rPr sz="3100" spc="-204" dirty="0">
                <a:latin typeface="Times New Roman"/>
                <a:cs typeface="Times New Roman"/>
              </a:rPr>
              <a:t> </a:t>
            </a:r>
            <a:r>
              <a:rPr sz="3100" spc="-5" dirty="0">
                <a:latin typeface="Times New Roman"/>
                <a:cs typeface="Times New Roman"/>
              </a:rPr>
              <a:t>in</a:t>
            </a:r>
            <a:endParaRPr sz="3100">
              <a:latin typeface="Times New Roman"/>
              <a:cs typeface="Times New Roman"/>
            </a:endParaRPr>
          </a:p>
        </p:txBody>
      </p:sp>
      <p:sp>
        <p:nvSpPr>
          <p:cNvPr id="15" name="object 15"/>
          <p:cNvSpPr txBox="1"/>
          <p:nvPr/>
        </p:nvSpPr>
        <p:spPr>
          <a:xfrm>
            <a:off x="941324" y="6175247"/>
            <a:ext cx="6506845" cy="979111"/>
          </a:xfrm>
          <a:prstGeom prst="rect">
            <a:avLst/>
          </a:prstGeom>
        </p:spPr>
        <p:txBody>
          <a:bodyPr vert="horz" wrap="square" lIns="0" tIns="29842" rIns="0" bIns="0" rtlCol="0">
            <a:spAutoFit/>
          </a:bodyPr>
          <a:lstStyle/>
          <a:p>
            <a:pPr marL="12698" marR="5079">
              <a:lnSpc>
                <a:spcPts val="3699"/>
              </a:lnSpc>
              <a:spcBef>
                <a:spcPts val="235"/>
              </a:spcBef>
              <a:tabLst>
                <a:tab pos="655257" algn="l"/>
                <a:tab pos="1579091" algn="l"/>
                <a:tab pos="3389300" algn="l"/>
                <a:tab pos="4312500" algn="l"/>
                <a:tab pos="4955693" algn="l"/>
                <a:tab pos="5775398" algn="l"/>
              </a:tabLst>
            </a:pPr>
            <a:r>
              <a:rPr sz="3100" spc="-5" dirty="0">
                <a:latin typeface="Times New Roman"/>
                <a:cs typeface="Times New Roman"/>
              </a:rPr>
              <a:t>t</a:t>
            </a:r>
            <a:r>
              <a:rPr sz="3100" dirty="0">
                <a:latin typeface="Times New Roman"/>
                <a:cs typeface="Times New Roman"/>
              </a:rPr>
              <a:t>h</a:t>
            </a:r>
            <a:r>
              <a:rPr sz="3100" spc="-5" dirty="0">
                <a:latin typeface="Times New Roman"/>
                <a:cs typeface="Times New Roman"/>
              </a:rPr>
              <a:t>e</a:t>
            </a:r>
            <a:r>
              <a:rPr sz="3100" dirty="0">
                <a:latin typeface="Times New Roman"/>
                <a:cs typeface="Times New Roman"/>
              </a:rPr>
              <a:t>	</a:t>
            </a:r>
            <a:r>
              <a:rPr sz="3100" spc="-15" dirty="0">
                <a:latin typeface="Times New Roman"/>
                <a:cs typeface="Times New Roman"/>
              </a:rPr>
              <a:t>ax</a:t>
            </a:r>
            <a:r>
              <a:rPr sz="3100" spc="-5" dirty="0">
                <a:latin typeface="Times New Roman"/>
                <a:cs typeface="Times New Roman"/>
              </a:rPr>
              <a:t>i</a:t>
            </a:r>
            <a:r>
              <a:rPr sz="3100" spc="-15" dirty="0">
                <a:latin typeface="Times New Roman"/>
                <a:cs typeface="Times New Roman"/>
              </a:rPr>
              <a:t>a</a:t>
            </a:r>
            <a:r>
              <a:rPr sz="3100" spc="-5" dirty="0">
                <a:latin typeface="Times New Roman"/>
                <a:cs typeface="Times New Roman"/>
              </a:rPr>
              <a:t>l</a:t>
            </a:r>
            <a:r>
              <a:rPr sz="3100" dirty="0">
                <a:latin typeface="Times New Roman"/>
                <a:cs typeface="Times New Roman"/>
              </a:rPr>
              <a:t>	</a:t>
            </a:r>
            <a:r>
              <a:rPr sz="3100" spc="-15" dirty="0">
                <a:latin typeface="Times New Roman"/>
                <a:cs typeface="Times New Roman"/>
              </a:rPr>
              <a:t>d</a:t>
            </a:r>
            <a:r>
              <a:rPr sz="3100" spc="-5" dirty="0">
                <a:latin typeface="Times New Roman"/>
                <a:cs typeface="Times New Roman"/>
              </a:rPr>
              <a:t>ir</a:t>
            </a:r>
            <a:r>
              <a:rPr sz="3100" spc="-15" dirty="0">
                <a:latin typeface="Times New Roman"/>
                <a:cs typeface="Times New Roman"/>
              </a:rPr>
              <a:t>ec</a:t>
            </a:r>
            <a:r>
              <a:rPr sz="3100" spc="-25" dirty="0">
                <a:latin typeface="Times New Roman"/>
                <a:cs typeface="Times New Roman"/>
              </a:rPr>
              <a:t>t</a:t>
            </a:r>
            <a:r>
              <a:rPr sz="3100" spc="-5" dirty="0">
                <a:latin typeface="Times New Roman"/>
                <a:cs typeface="Times New Roman"/>
              </a:rPr>
              <a:t>i</a:t>
            </a:r>
            <a:r>
              <a:rPr sz="3100" spc="-15" dirty="0">
                <a:latin typeface="Times New Roman"/>
                <a:cs typeface="Times New Roman"/>
              </a:rPr>
              <a:t>o</a:t>
            </a:r>
            <a:r>
              <a:rPr sz="3100" dirty="0">
                <a:latin typeface="Times New Roman"/>
                <a:cs typeface="Times New Roman"/>
              </a:rPr>
              <a:t>n</a:t>
            </a:r>
            <a:r>
              <a:rPr sz="3100" spc="-5" dirty="0">
                <a:latin typeface="Times New Roman"/>
                <a:cs typeface="Times New Roman"/>
              </a:rPr>
              <a:t>.</a:t>
            </a:r>
            <a:r>
              <a:rPr sz="3100" dirty="0">
                <a:latin typeface="Times New Roman"/>
                <a:cs typeface="Times New Roman"/>
              </a:rPr>
              <a:t>	</a:t>
            </a:r>
            <a:r>
              <a:rPr sz="3100" spc="-10" dirty="0">
                <a:latin typeface="Times New Roman"/>
                <a:cs typeface="Times New Roman"/>
              </a:rPr>
              <a:t>H</a:t>
            </a:r>
            <a:r>
              <a:rPr sz="3100" spc="-15" dirty="0">
                <a:latin typeface="Times New Roman"/>
                <a:cs typeface="Times New Roman"/>
              </a:rPr>
              <a:t>e</a:t>
            </a:r>
            <a:r>
              <a:rPr sz="3100" spc="-5" dirty="0">
                <a:latin typeface="Times New Roman"/>
                <a:cs typeface="Times New Roman"/>
              </a:rPr>
              <a:t>re</a:t>
            </a:r>
            <a:r>
              <a:rPr sz="3100" dirty="0">
                <a:latin typeface="Times New Roman"/>
                <a:cs typeface="Times New Roman"/>
              </a:rPr>
              <a:t>	</a:t>
            </a:r>
            <a:r>
              <a:rPr sz="3100" spc="-5" dirty="0">
                <a:latin typeface="Times New Roman"/>
                <a:cs typeface="Times New Roman"/>
              </a:rPr>
              <a:t>t</a:t>
            </a:r>
            <a:r>
              <a:rPr sz="3100" dirty="0">
                <a:latin typeface="Times New Roman"/>
                <a:cs typeface="Times New Roman"/>
              </a:rPr>
              <a:t>h</a:t>
            </a:r>
            <a:r>
              <a:rPr sz="3100" spc="-5" dirty="0">
                <a:latin typeface="Times New Roman"/>
                <a:cs typeface="Times New Roman"/>
              </a:rPr>
              <a:t>e</a:t>
            </a:r>
            <a:r>
              <a:rPr sz="3100" dirty="0">
                <a:latin typeface="Times New Roman"/>
                <a:cs typeface="Times New Roman"/>
              </a:rPr>
              <a:t>	d</a:t>
            </a:r>
            <a:r>
              <a:rPr sz="3100" spc="-5" dirty="0">
                <a:latin typeface="Times New Roman"/>
                <a:cs typeface="Times New Roman"/>
              </a:rPr>
              <a:t>rill</a:t>
            </a:r>
            <a:r>
              <a:rPr sz="3100" dirty="0">
                <a:latin typeface="Times New Roman"/>
                <a:cs typeface="Times New Roman"/>
              </a:rPr>
              <a:t>	u</a:t>
            </a:r>
            <a:r>
              <a:rPr sz="3100" spc="-35" dirty="0">
                <a:latin typeface="Times New Roman"/>
                <a:cs typeface="Times New Roman"/>
              </a:rPr>
              <a:t>s</a:t>
            </a:r>
            <a:r>
              <a:rPr sz="3100" spc="-15" dirty="0">
                <a:latin typeface="Times New Roman"/>
                <a:cs typeface="Times New Roman"/>
              </a:rPr>
              <a:t>e</a:t>
            </a:r>
            <a:r>
              <a:rPr sz="3100" spc="-5" dirty="0">
                <a:latin typeface="Times New Roman"/>
                <a:cs typeface="Times New Roman"/>
              </a:rPr>
              <a:t>d  has two cutting edges </a:t>
            </a:r>
            <a:r>
              <a:rPr sz="3100" spc="-10" dirty="0">
                <a:latin typeface="Times New Roman"/>
                <a:cs typeface="Times New Roman"/>
              </a:rPr>
              <a:t>called</a:t>
            </a:r>
            <a:r>
              <a:rPr sz="3100" spc="-190" dirty="0">
                <a:latin typeface="Times New Roman"/>
                <a:cs typeface="Times New Roman"/>
              </a:rPr>
              <a:t> </a:t>
            </a:r>
            <a:r>
              <a:rPr sz="3100" spc="-5" dirty="0">
                <a:latin typeface="Times New Roman"/>
                <a:cs typeface="Times New Roman"/>
              </a:rPr>
              <a:t>lips.</a:t>
            </a:r>
            <a:endParaRPr sz="3100">
              <a:latin typeface="Times New Roman"/>
              <a:cs typeface="Times New Roman"/>
            </a:endParaRPr>
          </a:p>
        </p:txBody>
      </p:sp>
      <p:sp>
        <p:nvSpPr>
          <p:cNvPr id="16" name="object 16"/>
          <p:cNvSpPr/>
          <p:nvPr/>
        </p:nvSpPr>
        <p:spPr>
          <a:xfrm>
            <a:off x="7620001" y="0"/>
            <a:ext cx="2767583" cy="7221220"/>
          </a:xfrm>
          <a:prstGeom prst="rect">
            <a:avLst/>
          </a:prstGeom>
          <a:blipFill>
            <a:blip r:embed="rId2" cstate="print"/>
            <a:stretch>
              <a:fillRect/>
            </a:stretch>
          </a:blipFill>
        </p:spPr>
        <p:txBody>
          <a:bodyPr wrap="square" lIns="0" tIns="0" rIns="0" bIns="0" rtlCol="0"/>
          <a:lstStyle/>
          <a:p>
            <a:endParaRPr/>
          </a:p>
        </p:txBody>
      </p:sp>
      <p:sp>
        <p:nvSpPr>
          <p:cNvPr id="20" name="object 20"/>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50</a:t>
            </a:fld>
            <a:endParaRPr sz="130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52127" y="3947668"/>
            <a:ext cx="4945840" cy="330774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617211" y="-6095"/>
            <a:ext cx="1470026" cy="554637"/>
          </a:xfrm>
          <a:prstGeom prst="rect">
            <a:avLst/>
          </a:prstGeom>
        </p:spPr>
        <p:txBody>
          <a:bodyPr vert="horz" wrap="square" lIns="0" tIns="15873" rIns="0" bIns="0" rtlCol="0">
            <a:spAutoFit/>
          </a:bodyPr>
          <a:lstStyle/>
          <a:p>
            <a:pPr marL="12698">
              <a:spcBef>
                <a:spcPts val="125"/>
              </a:spcBef>
            </a:pPr>
            <a:r>
              <a:rPr spc="15" dirty="0"/>
              <a:t>TYPES</a:t>
            </a:r>
          </a:p>
        </p:txBody>
      </p:sp>
      <p:sp>
        <p:nvSpPr>
          <p:cNvPr id="4" name="object 4"/>
          <p:cNvSpPr txBox="1"/>
          <p:nvPr/>
        </p:nvSpPr>
        <p:spPr>
          <a:xfrm>
            <a:off x="563373" y="429159"/>
            <a:ext cx="9493884" cy="3537497"/>
          </a:xfrm>
          <a:prstGeom prst="rect">
            <a:avLst/>
          </a:prstGeom>
        </p:spPr>
        <p:txBody>
          <a:bodyPr vert="horz" wrap="square" lIns="0" tIns="107305" rIns="0" bIns="0" rtlCol="0">
            <a:spAutoFit/>
          </a:bodyPr>
          <a:lstStyle/>
          <a:p>
            <a:pPr marL="12698">
              <a:spcBef>
                <a:spcPts val="845"/>
              </a:spcBef>
              <a:tabLst>
                <a:tab pos="2069263" algn="l"/>
              </a:tabLst>
            </a:pPr>
            <a:r>
              <a:rPr sz="3100" dirty="0">
                <a:latin typeface="Times New Roman"/>
                <a:cs typeface="Times New Roman"/>
              </a:rPr>
              <a:t>(1)</a:t>
            </a:r>
            <a:r>
              <a:rPr sz="3100" spc="-21" dirty="0">
                <a:latin typeface="Times New Roman"/>
                <a:cs typeface="Times New Roman"/>
              </a:rPr>
              <a:t> </a:t>
            </a:r>
            <a:r>
              <a:rPr sz="3100" u="heavy" spc="-5" dirty="0">
                <a:uFill>
                  <a:solidFill>
                    <a:srgbClr val="000000"/>
                  </a:solidFill>
                </a:uFill>
                <a:latin typeface="Times New Roman"/>
                <a:cs typeface="Times New Roman"/>
              </a:rPr>
              <a:t>Portable	drilling</a:t>
            </a:r>
            <a:r>
              <a:rPr sz="3100" u="heavy" spc="-60" dirty="0">
                <a:uFill>
                  <a:solidFill>
                    <a:srgbClr val="000000"/>
                  </a:solidFill>
                </a:uFill>
                <a:latin typeface="Times New Roman"/>
                <a:cs typeface="Times New Roman"/>
              </a:rPr>
              <a:t> </a:t>
            </a:r>
            <a:r>
              <a:rPr sz="3100" u="heavy" spc="-15" dirty="0">
                <a:uFill>
                  <a:solidFill>
                    <a:srgbClr val="000000"/>
                  </a:solidFill>
                </a:uFill>
                <a:latin typeface="Times New Roman"/>
                <a:cs typeface="Times New Roman"/>
              </a:rPr>
              <a:t>machine</a:t>
            </a:r>
            <a:r>
              <a:rPr sz="3100" spc="-15" dirty="0">
                <a:latin typeface="Times New Roman"/>
                <a:cs typeface="Times New Roman"/>
              </a:rPr>
              <a:t>:</a:t>
            </a:r>
            <a:endParaRPr sz="3100">
              <a:latin typeface="Times New Roman"/>
              <a:cs typeface="Times New Roman"/>
            </a:endParaRPr>
          </a:p>
          <a:p>
            <a:pPr marL="390487" marR="5079" algn="just">
              <a:lnSpc>
                <a:spcPct val="99600"/>
              </a:lnSpc>
              <a:spcBef>
                <a:spcPts val="755"/>
              </a:spcBef>
            </a:pPr>
            <a:r>
              <a:rPr sz="3100" spc="-5" dirty="0">
                <a:latin typeface="Times New Roman"/>
                <a:cs typeface="Times New Roman"/>
              </a:rPr>
              <a:t>This type </a:t>
            </a:r>
            <a:r>
              <a:rPr sz="3100" dirty="0">
                <a:latin typeface="Times New Roman"/>
                <a:cs typeface="Times New Roman"/>
              </a:rPr>
              <a:t>of </a:t>
            </a:r>
            <a:r>
              <a:rPr sz="3100" spc="-5" dirty="0">
                <a:latin typeface="Times New Roman"/>
                <a:cs typeface="Times New Roman"/>
              </a:rPr>
              <a:t>D.M. </a:t>
            </a:r>
            <a:r>
              <a:rPr sz="3100" spc="-10" dirty="0">
                <a:latin typeface="Times New Roman"/>
                <a:cs typeface="Times New Roman"/>
              </a:rPr>
              <a:t>can </a:t>
            </a:r>
            <a:r>
              <a:rPr sz="3100" dirty="0">
                <a:latin typeface="Times New Roman"/>
                <a:cs typeface="Times New Roman"/>
              </a:rPr>
              <a:t>be </a:t>
            </a:r>
            <a:r>
              <a:rPr sz="3100" spc="-10" dirty="0">
                <a:latin typeface="Times New Roman"/>
                <a:cs typeface="Times New Roman"/>
              </a:rPr>
              <a:t>operated </a:t>
            </a:r>
            <a:r>
              <a:rPr sz="3100" spc="-5" dirty="0">
                <a:latin typeface="Times New Roman"/>
                <a:cs typeface="Times New Roman"/>
              </a:rPr>
              <a:t>with </a:t>
            </a:r>
            <a:r>
              <a:rPr sz="3100" spc="-10" dirty="0">
                <a:latin typeface="Times New Roman"/>
                <a:cs typeface="Times New Roman"/>
              </a:rPr>
              <a:t>ease </a:t>
            </a:r>
            <a:r>
              <a:rPr sz="3100" spc="-15" dirty="0">
                <a:latin typeface="Times New Roman"/>
                <a:cs typeface="Times New Roman"/>
              </a:rPr>
              <a:t>anywhere  </a:t>
            </a:r>
            <a:r>
              <a:rPr sz="3100" spc="-5" dirty="0">
                <a:latin typeface="Times New Roman"/>
                <a:cs typeface="Times New Roman"/>
              </a:rPr>
              <a:t>in </a:t>
            </a:r>
            <a:r>
              <a:rPr sz="3100" spc="-10" dirty="0">
                <a:latin typeface="Times New Roman"/>
                <a:cs typeface="Times New Roman"/>
              </a:rPr>
              <a:t>the work </a:t>
            </a:r>
            <a:r>
              <a:rPr sz="3100" spc="-5" dirty="0">
                <a:latin typeface="Times New Roman"/>
                <a:cs typeface="Times New Roman"/>
              </a:rPr>
              <a:t>shop </a:t>
            </a:r>
            <a:r>
              <a:rPr sz="3100" spc="-15" dirty="0">
                <a:latin typeface="Times New Roman"/>
                <a:cs typeface="Times New Roman"/>
              </a:rPr>
              <a:t>and </a:t>
            </a:r>
            <a:r>
              <a:rPr sz="3100" spc="-5" dirty="0">
                <a:latin typeface="Times New Roman"/>
                <a:cs typeface="Times New Roman"/>
              </a:rPr>
              <a:t>is used </a:t>
            </a:r>
            <a:r>
              <a:rPr sz="3100" spc="-10" dirty="0">
                <a:latin typeface="Times New Roman"/>
                <a:cs typeface="Times New Roman"/>
              </a:rPr>
              <a:t>for </a:t>
            </a:r>
            <a:r>
              <a:rPr sz="3100" spc="-5" dirty="0">
                <a:latin typeface="Times New Roman"/>
                <a:cs typeface="Times New Roman"/>
              </a:rPr>
              <a:t>drilling holes </a:t>
            </a:r>
            <a:r>
              <a:rPr sz="3100" spc="-15" dirty="0">
                <a:latin typeface="Times New Roman"/>
                <a:cs typeface="Times New Roman"/>
              </a:rPr>
              <a:t>in </a:t>
            </a:r>
            <a:r>
              <a:rPr sz="3100" spc="-10" dirty="0">
                <a:latin typeface="Times New Roman"/>
                <a:cs typeface="Times New Roman"/>
              </a:rPr>
              <a:t>work  pieces </a:t>
            </a:r>
            <a:r>
              <a:rPr sz="3100" spc="-5" dirty="0">
                <a:latin typeface="Times New Roman"/>
                <a:cs typeface="Times New Roman"/>
              </a:rPr>
              <a:t>in </a:t>
            </a:r>
            <a:r>
              <a:rPr sz="3100" spc="-15" dirty="0">
                <a:latin typeface="Times New Roman"/>
                <a:cs typeface="Times New Roman"/>
              </a:rPr>
              <a:t>any </a:t>
            </a:r>
            <a:r>
              <a:rPr sz="3100" spc="-10" dirty="0">
                <a:latin typeface="Times New Roman"/>
                <a:cs typeface="Times New Roman"/>
              </a:rPr>
              <a:t>position </a:t>
            </a:r>
            <a:r>
              <a:rPr sz="3100" spc="-15" dirty="0">
                <a:latin typeface="Times New Roman"/>
                <a:cs typeface="Times New Roman"/>
              </a:rPr>
              <a:t>which cannot </a:t>
            </a:r>
            <a:r>
              <a:rPr sz="3100" dirty="0">
                <a:latin typeface="Times New Roman"/>
                <a:cs typeface="Times New Roman"/>
              </a:rPr>
              <a:t>be </a:t>
            </a:r>
            <a:r>
              <a:rPr sz="3100" spc="-10" dirty="0">
                <a:latin typeface="Times New Roman"/>
                <a:cs typeface="Times New Roman"/>
              </a:rPr>
              <a:t>drilled </a:t>
            </a:r>
            <a:r>
              <a:rPr sz="3100" spc="-15" dirty="0">
                <a:latin typeface="Times New Roman"/>
                <a:cs typeface="Times New Roman"/>
              </a:rPr>
              <a:t>in </a:t>
            </a:r>
            <a:r>
              <a:rPr sz="3100" spc="-5" dirty="0">
                <a:latin typeface="Times New Roman"/>
                <a:cs typeface="Times New Roman"/>
              </a:rPr>
              <a:t>a  </a:t>
            </a:r>
            <a:r>
              <a:rPr sz="3100" spc="-10" dirty="0">
                <a:latin typeface="Times New Roman"/>
                <a:cs typeface="Times New Roman"/>
              </a:rPr>
              <a:t>standard </a:t>
            </a:r>
            <a:r>
              <a:rPr sz="3100" spc="-5" dirty="0">
                <a:latin typeface="Times New Roman"/>
                <a:cs typeface="Times New Roman"/>
              </a:rPr>
              <a:t>D.M. </a:t>
            </a:r>
            <a:r>
              <a:rPr sz="3100" spc="5" dirty="0">
                <a:latin typeface="Times New Roman"/>
                <a:cs typeface="Times New Roman"/>
              </a:rPr>
              <a:t>The </a:t>
            </a:r>
            <a:r>
              <a:rPr sz="3100" spc="-10" dirty="0">
                <a:latin typeface="Times New Roman"/>
                <a:cs typeface="Times New Roman"/>
              </a:rPr>
              <a:t>entire </a:t>
            </a:r>
            <a:r>
              <a:rPr sz="3100" spc="-5" dirty="0">
                <a:latin typeface="Times New Roman"/>
                <a:cs typeface="Times New Roman"/>
              </a:rPr>
              <a:t>D.M. </a:t>
            </a:r>
            <a:r>
              <a:rPr sz="3100" spc="-10" dirty="0">
                <a:latin typeface="Times New Roman"/>
                <a:cs typeface="Times New Roman"/>
              </a:rPr>
              <a:t>including the </a:t>
            </a:r>
            <a:r>
              <a:rPr sz="3100" spc="-15" dirty="0">
                <a:latin typeface="Times New Roman"/>
                <a:cs typeface="Times New Roman"/>
              </a:rPr>
              <a:t>motor </a:t>
            </a:r>
            <a:r>
              <a:rPr sz="3100" spc="-5" dirty="0">
                <a:latin typeface="Times New Roman"/>
                <a:cs typeface="Times New Roman"/>
              </a:rPr>
              <a:t>is  </a:t>
            </a:r>
            <a:r>
              <a:rPr sz="3100" spc="-15" dirty="0">
                <a:latin typeface="Times New Roman"/>
                <a:cs typeface="Times New Roman"/>
              </a:rPr>
              <a:t>compact </a:t>
            </a:r>
            <a:r>
              <a:rPr sz="3100" spc="-10" dirty="0">
                <a:latin typeface="Times New Roman"/>
                <a:cs typeface="Times New Roman"/>
              </a:rPr>
              <a:t>and </a:t>
            </a:r>
            <a:r>
              <a:rPr sz="3100" spc="-21" dirty="0">
                <a:latin typeface="Times New Roman"/>
                <a:cs typeface="Times New Roman"/>
              </a:rPr>
              <a:t>small </a:t>
            </a:r>
            <a:r>
              <a:rPr sz="3100" spc="-5" dirty="0">
                <a:latin typeface="Times New Roman"/>
                <a:cs typeface="Times New Roman"/>
              </a:rPr>
              <a:t>in </a:t>
            </a:r>
            <a:r>
              <a:rPr sz="3100" spc="-15" dirty="0">
                <a:latin typeface="Times New Roman"/>
                <a:cs typeface="Times New Roman"/>
              </a:rPr>
              <a:t>size. </a:t>
            </a:r>
            <a:r>
              <a:rPr sz="3100" spc="-10" dirty="0">
                <a:latin typeface="Times New Roman"/>
                <a:cs typeface="Times New Roman"/>
              </a:rPr>
              <a:t>The </a:t>
            </a:r>
            <a:r>
              <a:rPr sz="3100" spc="-21" dirty="0">
                <a:latin typeface="Times New Roman"/>
                <a:cs typeface="Times New Roman"/>
              </a:rPr>
              <a:t>max. </a:t>
            </a:r>
            <a:r>
              <a:rPr sz="3100" spc="-10" dirty="0">
                <a:latin typeface="Times New Roman"/>
                <a:cs typeface="Times New Roman"/>
              </a:rPr>
              <a:t>size </a:t>
            </a:r>
            <a:r>
              <a:rPr sz="3100" dirty="0">
                <a:latin typeface="Times New Roman"/>
                <a:cs typeface="Times New Roman"/>
              </a:rPr>
              <a:t>of </a:t>
            </a:r>
            <a:r>
              <a:rPr sz="3100" spc="-5" dirty="0">
                <a:latin typeface="Times New Roman"/>
                <a:cs typeface="Times New Roman"/>
              </a:rPr>
              <a:t>the </a:t>
            </a:r>
            <a:r>
              <a:rPr sz="3100" spc="-10" dirty="0">
                <a:latin typeface="Times New Roman"/>
                <a:cs typeface="Times New Roman"/>
              </a:rPr>
              <a:t>drill that  can </a:t>
            </a:r>
            <a:r>
              <a:rPr sz="3100" spc="-21" dirty="0">
                <a:latin typeface="Times New Roman"/>
                <a:cs typeface="Times New Roman"/>
              </a:rPr>
              <a:t>accommodate </a:t>
            </a:r>
            <a:r>
              <a:rPr sz="3100" spc="-5" dirty="0">
                <a:latin typeface="Times New Roman"/>
                <a:cs typeface="Times New Roman"/>
              </a:rPr>
              <a:t>is </a:t>
            </a:r>
            <a:r>
              <a:rPr sz="3100" dirty="0">
                <a:latin typeface="Times New Roman"/>
                <a:cs typeface="Times New Roman"/>
              </a:rPr>
              <a:t>not </a:t>
            </a:r>
            <a:r>
              <a:rPr sz="3100" spc="-21" dirty="0">
                <a:latin typeface="Times New Roman"/>
                <a:cs typeface="Times New Roman"/>
              </a:rPr>
              <a:t>more </a:t>
            </a:r>
            <a:r>
              <a:rPr sz="3100" spc="-5" dirty="0">
                <a:latin typeface="Times New Roman"/>
                <a:cs typeface="Times New Roman"/>
              </a:rPr>
              <a:t>than </a:t>
            </a:r>
            <a:r>
              <a:rPr sz="3100" dirty="0">
                <a:latin typeface="Times New Roman"/>
                <a:cs typeface="Times New Roman"/>
              </a:rPr>
              <a:t>12 </a:t>
            </a:r>
            <a:r>
              <a:rPr sz="3100" spc="-5" dirty="0">
                <a:latin typeface="Times New Roman"/>
                <a:cs typeface="Times New Roman"/>
              </a:rPr>
              <a:t>to </a:t>
            </a:r>
            <a:r>
              <a:rPr sz="3100" dirty="0">
                <a:latin typeface="Times New Roman"/>
                <a:cs typeface="Times New Roman"/>
              </a:rPr>
              <a:t>18</a:t>
            </a:r>
            <a:r>
              <a:rPr sz="3100" spc="-80" dirty="0">
                <a:latin typeface="Times New Roman"/>
                <a:cs typeface="Times New Roman"/>
              </a:rPr>
              <a:t> </a:t>
            </a:r>
            <a:r>
              <a:rPr sz="3100" spc="-44" dirty="0">
                <a:latin typeface="Times New Roman"/>
                <a:cs typeface="Times New Roman"/>
              </a:rPr>
              <a:t>mm.</a:t>
            </a:r>
            <a:endParaRPr sz="3100">
              <a:latin typeface="Times New Roman"/>
              <a:cs typeface="Times New Roman"/>
            </a:endParaRPr>
          </a:p>
        </p:txBody>
      </p:sp>
      <p:sp>
        <p:nvSpPr>
          <p:cNvPr id="5" name="object 5"/>
          <p:cNvSpPr/>
          <p:nvPr/>
        </p:nvSpPr>
        <p:spPr>
          <a:xfrm>
            <a:off x="6608066" y="3840987"/>
            <a:ext cx="3383279" cy="3380232"/>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067809" y="7254206"/>
            <a:ext cx="220346"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51</a:t>
            </a:fld>
            <a:endParaRPr sz="13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698501" y="2406650"/>
            <a:ext cx="6186170" cy="2013361"/>
          </a:xfrm>
          <a:prstGeom prst="rect">
            <a:avLst/>
          </a:prstGeom>
        </p:spPr>
        <p:txBody>
          <a:bodyPr vert="horz" wrap="square" lIns="0" tIns="104129" rIns="0" bIns="0" rtlCol="0">
            <a:spAutoFit/>
          </a:bodyPr>
          <a:lstStyle/>
          <a:p>
            <a:pPr marL="12698" marR="5079" algn="just">
              <a:lnSpc>
                <a:spcPct val="99600"/>
              </a:lnSpc>
              <a:spcBef>
                <a:spcPts val="734"/>
              </a:spcBef>
            </a:pPr>
            <a:r>
              <a:rPr lang="en-US" sz="3100" spc="-10" dirty="0" smtClean="0">
                <a:latin typeface="Times New Roman"/>
                <a:cs typeface="Times New Roman"/>
              </a:rPr>
              <a:t>2</a:t>
            </a:r>
            <a:r>
              <a:rPr sz="3100" spc="-10" smtClean="0">
                <a:latin typeface="Times New Roman"/>
                <a:cs typeface="Times New Roman"/>
              </a:rPr>
              <a:t>) </a:t>
            </a:r>
            <a:r>
              <a:rPr sz="3100" u="heavy" spc="-10" dirty="0">
                <a:uFill>
                  <a:solidFill>
                    <a:srgbClr val="000000"/>
                  </a:solidFill>
                </a:uFill>
                <a:latin typeface="Times New Roman"/>
                <a:cs typeface="Times New Roman"/>
              </a:rPr>
              <a:t>Round </a:t>
            </a:r>
            <a:r>
              <a:rPr sz="3100" u="heavy" spc="-21" dirty="0">
                <a:uFill>
                  <a:solidFill>
                    <a:srgbClr val="000000"/>
                  </a:solidFill>
                </a:uFill>
                <a:latin typeface="Times New Roman"/>
                <a:cs typeface="Times New Roman"/>
              </a:rPr>
              <a:t>Column </a:t>
            </a:r>
            <a:r>
              <a:rPr sz="3100" u="heavy" spc="-10" dirty="0">
                <a:uFill>
                  <a:solidFill>
                    <a:srgbClr val="000000"/>
                  </a:solidFill>
                </a:uFill>
                <a:latin typeface="Times New Roman"/>
                <a:cs typeface="Times New Roman"/>
              </a:rPr>
              <a:t>Section (or) Pillar  </a:t>
            </a:r>
            <a:r>
              <a:rPr sz="3100" u="heavy" spc="-5" dirty="0">
                <a:uFill>
                  <a:solidFill>
                    <a:srgbClr val="000000"/>
                  </a:solidFill>
                </a:uFill>
                <a:latin typeface="Times New Roman"/>
                <a:cs typeface="Times New Roman"/>
              </a:rPr>
              <a:t>D.M.:</a:t>
            </a:r>
            <a:r>
              <a:rPr sz="3100" spc="-5" dirty="0">
                <a:latin typeface="Times New Roman"/>
                <a:cs typeface="Times New Roman"/>
              </a:rPr>
              <a:t> It consists </a:t>
            </a:r>
            <a:r>
              <a:rPr sz="3100" dirty="0">
                <a:latin typeface="Times New Roman"/>
                <a:cs typeface="Times New Roman"/>
              </a:rPr>
              <a:t>of round </a:t>
            </a:r>
            <a:r>
              <a:rPr sz="3100" spc="-21" dirty="0">
                <a:latin typeface="Times New Roman"/>
                <a:cs typeface="Times New Roman"/>
              </a:rPr>
              <a:t>column  </a:t>
            </a:r>
            <a:r>
              <a:rPr sz="3100" spc="-5" dirty="0">
                <a:latin typeface="Times New Roman"/>
                <a:cs typeface="Times New Roman"/>
              </a:rPr>
              <a:t>and a round </a:t>
            </a:r>
            <a:r>
              <a:rPr sz="3100" spc="-10" dirty="0">
                <a:latin typeface="Times New Roman"/>
                <a:cs typeface="Times New Roman"/>
              </a:rPr>
              <a:t>table. </a:t>
            </a:r>
            <a:r>
              <a:rPr sz="3100" spc="-5" dirty="0">
                <a:latin typeface="Times New Roman"/>
                <a:cs typeface="Times New Roman"/>
              </a:rPr>
              <a:t>The </a:t>
            </a:r>
            <a:r>
              <a:rPr sz="3100" spc="-10" dirty="0">
                <a:latin typeface="Times New Roman"/>
                <a:cs typeface="Times New Roman"/>
              </a:rPr>
              <a:t>table </a:t>
            </a:r>
            <a:r>
              <a:rPr sz="3100" spc="-21" dirty="0">
                <a:latin typeface="Times New Roman"/>
                <a:cs typeface="Times New Roman"/>
              </a:rPr>
              <a:t>can</a:t>
            </a:r>
            <a:r>
              <a:rPr sz="3100" spc="604" dirty="0">
                <a:latin typeface="Times New Roman"/>
                <a:cs typeface="Times New Roman"/>
              </a:rPr>
              <a:t> </a:t>
            </a:r>
            <a:r>
              <a:rPr sz="3100" dirty="0">
                <a:latin typeface="Times New Roman"/>
                <a:cs typeface="Times New Roman"/>
              </a:rPr>
              <a:t>be  </a:t>
            </a:r>
            <a:r>
              <a:rPr sz="3100" spc="-15" dirty="0">
                <a:latin typeface="Times New Roman"/>
                <a:cs typeface="Times New Roman"/>
              </a:rPr>
              <a:t>moved </a:t>
            </a:r>
            <a:r>
              <a:rPr sz="3100" dirty="0">
                <a:latin typeface="Times New Roman"/>
                <a:cs typeface="Times New Roman"/>
              </a:rPr>
              <a:t>up </a:t>
            </a:r>
            <a:r>
              <a:rPr sz="3100" spc="-10" dirty="0">
                <a:latin typeface="Times New Roman"/>
                <a:cs typeface="Times New Roman"/>
              </a:rPr>
              <a:t>and </a:t>
            </a:r>
            <a:r>
              <a:rPr sz="3100" spc="-15" dirty="0">
                <a:latin typeface="Times New Roman"/>
                <a:cs typeface="Times New Roman"/>
              </a:rPr>
              <a:t>down </a:t>
            </a:r>
            <a:r>
              <a:rPr sz="3100" dirty="0">
                <a:latin typeface="Times New Roman"/>
                <a:cs typeface="Times New Roman"/>
              </a:rPr>
              <a:t>on </a:t>
            </a:r>
            <a:r>
              <a:rPr sz="3100" spc="-10" dirty="0">
                <a:latin typeface="Times New Roman"/>
                <a:cs typeface="Times New Roman"/>
              </a:rPr>
              <a:t>the </a:t>
            </a:r>
            <a:r>
              <a:rPr sz="3100" spc="-15" dirty="0">
                <a:latin typeface="Times New Roman"/>
                <a:cs typeface="Times New Roman"/>
              </a:rPr>
              <a:t>column</a:t>
            </a:r>
            <a:r>
              <a:rPr sz="3100" spc="515" dirty="0">
                <a:latin typeface="Times New Roman"/>
                <a:cs typeface="Times New Roman"/>
              </a:rPr>
              <a:t> </a:t>
            </a:r>
            <a:r>
              <a:rPr sz="3100" spc="-10" dirty="0">
                <a:latin typeface="Times New Roman"/>
                <a:cs typeface="Times New Roman"/>
              </a:rPr>
              <a:t>for</a:t>
            </a:r>
            <a:endParaRPr sz="3100">
              <a:latin typeface="Times New Roman"/>
              <a:cs typeface="Times New Roman"/>
            </a:endParaRPr>
          </a:p>
        </p:txBody>
      </p:sp>
      <p:sp>
        <p:nvSpPr>
          <p:cNvPr id="8" name="object 8"/>
          <p:cNvSpPr txBox="1"/>
          <p:nvPr/>
        </p:nvSpPr>
        <p:spPr>
          <a:xfrm>
            <a:off x="843788" y="4879848"/>
            <a:ext cx="2528570" cy="979111"/>
          </a:xfrm>
          <a:prstGeom prst="rect">
            <a:avLst/>
          </a:prstGeom>
        </p:spPr>
        <p:txBody>
          <a:bodyPr vert="horz" wrap="square" lIns="0" tIns="29842" rIns="0" bIns="0" rtlCol="0">
            <a:spAutoFit/>
          </a:bodyPr>
          <a:lstStyle/>
          <a:p>
            <a:pPr marL="12698" marR="5079">
              <a:lnSpc>
                <a:spcPts val="3699"/>
              </a:lnSpc>
              <a:spcBef>
                <a:spcPts val="235"/>
              </a:spcBef>
              <a:tabLst>
                <a:tab pos="1420357" algn="l"/>
              </a:tabLst>
            </a:pPr>
            <a:r>
              <a:rPr sz="3100" spc="-15" dirty="0">
                <a:latin typeface="Times New Roman"/>
                <a:cs typeface="Times New Roman"/>
              </a:rPr>
              <a:t>acc</a:t>
            </a:r>
            <a:r>
              <a:rPr sz="3100" dirty="0">
                <a:latin typeface="Times New Roman"/>
                <a:cs typeface="Times New Roman"/>
              </a:rPr>
              <a:t>o</a:t>
            </a:r>
            <a:r>
              <a:rPr sz="3100" spc="-40" dirty="0">
                <a:latin typeface="Times New Roman"/>
                <a:cs typeface="Times New Roman"/>
              </a:rPr>
              <a:t>m</a:t>
            </a:r>
            <a:r>
              <a:rPr sz="3100" spc="-65" dirty="0">
                <a:latin typeface="Times New Roman"/>
                <a:cs typeface="Times New Roman"/>
              </a:rPr>
              <a:t>m</a:t>
            </a:r>
            <a:r>
              <a:rPr sz="3100" dirty="0">
                <a:latin typeface="Times New Roman"/>
                <a:cs typeface="Times New Roman"/>
              </a:rPr>
              <a:t>od</a:t>
            </a:r>
            <a:r>
              <a:rPr sz="3100" spc="-15" dirty="0">
                <a:latin typeface="Times New Roman"/>
                <a:cs typeface="Times New Roman"/>
              </a:rPr>
              <a:t>a</a:t>
            </a:r>
            <a:r>
              <a:rPr sz="3100" spc="-5" dirty="0">
                <a:latin typeface="Times New Roman"/>
                <a:cs typeface="Times New Roman"/>
              </a:rPr>
              <a:t>ti</a:t>
            </a:r>
            <a:r>
              <a:rPr sz="3100" dirty="0">
                <a:latin typeface="Times New Roman"/>
                <a:cs typeface="Times New Roman"/>
              </a:rPr>
              <a:t>n</a:t>
            </a:r>
            <a:r>
              <a:rPr sz="3100" spc="-5" dirty="0">
                <a:latin typeface="Times New Roman"/>
                <a:cs typeface="Times New Roman"/>
              </a:rPr>
              <a:t>g  </a:t>
            </a:r>
            <a:r>
              <a:rPr sz="3100" spc="-10" dirty="0">
                <a:latin typeface="Times New Roman"/>
                <a:cs typeface="Times New Roman"/>
              </a:rPr>
              <a:t>heights.	</a:t>
            </a:r>
            <a:r>
              <a:rPr sz="3100" spc="-5" dirty="0">
                <a:latin typeface="Times New Roman"/>
                <a:cs typeface="Times New Roman"/>
              </a:rPr>
              <a:t>The</a:t>
            </a:r>
            <a:endParaRPr sz="3100">
              <a:latin typeface="Times New Roman"/>
              <a:cs typeface="Times New Roman"/>
            </a:endParaRPr>
          </a:p>
        </p:txBody>
      </p:sp>
      <p:sp>
        <p:nvSpPr>
          <p:cNvPr id="9" name="object 9"/>
          <p:cNvSpPr txBox="1"/>
          <p:nvPr/>
        </p:nvSpPr>
        <p:spPr>
          <a:xfrm>
            <a:off x="3394964" y="4879848"/>
            <a:ext cx="3636010" cy="979111"/>
          </a:xfrm>
          <a:prstGeom prst="rect">
            <a:avLst/>
          </a:prstGeom>
        </p:spPr>
        <p:txBody>
          <a:bodyPr vert="horz" wrap="square" lIns="0" tIns="29842" rIns="0" bIns="0" rtlCol="0">
            <a:spAutoFit/>
          </a:bodyPr>
          <a:lstStyle/>
          <a:p>
            <a:pPr marL="12698" marR="5079" indent="377788">
              <a:lnSpc>
                <a:spcPts val="3699"/>
              </a:lnSpc>
              <a:spcBef>
                <a:spcPts val="235"/>
              </a:spcBef>
              <a:tabLst>
                <a:tab pos="1130825" algn="l"/>
                <a:tab pos="1520677" algn="l"/>
                <a:tab pos="1977832" algn="l"/>
                <a:tab pos="2273714" algn="l"/>
                <a:tab pos="2526419" algn="l"/>
              </a:tabLst>
            </a:pPr>
            <a:r>
              <a:rPr sz="3100" spc="-315" dirty="0">
                <a:latin typeface="Times New Roman"/>
                <a:cs typeface="Times New Roman"/>
              </a:rPr>
              <a:t>W</a:t>
            </a:r>
            <a:r>
              <a:rPr sz="3100" spc="-15" dirty="0">
                <a:latin typeface="Times New Roman"/>
                <a:cs typeface="Times New Roman"/>
              </a:rPr>
              <a:t>.</a:t>
            </a:r>
            <a:r>
              <a:rPr sz="3100" spc="-335" dirty="0">
                <a:latin typeface="Times New Roman"/>
                <a:cs typeface="Times New Roman"/>
              </a:rPr>
              <a:t>P</a:t>
            </a:r>
            <a:r>
              <a:rPr sz="3100" spc="-5" dirty="0">
                <a:latin typeface="Times New Roman"/>
                <a:cs typeface="Times New Roman"/>
              </a:rPr>
              <a:t>.</a:t>
            </a:r>
            <a:r>
              <a:rPr sz="3100" dirty="0">
                <a:latin typeface="Times New Roman"/>
                <a:cs typeface="Times New Roman"/>
              </a:rPr>
              <a:t>		o</a:t>
            </a:r>
            <a:r>
              <a:rPr sz="3100" spc="-5" dirty="0">
                <a:latin typeface="Times New Roman"/>
                <a:cs typeface="Times New Roman"/>
              </a:rPr>
              <a:t>f</a:t>
            </a:r>
            <a:r>
              <a:rPr sz="3100" dirty="0">
                <a:latin typeface="Times New Roman"/>
                <a:cs typeface="Times New Roman"/>
              </a:rPr>
              <a:t>		d</a:t>
            </a:r>
            <a:r>
              <a:rPr sz="3100" spc="-5" dirty="0">
                <a:latin typeface="Times New Roman"/>
                <a:cs typeface="Times New Roman"/>
              </a:rPr>
              <a:t>i</a:t>
            </a:r>
            <a:r>
              <a:rPr sz="3100" spc="-55" dirty="0">
                <a:latin typeface="Times New Roman"/>
                <a:cs typeface="Times New Roman"/>
              </a:rPr>
              <a:t>f</a:t>
            </a:r>
            <a:r>
              <a:rPr sz="3100" spc="-30" dirty="0">
                <a:latin typeface="Times New Roman"/>
                <a:cs typeface="Times New Roman"/>
              </a:rPr>
              <a:t>f</a:t>
            </a:r>
            <a:r>
              <a:rPr sz="3100" spc="-15" dirty="0">
                <a:latin typeface="Times New Roman"/>
                <a:cs typeface="Times New Roman"/>
              </a:rPr>
              <a:t>e</a:t>
            </a:r>
            <a:r>
              <a:rPr sz="3100" spc="-5" dirty="0">
                <a:latin typeface="Times New Roman"/>
                <a:cs typeface="Times New Roman"/>
              </a:rPr>
              <a:t>r</a:t>
            </a:r>
            <a:r>
              <a:rPr sz="3100" spc="10" dirty="0">
                <a:latin typeface="Times New Roman"/>
                <a:cs typeface="Times New Roman"/>
              </a:rPr>
              <a:t>e</a:t>
            </a:r>
            <a:r>
              <a:rPr sz="3100" dirty="0">
                <a:latin typeface="Times New Roman"/>
                <a:cs typeface="Times New Roman"/>
              </a:rPr>
              <a:t>n</a:t>
            </a:r>
            <a:r>
              <a:rPr sz="3100" spc="-5" dirty="0">
                <a:latin typeface="Times New Roman"/>
                <a:cs typeface="Times New Roman"/>
              </a:rPr>
              <a:t>t  t</a:t>
            </a:r>
            <a:r>
              <a:rPr sz="3100" spc="-15" dirty="0">
                <a:latin typeface="Times New Roman"/>
                <a:cs typeface="Times New Roman"/>
              </a:rPr>
              <a:t>ab</a:t>
            </a:r>
            <a:r>
              <a:rPr sz="3100" spc="-5" dirty="0">
                <a:latin typeface="Times New Roman"/>
                <a:cs typeface="Times New Roman"/>
              </a:rPr>
              <a:t>le</a:t>
            </a:r>
            <a:r>
              <a:rPr sz="3100" dirty="0">
                <a:latin typeface="Times New Roman"/>
                <a:cs typeface="Times New Roman"/>
              </a:rPr>
              <a:t>	</a:t>
            </a:r>
            <a:r>
              <a:rPr sz="3100" spc="-65" dirty="0">
                <a:latin typeface="Times New Roman"/>
                <a:cs typeface="Times New Roman"/>
              </a:rPr>
              <a:t>m</a:t>
            </a:r>
            <a:r>
              <a:rPr sz="3100" spc="10" dirty="0">
                <a:latin typeface="Times New Roman"/>
                <a:cs typeface="Times New Roman"/>
              </a:rPr>
              <a:t>a</a:t>
            </a:r>
            <a:r>
              <a:rPr sz="3100" spc="-5" dirty="0">
                <a:latin typeface="Times New Roman"/>
                <a:cs typeface="Times New Roman"/>
              </a:rPr>
              <a:t>y</a:t>
            </a:r>
            <a:r>
              <a:rPr sz="3100" dirty="0">
                <a:latin typeface="Times New Roman"/>
                <a:cs typeface="Times New Roman"/>
              </a:rPr>
              <a:t>	b</a:t>
            </a:r>
            <a:r>
              <a:rPr sz="3100" spc="-5" dirty="0">
                <a:latin typeface="Times New Roman"/>
                <a:cs typeface="Times New Roman"/>
              </a:rPr>
              <a:t>e</a:t>
            </a:r>
            <a:r>
              <a:rPr sz="3100" dirty="0">
                <a:latin typeface="Times New Roman"/>
                <a:cs typeface="Times New Roman"/>
              </a:rPr>
              <a:t>	</a:t>
            </a:r>
            <a:r>
              <a:rPr sz="3100" spc="-5" dirty="0">
                <a:latin typeface="Times New Roman"/>
                <a:cs typeface="Times New Roman"/>
              </a:rPr>
              <a:t>r</a:t>
            </a:r>
            <a:r>
              <a:rPr sz="3100" dirty="0">
                <a:latin typeface="Times New Roman"/>
                <a:cs typeface="Times New Roman"/>
              </a:rPr>
              <a:t>o</a:t>
            </a:r>
            <a:r>
              <a:rPr sz="3100" spc="-5" dirty="0">
                <a:latin typeface="Times New Roman"/>
                <a:cs typeface="Times New Roman"/>
              </a:rPr>
              <a:t>t</a:t>
            </a:r>
            <a:r>
              <a:rPr sz="3100" spc="-15" dirty="0">
                <a:latin typeface="Times New Roman"/>
                <a:cs typeface="Times New Roman"/>
              </a:rPr>
              <a:t>a</a:t>
            </a:r>
            <a:r>
              <a:rPr sz="3100" spc="-5" dirty="0">
                <a:latin typeface="Times New Roman"/>
                <a:cs typeface="Times New Roman"/>
              </a:rPr>
              <a:t>t</a:t>
            </a:r>
            <a:r>
              <a:rPr sz="3100" spc="-15" dirty="0">
                <a:latin typeface="Times New Roman"/>
                <a:cs typeface="Times New Roman"/>
              </a:rPr>
              <a:t>e</a:t>
            </a:r>
            <a:r>
              <a:rPr sz="3100" spc="-5" dirty="0">
                <a:latin typeface="Times New Roman"/>
                <a:cs typeface="Times New Roman"/>
              </a:rPr>
              <a:t>d</a:t>
            </a:r>
            <a:endParaRPr sz="3100">
              <a:latin typeface="Times New Roman"/>
              <a:cs typeface="Times New Roman"/>
            </a:endParaRPr>
          </a:p>
        </p:txBody>
      </p:sp>
      <p:sp>
        <p:nvSpPr>
          <p:cNvPr id="10" name="object 10"/>
          <p:cNvSpPr txBox="1"/>
          <p:nvPr/>
        </p:nvSpPr>
        <p:spPr>
          <a:xfrm>
            <a:off x="843788" y="5821679"/>
            <a:ext cx="6189346" cy="979111"/>
          </a:xfrm>
          <a:prstGeom prst="rect">
            <a:avLst/>
          </a:prstGeom>
        </p:spPr>
        <p:txBody>
          <a:bodyPr vert="horz" wrap="square" lIns="0" tIns="29842" rIns="0" bIns="0" rtlCol="0">
            <a:spAutoFit/>
          </a:bodyPr>
          <a:lstStyle/>
          <a:p>
            <a:pPr marL="12698" marR="5079">
              <a:lnSpc>
                <a:spcPts val="3699"/>
              </a:lnSpc>
              <a:spcBef>
                <a:spcPts val="235"/>
              </a:spcBef>
              <a:tabLst>
                <a:tab pos="834944" algn="l"/>
                <a:tab pos="1045742" algn="l"/>
                <a:tab pos="2069263" algn="l"/>
                <a:tab pos="2593722" algn="l"/>
                <a:tab pos="3425491" algn="l"/>
                <a:tab pos="4635684" algn="l"/>
                <a:tab pos="4672511" algn="l"/>
                <a:tab pos="5400785" algn="l"/>
                <a:tab pos="5912545" algn="l"/>
              </a:tabLst>
            </a:pPr>
            <a:r>
              <a:rPr sz="3100" dirty="0">
                <a:latin typeface="Times New Roman"/>
                <a:cs typeface="Times New Roman"/>
              </a:rPr>
              <a:t>3</a:t>
            </a:r>
            <a:r>
              <a:rPr sz="3100" spc="-15" dirty="0">
                <a:latin typeface="Times New Roman"/>
                <a:cs typeface="Times New Roman"/>
              </a:rPr>
              <a:t>6</a:t>
            </a:r>
            <a:r>
              <a:rPr sz="3100" spc="5" dirty="0">
                <a:latin typeface="Times New Roman"/>
                <a:cs typeface="Times New Roman"/>
              </a:rPr>
              <a:t>0</a:t>
            </a:r>
            <a:r>
              <a:rPr sz="3100" spc="7" baseline="25745" dirty="0">
                <a:latin typeface="Times New Roman"/>
                <a:cs typeface="Times New Roman"/>
              </a:rPr>
              <a:t>o</a:t>
            </a:r>
            <a:r>
              <a:rPr sz="3100" baseline="25745" dirty="0">
                <a:latin typeface="Times New Roman"/>
                <a:cs typeface="Times New Roman"/>
              </a:rPr>
              <a:t>		</a:t>
            </a:r>
            <a:r>
              <a:rPr sz="3100" spc="-35" dirty="0">
                <a:latin typeface="Times New Roman"/>
                <a:cs typeface="Times New Roman"/>
              </a:rPr>
              <a:t>a</a:t>
            </a:r>
            <a:r>
              <a:rPr sz="3100" dirty="0">
                <a:latin typeface="Times New Roman"/>
                <a:cs typeface="Times New Roman"/>
              </a:rPr>
              <a:t>b</a:t>
            </a:r>
            <a:r>
              <a:rPr sz="3100" spc="-15" dirty="0">
                <a:latin typeface="Times New Roman"/>
                <a:cs typeface="Times New Roman"/>
              </a:rPr>
              <a:t>o</a:t>
            </a:r>
            <a:r>
              <a:rPr sz="3100" dirty="0">
                <a:latin typeface="Times New Roman"/>
                <a:cs typeface="Times New Roman"/>
              </a:rPr>
              <a:t>u</a:t>
            </a:r>
            <a:r>
              <a:rPr sz="3100" spc="-5" dirty="0">
                <a:latin typeface="Times New Roman"/>
                <a:cs typeface="Times New Roman"/>
              </a:rPr>
              <a:t>t</a:t>
            </a:r>
            <a:r>
              <a:rPr sz="3100" dirty="0">
                <a:latin typeface="Times New Roman"/>
                <a:cs typeface="Times New Roman"/>
              </a:rPr>
              <a:t>	</a:t>
            </a:r>
            <a:r>
              <a:rPr sz="3100" spc="-5" dirty="0">
                <a:latin typeface="Times New Roman"/>
                <a:cs typeface="Times New Roman"/>
              </a:rPr>
              <a:t>its</a:t>
            </a:r>
            <a:r>
              <a:rPr sz="3100" dirty="0">
                <a:latin typeface="Times New Roman"/>
                <a:cs typeface="Times New Roman"/>
              </a:rPr>
              <a:t>	o</a:t>
            </a:r>
            <a:r>
              <a:rPr sz="3100" spc="-35" dirty="0">
                <a:latin typeface="Times New Roman"/>
                <a:cs typeface="Times New Roman"/>
              </a:rPr>
              <a:t>w</a:t>
            </a:r>
            <a:r>
              <a:rPr sz="3100" spc="-5" dirty="0">
                <a:latin typeface="Times New Roman"/>
                <a:cs typeface="Times New Roman"/>
              </a:rPr>
              <a:t>n</a:t>
            </a:r>
            <a:r>
              <a:rPr sz="3100" dirty="0">
                <a:latin typeface="Times New Roman"/>
                <a:cs typeface="Times New Roman"/>
              </a:rPr>
              <a:t>	</a:t>
            </a:r>
            <a:r>
              <a:rPr sz="3100" spc="-15" dirty="0">
                <a:latin typeface="Times New Roman"/>
                <a:cs typeface="Times New Roman"/>
              </a:rPr>
              <a:t>c</a:t>
            </a:r>
            <a:r>
              <a:rPr sz="3100" spc="-35" dirty="0">
                <a:latin typeface="Times New Roman"/>
                <a:cs typeface="Times New Roman"/>
              </a:rPr>
              <a:t>e</a:t>
            </a:r>
            <a:r>
              <a:rPr sz="3100" dirty="0">
                <a:latin typeface="Times New Roman"/>
                <a:cs typeface="Times New Roman"/>
              </a:rPr>
              <a:t>n</a:t>
            </a:r>
            <a:r>
              <a:rPr sz="3100" spc="-5" dirty="0">
                <a:latin typeface="Times New Roman"/>
                <a:cs typeface="Times New Roman"/>
              </a:rPr>
              <a:t>tr</a:t>
            </a:r>
            <a:r>
              <a:rPr sz="3100" spc="-15" dirty="0">
                <a:latin typeface="Times New Roman"/>
                <a:cs typeface="Times New Roman"/>
              </a:rPr>
              <a:t>e</a:t>
            </a:r>
            <a:r>
              <a:rPr sz="3100" spc="-5" dirty="0">
                <a:latin typeface="Times New Roman"/>
                <a:cs typeface="Times New Roman"/>
              </a:rPr>
              <a:t>.</a:t>
            </a:r>
            <a:r>
              <a:rPr sz="3100" dirty="0">
                <a:latin typeface="Times New Roman"/>
                <a:cs typeface="Times New Roman"/>
              </a:rPr>
              <a:t>	</a:t>
            </a:r>
            <a:r>
              <a:rPr sz="3100" spc="-25" dirty="0">
                <a:latin typeface="Times New Roman"/>
                <a:cs typeface="Times New Roman"/>
              </a:rPr>
              <a:t>T</a:t>
            </a:r>
            <a:r>
              <a:rPr sz="3100" dirty="0">
                <a:latin typeface="Times New Roman"/>
                <a:cs typeface="Times New Roman"/>
              </a:rPr>
              <a:t>h</a:t>
            </a:r>
            <a:r>
              <a:rPr sz="3100" spc="-5" dirty="0">
                <a:latin typeface="Times New Roman"/>
                <a:cs typeface="Times New Roman"/>
              </a:rPr>
              <a:t>e</a:t>
            </a:r>
            <a:r>
              <a:rPr sz="3100" dirty="0">
                <a:latin typeface="Times New Roman"/>
                <a:cs typeface="Times New Roman"/>
              </a:rPr>
              <a:t>	</a:t>
            </a:r>
            <a:r>
              <a:rPr sz="3100" spc="-65" dirty="0">
                <a:latin typeface="Times New Roman"/>
                <a:cs typeface="Times New Roman"/>
              </a:rPr>
              <a:t>m</a:t>
            </a:r>
            <a:r>
              <a:rPr sz="3100" spc="-15" dirty="0">
                <a:latin typeface="Times New Roman"/>
                <a:cs typeface="Times New Roman"/>
              </a:rPr>
              <a:t>a</a:t>
            </a:r>
            <a:r>
              <a:rPr sz="3100" spc="5" dirty="0">
                <a:latin typeface="Times New Roman"/>
                <a:cs typeface="Times New Roman"/>
              </a:rPr>
              <a:t>x</a:t>
            </a:r>
            <a:r>
              <a:rPr sz="3100" spc="-5" dirty="0">
                <a:latin typeface="Times New Roman"/>
                <a:cs typeface="Times New Roman"/>
              </a:rPr>
              <a:t>.  </a:t>
            </a:r>
            <a:r>
              <a:rPr sz="3100" spc="-10" dirty="0">
                <a:latin typeface="Times New Roman"/>
                <a:cs typeface="Times New Roman"/>
              </a:rPr>
              <a:t>s</a:t>
            </a:r>
            <a:r>
              <a:rPr sz="3100" spc="-5" dirty="0">
                <a:latin typeface="Times New Roman"/>
                <a:cs typeface="Times New Roman"/>
              </a:rPr>
              <a:t>i</a:t>
            </a:r>
            <a:r>
              <a:rPr sz="3100" spc="-15" dirty="0">
                <a:latin typeface="Times New Roman"/>
                <a:cs typeface="Times New Roman"/>
              </a:rPr>
              <a:t>z</a:t>
            </a:r>
            <a:r>
              <a:rPr sz="3100" spc="-5" dirty="0">
                <a:latin typeface="Times New Roman"/>
                <a:cs typeface="Times New Roman"/>
              </a:rPr>
              <a:t>e</a:t>
            </a:r>
            <a:r>
              <a:rPr sz="3100" dirty="0">
                <a:latin typeface="Times New Roman"/>
                <a:cs typeface="Times New Roman"/>
              </a:rPr>
              <a:t>	o</a:t>
            </a:r>
            <a:r>
              <a:rPr sz="3100" spc="-5" dirty="0">
                <a:latin typeface="Times New Roman"/>
                <a:cs typeface="Times New Roman"/>
              </a:rPr>
              <a:t>f</a:t>
            </a:r>
            <a:r>
              <a:rPr sz="3100" spc="40" dirty="0">
                <a:latin typeface="Times New Roman"/>
                <a:cs typeface="Times New Roman"/>
              </a:rPr>
              <a:t> </a:t>
            </a:r>
            <a:r>
              <a:rPr sz="3100" spc="-5" dirty="0">
                <a:latin typeface="Times New Roman"/>
                <a:cs typeface="Times New Roman"/>
              </a:rPr>
              <a:t>t</a:t>
            </a:r>
            <a:r>
              <a:rPr sz="3100" dirty="0">
                <a:latin typeface="Times New Roman"/>
                <a:cs typeface="Times New Roman"/>
              </a:rPr>
              <a:t>h</a:t>
            </a:r>
            <a:r>
              <a:rPr sz="3100" spc="-5" dirty="0">
                <a:latin typeface="Times New Roman"/>
                <a:cs typeface="Times New Roman"/>
              </a:rPr>
              <a:t>e</a:t>
            </a:r>
            <a:r>
              <a:rPr sz="3100" spc="60" dirty="0">
                <a:latin typeface="Times New Roman"/>
                <a:cs typeface="Times New Roman"/>
              </a:rPr>
              <a:t> </a:t>
            </a:r>
            <a:r>
              <a:rPr sz="3100" spc="-15" dirty="0">
                <a:latin typeface="Times New Roman"/>
                <a:cs typeface="Times New Roman"/>
              </a:rPr>
              <a:t>h</a:t>
            </a:r>
            <a:r>
              <a:rPr sz="3100" dirty="0">
                <a:latin typeface="Times New Roman"/>
                <a:cs typeface="Times New Roman"/>
              </a:rPr>
              <a:t>o</a:t>
            </a:r>
            <a:r>
              <a:rPr sz="3100" spc="-5" dirty="0">
                <a:latin typeface="Times New Roman"/>
                <a:cs typeface="Times New Roman"/>
              </a:rPr>
              <a:t>le</a:t>
            </a:r>
            <a:r>
              <a:rPr sz="3100" spc="55" dirty="0">
                <a:latin typeface="Times New Roman"/>
                <a:cs typeface="Times New Roman"/>
              </a:rPr>
              <a:t> </a:t>
            </a:r>
            <a:r>
              <a:rPr sz="3100" spc="-25" dirty="0">
                <a:latin typeface="Times New Roman"/>
                <a:cs typeface="Times New Roman"/>
              </a:rPr>
              <a:t>t</a:t>
            </a:r>
            <a:r>
              <a:rPr sz="3100" dirty="0">
                <a:latin typeface="Times New Roman"/>
                <a:cs typeface="Times New Roman"/>
              </a:rPr>
              <a:t>h</a:t>
            </a:r>
            <a:r>
              <a:rPr sz="3100" spc="-35" dirty="0">
                <a:latin typeface="Times New Roman"/>
                <a:cs typeface="Times New Roman"/>
              </a:rPr>
              <a:t>a</a:t>
            </a:r>
            <a:r>
              <a:rPr sz="3100" spc="-5" dirty="0">
                <a:latin typeface="Times New Roman"/>
                <a:cs typeface="Times New Roman"/>
              </a:rPr>
              <a:t>t</a:t>
            </a:r>
            <a:r>
              <a:rPr sz="3100" dirty="0">
                <a:latin typeface="Times New Roman"/>
                <a:cs typeface="Times New Roman"/>
              </a:rPr>
              <a:t>	</a:t>
            </a:r>
            <a:r>
              <a:rPr sz="3100" spc="-685" dirty="0">
                <a:latin typeface="Times New Roman"/>
                <a:cs typeface="Times New Roman"/>
              </a:rPr>
              <a:t> </a:t>
            </a:r>
            <a:r>
              <a:rPr sz="3100" spc="-15" dirty="0">
                <a:latin typeface="Times New Roman"/>
                <a:cs typeface="Times New Roman"/>
              </a:rPr>
              <a:t>ca</a:t>
            </a:r>
            <a:r>
              <a:rPr sz="3100" spc="-5" dirty="0">
                <a:latin typeface="Times New Roman"/>
                <a:cs typeface="Times New Roman"/>
              </a:rPr>
              <a:t>n</a:t>
            </a:r>
            <a:r>
              <a:rPr sz="3100" spc="75" dirty="0">
                <a:latin typeface="Times New Roman"/>
                <a:cs typeface="Times New Roman"/>
              </a:rPr>
              <a:t> </a:t>
            </a:r>
            <a:r>
              <a:rPr sz="3100" dirty="0">
                <a:latin typeface="Times New Roman"/>
                <a:cs typeface="Times New Roman"/>
              </a:rPr>
              <a:t>b</a:t>
            </a:r>
            <a:r>
              <a:rPr sz="3100" spc="-5" dirty="0">
                <a:latin typeface="Times New Roman"/>
                <a:cs typeface="Times New Roman"/>
              </a:rPr>
              <a:t>e</a:t>
            </a:r>
            <a:r>
              <a:rPr sz="3100" dirty="0">
                <a:latin typeface="Times New Roman"/>
                <a:cs typeface="Times New Roman"/>
              </a:rPr>
              <a:t>		d</a:t>
            </a:r>
            <a:r>
              <a:rPr sz="3100" spc="-5" dirty="0">
                <a:latin typeface="Times New Roman"/>
                <a:cs typeface="Times New Roman"/>
              </a:rPr>
              <a:t>ri</a:t>
            </a:r>
            <a:r>
              <a:rPr sz="3100" spc="-25" dirty="0">
                <a:latin typeface="Times New Roman"/>
                <a:cs typeface="Times New Roman"/>
              </a:rPr>
              <a:t>l</a:t>
            </a:r>
            <a:r>
              <a:rPr sz="3100" spc="-5" dirty="0">
                <a:latin typeface="Times New Roman"/>
                <a:cs typeface="Times New Roman"/>
              </a:rPr>
              <a:t>l</a:t>
            </a:r>
            <a:r>
              <a:rPr sz="3100" spc="-15" dirty="0">
                <a:latin typeface="Times New Roman"/>
                <a:cs typeface="Times New Roman"/>
              </a:rPr>
              <a:t>e</a:t>
            </a:r>
            <a:r>
              <a:rPr sz="3100" spc="-5" dirty="0">
                <a:latin typeface="Times New Roman"/>
                <a:cs typeface="Times New Roman"/>
              </a:rPr>
              <a:t>d</a:t>
            </a:r>
            <a:r>
              <a:rPr sz="3100" dirty="0">
                <a:latin typeface="Times New Roman"/>
                <a:cs typeface="Times New Roman"/>
              </a:rPr>
              <a:t>	</a:t>
            </a:r>
            <a:r>
              <a:rPr sz="3100" spc="-5" dirty="0">
                <a:latin typeface="Times New Roman"/>
                <a:cs typeface="Times New Roman"/>
              </a:rPr>
              <a:t>is</a:t>
            </a:r>
            <a:endParaRPr sz="3100">
              <a:latin typeface="Times New Roman"/>
              <a:cs typeface="Times New Roman"/>
            </a:endParaRPr>
          </a:p>
        </p:txBody>
      </p:sp>
      <p:sp>
        <p:nvSpPr>
          <p:cNvPr id="11" name="object 11"/>
          <p:cNvSpPr/>
          <p:nvPr/>
        </p:nvSpPr>
        <p:spPr>
          <a:xfrm>
            <a:off x="7114032" y="0"/>
            <a:ext cx="3244667" cy="7221220"/>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843789" y="6806326"/>
            <a:ext cx="3488690" cy="436017"/>
          </a:xfrm>
          <a:prstGeom prst="rect">
            <a:avLst/>
          </a:prstGeom>
        </p:spPr>
        <p:txBody>
          <a:bodyPr vert="horz" wrap="square" lIns="0" tIns="0" rIns="0" bIns="0" rtlCol="0">
            <a:spAutoFit/>
          </a:bodyPr>
          <a:lstStyle/>
          <a:p>
            <a:pPr marL="12698">
              <a:lnSpc>
                <a:spcPts val="3439"/>
              </a:lnSpc>
              <a:tabLst>
                <a:tab pos="1609569" algn="l"/>
              </a:tabLst>
            </a:pPr>
            <a:r>
              <a:rPr sz="3100" dirty="0">
                <a:latin typeface="Times New Roman"/>
                <a:cs typeface="Times New Roman"/>
              </a:rPr>
              <a:t>not</a:t>
            </a:r>
            <a:r>
              <a:rPr sz="3100" spc="-44" dirty="0">
                <a:latin typeface="Times New Roman"/>
                <a:cs typeface="Times New Roman"/>
              </a:rPr>
              <a:t> </a:t>
            </a:r>
            <a:r>
              <a:rPr sz="3100" spc="-21" dirty="0">
                <a:latin typeface="Times New Roman"/>
                <a:cs typeface="Times New Roman"/>
              </a:rPr>
              <a:t>more	</a:t>
            </a:r>
            <a:r>
              <a:rPr sz="3100" spc="-5" dirty="0">
                <a:latin typeface="Times New Roman"/>
                <a:cs typeface="Times New Roman"/>
              </a:rPr>
              <a:t>than</a:t>
            </a:r>
            <a:r>
              <a:rPr sz="3100" spc="-105" dirty="0">
                <a:latin typeface="Times New Roman"/>
                <a:cs typeface="Times New Roman"/>
              </a:rPr>
              <a:t> </a:t>
            </a:r>
            <a:r>
              <a:rPr sz="3100" spc="-25">
                <a:latin typeface="Times New Roman"/>
                <a:cs typeface="Times New Roman"/>
              </a:rPr>
              <a:t>50mm</a:t>
            </a:r>
            <a:r>
              <a:rPr sz="3100" spc="-25" smtClean="0">
                <a:latin typeface="Times New Roman"/>
                <a:cs typeface="Times New Roman"/>
              </a:rPr>
              <a:t>.</a:t>
            </a:r>
            <a:endParaRPr sz="3100">
              <a:latin typeface="Times New Roman"/>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Related image"/>
          <p:cNvPicPr>
            <a:picLocks noChangeAspect="1" noChangeArrowheads="1"/>
          </p:cNvPicPr>
          <p:nvPr/>
        </p:nvPicPr>
        <p:blipFill>
          <a:blip r:embed="rId2"/>
          <a:srcRect/>
          <a:stretch>
            <a:fillRect/>
          </a:stretch>
        </p:blipFill>
        <p:spPr bwMode="auto">
          <a:xfrm>
            <a:off x="774700" y="273051"/>
            <a:ext cx="8458200" cy="697865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sldNum" sz="quarter" idx="7"/>
          </p:nvPr>
        </p:nvSpPr>
        <p:spPr>
          <a:xfrm>
            <a:off x="5025135" y="7254206"/>
            <a:ext cx="305436" cy="192360"/>
          </a:xfrm>
          <a:prstGeom prst="rect">
            <a:avLst/>
          </a:prstGeom>
        </p:spPr>
        <p:txBody>
          <a:bodyPr vert="horz" wrap="square" lIns="0" tIns="0" rIns="0" bIns="0" rtlCol="0">
            <a:spAutoFit/>
          </a:bodyPr>
          <a:lstStyle/>
          <a:p>
            <a:fld id="{81D60167-4931-47E6-BA6A-407CBD079E47}" type="slidenum">
              <a:rPr/>
              <a:pPr/>
              <a:t>54</a:t>
            </a:fld>
            <a:endParaRPr/>
          </a:p>
        </p:txBody>
      </p:sp>
      <p:sp>
        <p:nvSpPr>
          <p:cNvPr id="2" name="object 2"/>
          <p:cNvSpPr txBox="1"/>
          <p:nvPr/>
        </p:nvSpPr>
        <p:spPr>
          <a:xfrm>
            <a:off x="843788" y="60960"/>
            <a:ext cx="3503929" cy="489235"/>
          </a:xfrm>
          <a:prstGeom prst="rect">
            <a:avLst/>
          </a:prstGeom>
        </p:spPr>
        <p:txBody>
          <a:bodyPr vert="horz" wrap="square" lIns="0" tIns="12064" rIns="0" bIns="0" rtlCol="0">
            <a:spAutoFit/>
          </a:bodyPr>
          <a:lstStyle/>
          <a:p>
            <a:pPr marL="12698">
              <a:spcBef>
                <a:spcPts val="95"/>
              </a:spcBef>
              <a:tabLst>
                <a:tab pos="636843" algn="l"/>
                <a:tab pos="1822908" algn="l"/>
                <a:tab pos="2825476" algn="l"/>
                <a:tab pos="3227391" algn="l"/>
              </a:tabLst>
            </a:pPr>
            <a:r>
              <a:rPr sz="3100" spc="-5" smtClean="0">
                <a:latin typeface="Times New Roman"/>
                <a:cs typeface="Times New Roman"/>
              </a:rPr>
              <a:t>(</a:t>
            </a:r>
            <a:r>
              <a:rPr lang="en-US" sz="3100" spc="5" dirty="0" smtClean="0">
                <a:latin typeface="Times New Roman"/>
                <a:cs typeface="Times New Roman"/>
              </a:rPr>
              <a:t>3</a:t>
            </a:r>
            <a:r>
              <a:rPr sz="3100" spc="-5" smtClean="0">
                <a:latin typeface="Times New Roman"/>
                <a:cs typeface="Times New Roman"/>
              </a:rPr>
              <a:t>)</a:t>
            </a:r>
            <a:r>
              <a:rPr sz="3100" dirty="0">
                <a:latin typeface="Times New Roman"/>
                <a:cs typeface="Times New Roman"/>
              </a:rPr>
              <a:t>	</a:t>
            </a:r>
            <a:r>
              <a:rPr sz="3100" u="heavy" spc="-5" dirty="0">
                <a:uFill>
                  <a:solidFill>
                    <a:srgbClr val="000000"/>
                  </a:solidFill>
                </a:uFill>
                <a:latin typeface="Times New Roman"/>
                <a:cs typeface="Times New Roman"/>
              </a:rPr>
              <a:t>R</a:t>
            </a:r>
            <a:r>
              <a:rPr sz="3100" u="heavy" spc="-35" dirty="0">
                <a:uFill>
                  <a:solidFill>
                    <a:srgbClr val="000000"/>
                  </a:solidFill>
                </a:uFill>
                <a:latin typeface="Times New Roman"/>
                <a:cs typeface="Times New Roman"/>
              </a:rPr>
              <a:t>a</a:t>
            </a:r>
            <a:r>
              <a:rPr sz="3100" u="heavy" dirty="0">
                <a:uFill>
                  <a:solidFill>
                    <a:srgbClr val="000000"/>
                  </a:solidFill>
                </a:uFill>
                <a:latin typeface="Times New Roman"/>
                <a:cs typeface="Times New Roman"/>
              </a:rPr>
              <a:t>d</a:t>
            </a:r>
            <a:r>
              <a:rPr sz="3100" u="heavy" spc="-5" dirty="0">
                <a:uFill>
                  <a:solidFill>
                    <a:srgbClr val="000000"/>
                  </a:solidFill>
                </a:uFill>
                <a:latin typeface="Times New Roman"/>
                <a:cs typeface="Times New Roman"/>
              </a:rPr>
              <a:t>i</a:t>
            </a:r>
            <a:r>
              <a:rPr sz="3100" u="heavy" spc="-35" dirty="0">
                <a:uFill>
                  <a:solidFill>
                    <a:srgbClr val="000000"/>
                  </a:solidFill>
                </a:uFill>
                <a:latin typeface="Times New Roman"/>
                <a:cs typeface="Times New Roman"/>
              </a:rPr>
              <a:t>a</a:t>
            </a:r>
            <a:r>
              <a:rPr sz="3100" u="heavy" spc="-5" dirty="0">
                <a:uFill>
                  <a:solidFill>
                    <a:srgbClr val="000000"/>
                  </a:solidFill>
                </a:uFill>
                <a:latin typeface="Times New Roman"/>
                <a:cs typeface="Times New Roman"/>
              </a:rPr>
              <a:t>l</a:t>
            </a:r>
            <a:r>
              <a:rPr sz="3100" u="heavy" dirty="0">
                <a:uFill>
                  <a:solidFill>
                    <a:srgbClr val="000000"/>
                  </a:solidFill>
                </a:uFill>
                <a:latin typeface="Times New Roman"/>
                <a:cs typeface="Times New Roman"/>
              </a:rPr>
              <a:t>	</a:t>
            </a:r>
            <a:r>
              <a:rPr sz="3100" u="heavy" spc="-10" dirty="0">
                <a:uFill>
                  <a:solidFill>
                    <a:srgbClr val="000000"/>
                  </a:solidFill>
                </a:uFill>
                <a:latin typeface="Times New Roman"/>
                <a:cs typeface="Times New Roman"/>
              </a:rPr>
              <a:t>D</a:t>
            </a:r>
            <a:r>
              <a:rPr sz="3100" u="heavy" spc="-15" dirty="0">
                <a:uFill>
                  <a:solidFill>
                    <a:srgbClr val="000000"/>
                  </a:solidFill>
                </a:uFill>
                <a:latin typeface="Times New Roman"/>
                <a:cs typeface="Times New Roman"/>
              </a:rPr>
              <a:t>.</a:t>
            </a:r>
            <a:r>
              <a:rPr sz="3100" u="heavy" spc="-25" dirty="0">
                <a:uFill>
                  <a:solidFill>
                    <a:srgbClr val="000000"/>
                  </a:solidFill>
                </a:uFill>
                <a:latin typeface="Times New Roman"/>
                <a:cs typeface="Times New Roman"/>
              </a:rPr>
              <a:t>M</a:t>
            </a:r>
            <a:r>
              <a:rPr sz="3100" u="heavy" spc="-5" dirty="0">
                <a:uFill>
                  <a:solidFill>
                    <a:srgbClr val="000000"/>
                  </a:solidFill>
                </a:uFill>
                <a:latin typeface="Times New Roman"/>
                <a:cs typeface="Times New Roman"/>
              </a:rPr>
              <a:t>:</a:t>
            </a:r>
            <a:r>
              <a:rPr sz="3100" dirty="0">
                <a:latin typeface="Times New Roman"/>
                <a:cs typeface="Times New Roman"/>
              </a:rPr>
              <a:t>	</a:t>
            </a:r>
            <a:r>
              <a:rPr sz="3100" spc="-5" dirty="0">
                <a:latin typeface="Times New Roman"/>
                <a:cs typeface="Times New Roman"/>
              </a:rPr>
              <a:t>It</a:t>
            </a:r>
            <a:r>
              <a:rPr sz="3100" dirty="0">
                <a:latin typeface="Times New Roman"/>
                <a:cs typeface="Times New Roman"/>
              </a:rPr>
              <a:t>	</a:t>
            </a:r>
            <a:r>
              <a:rPr sz="3100" spc="-5" dirty="0">
                <a:latin typeface="Times New Roman"/>
                <a:cs typeface="Times New Roman"/>
              </a:rPr>
              <a:t>is</a:t>
            </a:r>
            <a:endParaRPr sz="3100">
              <a:latin typeface="Times New Roman"/>
              <a:cs typeface="Times New Roman"/>
            </a:endParaRPr>
          </a:p>
        </p:txBody>
      </p:sp>
      <p:sp>
        <p:nvSpPr>
          <p:cNvPr id="3" name="object 3"/>
          <p:cNvSpPr txBox="1"/>
          <p:nvPr/>
        </p:nvSpPr>
        <p:spPr>
          <a:xfrm>
            <a:off x="4815333" y="60960"/>
            <a:ext cx="1372235" cy="489235"/>
          </a:xfrm>
          <a:prstGeom prst="rect">
            <a:avLst/>
          </a:prstGeom>
        </p:spPr>
        <p:txBody>
          <a:bodyPr vert="horz" wrap="square" lIns="0" tIns="12064" rIns="0" bIns="0" rtlCol="0">
            <a:spAutoFit/>
          </a:bodyPr>
          <a:lstStyle/>
          <a:p>
            <a:pPr marL="12698">
              <a:spcBef>
                <a:spcPts val="95"/>
              </a:spcBef>
            </a:pPr>
            <a:r>
              <a:rPr sz="3100" spc="-15" dirty="0">
                <a:latin typeface="Times New Roman"/>
                <a:cs typeface="Times New Roman"/>
              </a:rPr>
              <a:t>intended</a:t>
            </a:r>
            <a:endParaRPr sz="3100">
              <a:latin typeface="Times New Roman"/>
              <a:cs typeface="Times New Roman"/>
            </a:endParaRPr>
          </a:p>
        </p:txBody>
      </p:sp>
      <p:sp>
        <p:nvSpPr>
          <p:cNvPr id="4" name="object 4"/>
          <p:cNvSpPr txBox="1"/>
          <p:nvPr/>
        </p:nvSpPr>
        <p:spPr>
          <a:xfrm>
            <a:off x="6491732" y="60960"/>
            <a:ext cx="3718560" cy="489235"/>
          </a:xfrm>
          <a:prstGeom prst="rect">
            <a:avLst/>
          </a:prstGeom>
        </p:spPr>
        <p:txBody>
          <a:bodyPr vert="horz" wrap="square" lIns="0" tIns="12064" rIns="0" bIns="0" rtlCol="0">
            <a:spAutoFit/>
          </a:bodyPr>
          <a:lstStyle/>
          <a:p>
            <a:pPr marL="12698">
              <a:spcBef>
                <a:spcPts val="95"/>
              </a:spcBef>
              <a:tabLst>
                <a:tab pos="634303" algn="l"/>
                <a:tab pos="1953705" algn="l"/>
                <a:tab pos="3398189" algn="l"/>
              </a:tabLst>
            </a:pPr>
            <a:r>
              <a:rPr sz="3100" spc="-30" dirty="0">
                <a:latin typeface="Times New Roman"/>
                <a:cs typeface="Times New Roman"/>
              </a:rPr>
              <a:t>f</a:t>
            </a:r>
            <a:r>
              <a:rPr sz="3100" dirty="0">
                <a:latin typeface="Times New Roman"/>
                <a:cs typeface="Times New Roman"/>
              </a:rPr>
              <a:t>o</a:t>
            </a:r>
            <a:r>
              <a:rPr sz="3100" spc="-5" dirty="0">
                <a:latin typeface="Times New Roman"/>
                <a:cs typeface="Times New Roman"/>
              </a:rPr>
              <a:t>r</a:t>
            </a:r>
            <a:r>
              <a:rPr sz="3100" dirty="0">
                <a:latin typeface="Times New Roman"/>
                <a:cs typeface="Times New Roman"/>
              </a:rPr>
              <a:t>	d</a:t>
            </a:r>
            <a:r>
              <a:rPr sz="3100" spc="-5" dirty="0">
                <a:latin typeface="Times New Roman"/>
                <a:cs typeface="Times New Roman"/>
              </a:rPr>
              <a:t>ri</a:t>
            </a:r>
            <a:r>
              <a:rPr sz="3100" spc="-25" dirty="0">
                <a:latin typeface="Times New Roman"/>
                <a:cs typeface="Times New Roman"/>
              </a:rPr>
              <a:t>l</a:t>
            </a:r>
            <a:r>
              <a:rPr sz="3100" spc="-5" dirty="0">
                <a:latin typeface="Times New Roman"/>
                <a:cs typeface="Times New Roman"/>
              </a:rPr>
              <a:t>l</a:t>
            </a:r>
            <a:r>
              <a:rPr sz="3100" spc="-25" dirty="0">
                <a:latin typeface="Times New Roman"/>
                <a:cs typeface="Times New Roman"/>
              </a:rPr>
              <a:t>i</a:t>
            </a:r>
            <a:r>
              <a:rPr sz="3100" dirty="0">
                <a:latin typeface="Times New Roman"/>
                <a:cs typeface="Times New Roman"/>
              </a:rPr>
              <a:t>n</a:t>
            </a:r>
            <a:r>
              <a:rPr sz="3100" spc="-5" dirty="0">
                <a:latin typeface="Times New Roman"/>
                <a:cs typeface="Times New Roman"/>
              </a:rPr>
              <a:t>g</a:t>
            </a:r>
            <a:r>
              <a:rPr sz="3100" dirty="0">
                <a:latin typeface="Times New Roman"/>
                <a:cs typeface="Times New Roman"/>
              </a:rPr>
              <a:t>	</a:t>
            </a:r>
            <a:r>
              <a:rPr sz="3100" spc="-65" dirty="0">
                <a:latin typeface="Times New Roman"/>
                <a:cs typeface="Times New Roman"/>
              </a:rPr>
              <a:t>m</a:t>
            </a:r>
            <a:r>
              <a:rPr sz="3100" spc="-15" dirty="0">
                <a:latin typeface="Times New Roman"/>
                <a:cs typeface="Times New Roman"/>
              </a:rPr>
              <a:t>e</a:t>
            </a:r>
            <a:r>
              <a:rPr sz="3100" dirty="0">
                <a:latin typeface="Times New Roman"/>
                <a:cs typeface="Times New Roman"/>
              </a:rPr>
              <a:t>d</a:t>
            </a:r>
            <a:r>
              <a:rPr sz="3100" spc="-5" dirty="0">
                <a:latin typeface="Times New Roman"/>
                <a:cs typeface="Times New Roman"/>
              </a:rPr>
              <a:t>i</a:t>
            </a:r>
            <a:r>
              <a:rPr sz="3100" spc="25" dirty="0">
                <a:latin typeface="Times New Roman"/>
                <a:cs typeface="Times New Roman"/>
              </a:rPr>
              <a:t>u</a:t>
            </a:r>
            <a:r>
              <a:rPr sz="3100" spc="-5" dirty="0">
                <a:latin typeface="Times New Roman"/>
                <a:cs typeface="Times New Roman"/>
              </a:rPr>
              <a:t>m</a:t>
            </a:r>
            <a:r>
              <a:rPr sz="3100" dirty="0">
                <a:latin typeface="Times New Roman"/>
                <a:cs typeface="Times New Roman"/>
              </a:rPr>
              <a:t>	</a:t>
            </a:r>
            <a:r>
              <a:rPr sz="3100" spc="-5" dirty="0">
                <a:latin typeface="Times New Roman"/>
                <a:cs typeface="Times New Roman"/>
              </a:rPr>
              <a:t>to</a:t>
            </a:r>
            <a:endParaRPr sz="3100">
              <a:latin typeface="Times New Roman"/>
              <a:cs typeface="Times New Roman"/>
            </a:endParaRPr>
          </a:p>
        </p:txBody>
      </p:sp>
      <p:sp>
        <p:nvSpPr>
          <p:cNvPr id="5" name="object 5"/>
          <p:cNvSpPr txBox="1"/>
          <p:nvPr/>
        </p:nvSpPr>
        <p:spPr>
          <a:xfrm>
            <a:off x="843788" y="533400"/>
            <a:ext cx="6325235" cy="489235"/>
          </a:xfrm>
          <a:prstGeom prst="rect">
            <a:avLst/>
          </a:prstGeom>
        </p:spPr>
        <p:txBody>
          <a:bodyPr vert="horz" wrap="square" lIns="0" tIns="12064" rIns="0" bIns="0" rtlCol="0">
            <a:spAutoFit/>
          </a:bodyPr>
          <a:lstStyle/>
          <a:p>
            <a:pPr marL="12698">
              <a:spcBef>
                <a:spcPts val="95"/>
              </a:spcBef>
              <a:tabLst>
                <a:tab pos="1167651" algn="l"/>
                <a:tab pos="1920053" algn="l"/>
                <a:tab pos="3044529" algn="l"/>
                <a:tab pos="4126463" algn="l"/>
                <a:tab pos="4556317" algn="l"/>
                <a:tab pos="5983023" algn="l"/>
              </a:tabLst>
            </a:pPr>
            <a:r>
              <a:rPr sz="3100" spc="-5" dirty="0">
                <a:latin typeface="Times New Roman"/>
                <a:cs typeface="Times New Roman"/>
              </a:rPr>
              <a:t>l</a:t>
            </a:r>
            <a:r>
              <a:rPr sz="3100" spc="-15" dirty="0">
                <a:latin typeface="Times New Roman"/>
                <a:cs typeface="Times New Roman"/>
              </a:rPr>
              <a:t>a</a:t>
            </a:r>
            <a:r>
              <a:rPr sz="3100" spc="-55" dirty="0">
                <a:latin typeface="Times New Roman"/>
                <a:cs typeface="Times New Roman"/>
              </a:rPr>
              <a:t>r</a:t>
            </a:r>
            <a:r>
              <a:rPr sz="3100" dirty="0">
                <a:latin typeface="Times New Roman"/>
                <a:cs typeface="Times New Roman"/>
              </a:rPr>
              <a:t>g</a:t>
            </a:r>
            <a:r>
              <a:rPr sz="3100" spc="-5" dirty="0">
                <a:latin typeface="Times New Roman"/>
                <a:cs typeface="Times New Roman"/>
              </a:rPr>
              <a:t>e</a:t>
            </a:r>
            <a:r>
              <a:rPr sz="3100" dirty="0">
                <a:latin typeface="Times New Roman"/>
                <a:cs typeface="Times New Roman"/>
              </a:rPr>
              <a:t>	</a:t>
            </a:r>
            <a:r>
              <a:rPr sz="3100" spc="-15" dirty="0">
                <a:latin typeface="Times New Roman"/>
                <a:cs typeface="Times New Roman"/>
              </a:rPr>
              <a:t>an</a:t>
            </a:r>
            <a:r>
              <a:rPr sz="3100" spc="-5" dirty="0">
                <a:latin typeface="Times New Roman"/>
                <a:cs typeface="Times New Roman"/>
              </a:rPr>
              <a:t>d</a:t>
            </a:r>
            <a:r>
              <a:rPr sz="3100" dirty="0">
                <a:latin typeface="Times New Roman"/>
                <a:cs typeface="Times New Roman"/>
              </a:rPr>
              <a:t>	h</a:t>
            </a:r>
            <a:r>
              <a:rPr sz="3100" spc="-15" dirty="0">
                <a:latin typeface="Times New Roman"/>
                <a:cs typeface="Times New Roman"/>
              </a:rPr>
              <a:t>e</a:t>
            </a:r>
            <a:r>
              <a:rPr sz="3100" spc="-35" dirty="0">
                <a:latin typeface="Times New Roman"/>
                <a:cs typeface="Times New Roman"/>
              </a:rPr>
              <a:t>a</a:t>
            </a:r>
            <a:r>
              <a:rPr sz="3100" dirty="0">
                <a:latin typeface="Times New Roman"/>
                <a:cs typeface="Times New Roman"/>
              </a:rPr>
              <a:t>v</a:t>
            </a:r>
            <a:r>
              <a:rPr sz="3100" spc="-5" dirty="0">
                <a:latin typeface="Times New Roman"/>
                <a:cs typeface="Times New Roman"/>
              </a:rPr>
              <a:t>y</a:t>
            </a:r>
            <a:r>
              <a:rPr sz="3100" dirty="0">
                <a:latin typeface="Times New Roman"/>
                <a:cs typeface="Times New Roman"/>
              </a:rPr>
              <a:t>	</a:t>
            </a:r>
            <a:r>
              <a:rPr sz="3100" spc="-315" dirty="0">
                <a:latin typeface="Times New Roman"/>
                <a:cs typeface="Times New Roman"/>
              </a:rPr>
              <a:t>W</a:t>
            </a:r>
            <a:r>
              <a:rPr sz="3100" spc="-15" dirty="0">
                <a:latin typeface="Times New Roman"/>
                <a:cs typeface="Times New Roman"/>
              </a:rPr>
              <a:t>.</a:t>
            </a:r>
            <a:r>
              <a:rPr sz="3100" spc="-335" dirty="0">
                <a:latin typeface="Times New Roman"/>
                <a:cs typeface="Times New Roman"/>
              </a:rPr>
              <a:t>P</a:t>
            </a:r>
            <a:r>
              <a:rPr sz="3100" spc="-5" dirty="0">
                <a:latin typeface="Times New Roman"/>
                <a:cs typeface="Times New Roman"/>
              </a:rPr>
              <a:t>.</a:t>
            </a:r>
            <a:r>
              <a:rPr sz="3100" dirty="0">
                <a:latin typeface="Times New Roman"/>
                <a:cs typeface="Times New Roman"/>
              </a:rPr>
              <a:t>	</a:t>
            </a:r>
            <a:r>
              <a:rPr sz="3100" spc="-5" dirty="0">
                <a:latin typeface="Times New Roman"/>
                <a:cs typeface="Times New Roman"/>
              </a:rPr>
              <a:t>It</a:t>
            </a:r>
            <a:r>
              <a:rPr sz="3100" dirty="0">
                <a:latin typeface="Times New Roman"/>
                <a:cs typeface="Times New Roman"/>
              </a:rPr>
              <a:t>	</a:t>
            </a:r>
            <a:r>
              <a:rPr sz="3100" spc="-15" dirty="0">
                <a:latin typeface="Times New Roman"/>
                <a:cs typeface="Times New Roman"/>
              </a:rPr>
              <a:t>co</a:t>
            </a:r>
            <a:r>
              <a:rPr sz="3100" dirty="0">
                <a:latin typeface="Times New Roman"/>
                <a:cs typeface="Times New Roman"/>
              </a:rPr>
              <a:t>n</a:t>
            </a:r>
            <a:r>
              <a:rPr sz="3100" spc="-10" dirty="0">
                <a:latin typeface="Times New Roman"/>
                <a:cs typeface="Times New Roman"/>
              </a:rPr>
              <a:t>s</a:t>
            </a:r>
            <a:r>
              <a:rPr sz="3100" spc="-5" dirty="0">
                <a:latin typeface="Times New Roman"/>
                <a:cs typeface="Times New Roman"/>
              </a:rPr>
              <a:t>i</a:t>
            </a:r>
            <a:r>
              <a:rPr sz="3100" spc="-10" dirty="0">
                <a:latin typeface="Times New Roman"/>
                <a:cs typeface="Times New Roman"/>
              </a:rPr>
              <a:t>s</a:t>
            </a:r>
            <a:r>
              <a:rPr sz="3100" spc="-5" dirty="0">
                <a:latin typeface="Times New Roman"/>
                <a:cs typeface="Times New Roman"/>
              </a:rPr>
              <a:t>ts</a:t>
            </a:r>
            <a:r>
              <a:rPr sz="3100" dirty="0">
                <a:latin typeface="Times New Roman"/>
                <a:cs typeface="Times New Roman"/>
              </a:rPr>
              <a:t>	o</a:t>
            </a:r>
            <a:r>
              <a:rPr sz="3100" spc="-5" dirty="0">
                <a:latin typeface="Times New Roman"/>
                <a:cs typeface="Times New Roman"/>
              </a:rPr>
              <a:t>f</a:t>
            </a:r>
            <a:endParaRPr sz="3100">
              <a:latin typeface="Times New Roman"/>
              <a:cs typeface="Times New Roman"/>
            </a:endParaRPr>
          </a:p>
        </p:txBody>
      </p:sp>
      <p:sp>
        <p:nvSpPr>
          <p:cNvPr id="6" name="object 6"/>
          <p:cNvSpPr txBox="1"/>
          <p:nvPr/>
        </p:nvSpPr>
        <p:spPr>
          <a:xfrm>
            <a:off x="7518907" y="533401"/>
            <a:ext cx="1400810" cy="489235"/>
          </a:xfrm>
          <a:prstGeom prst="rect">
            <a:avLst/>
          </a:prstGeom>
        </p:spPr>
        <p:txBody>
          <a:bodyPr vert="horz" wrap="square" lIns="0" tIns="12064" rIns="0" bIns="0" rtlCol="0">
            <a:spAutoFit/>
          </a:bodyPr>
          <a:lstStyle/>
          <a:p>
            <a:pPr marL="12698">
              <a:spcBef>
                <a:spcPts val="95"/>
              </a:spcBef>
              <a:tabLst>
                <a:tab pos="375249" algn="l"/>
              </a:tabLst>
            </a:pPr>
            <a:r>
              <a:rPr sz="3100" spc="-5" dirty="0">
                <a:latin typeface="Times New Roman"/>
                <a:cs typeface="Times New Roman"/>
              </a:rPr>
              <a:t>a	</a:t>
            </a:r>
            <a:r>
              <a:rPr sz="3100" dirty="0">
                <a:latin typeface="Times New Roman"/>
                <a:cs typeface="Times New Roman"/>
              </a:rPr>
              <a:t>h</a:t>
            </a:r>
            <a:r>
              <a:rPr sz="3100" spc="-15" dirty="0">
                <a:latin typeface="Times New Roman"/>
                <a:cs typeface="Times New Roman"/>
              </a:rPr>
              <a:t>ea</a:t>
            </a:r>
            <a:r>
              <a:rPr sz="3100" dirty="0">
                <a:latin typeface="Times New Roman"/>
                <a:cs typeface="Times New Roman"/>
              </a:rPr>
              <a:t>v</a:t>
            </a:r>
            <a:r>
              <a:rPr sz="3100" spc="-210" dirty="0">
                <a:latin typeface="Times New Roman"/>
                <a:cs typeface="Times New Roman"/>
              </a:rPr>
              <a:t>y</a:t>
            </a:r>
            <a:r>
              <a:rPr sz="3100" spc="-5" dirty="0">
                <a:latin typeface="Times New Roman"/>
                <a:cs typeface="Times New Roman"/>
              </a:rPr>
              <a:t>,</a:t>
            </a:r>
            <a:endParaRPr sz="3100">
              <a:latin typeface="Times New Roman"/>
              <a:cs typeface="Times New Roman"/>
            </a:endParaRPr>
          </a:p>
        </p:txBody>
      </p:sp>
      <p:sp>
        <p:nvSpPr>
          <p:cNvPr id="7" name="object 7"/>
          <p:cNvSpPr txBox="1"/>
          <p:nvPr/>
        </p:nvSpPr>
        <p:spPr>
          <a:xfrm>
            <a:off x="9271508" y="533400"/>
            <a:ext cx="939164" cy="489235"/>
          </a:xfrm>
          <a:prstGeom prst="rect">
            <a:avLst/>
          </a:prstGeom>
        </p:spPr>
        <p:txBody>
          <a:bodyPr vert="horz" wrap="square" lIns="0" tIns="12064" rIns="0" bIns="0" rtlCol="0">
            <a:spAutoFit/>
          </a:bodyPr>
          <a:lstStyle/>
          <a:p>
            <a:pPr marL="12698">
              <a:spcBef>
                <a:spcPts val="95"/>
              </a:spcBef>
            </a:pPr>
            <a:r>
              <a:rPr sz="3100" spc="-30" dirty="0">
                <a:latin typeface="Times New Roman"/>
                <a:cs typeface="Times New Roman"/>
              </a:rPr>
              <a:t>r</a:t>
            </a:r>
            <a:r>
              <a:rPr sz="3100" spc="-15" dirty="0">
                <a:latin typeface="Times New Roman"/>
                <a:cs typeface="Times New Roman"/>
              </a:rPr>
              <a:t>ou</a:t>
            </a:r>
            <a:r>
              <a:rPr sz="3100" dirty="0">
                <a:latin typeface="Times New Roman"/>
                <a:cs typeface="Times New Roman"/>
              </a:rPr>
              <a:t>n</a:t>
            </a:r>
            <a:r>
              <a:rPr sz="3100" spc="-5" dirty="0">
                <a:latin typeface="Times New Roman"/>
                <a:cs typeface="Times New Roman"/>
              </a:rPr>
              <a:t>d</a:t>
            </a:r>
            <a:endParaRPr sz="3100">
              <a:latin typeface="Times New Roman"/>
              <a:cs typeface="Times New Roman"/>
            </a:endParaRPr>
          </a:p>
        </p:txBody>
      </p:sp>
      <p:sp>
        <p:nvSpPr>
          <p:cNvPr id="8" name="object 8"/>
          <p:cNvSpPr txBox="1"/>
          <p:nvPr/>
        </p:nvSpPr>
        <p:spPr>
          <a:xfrm>
            <a:off x="843788" y="1002792"/>
            <a:ext cx="9369425" cy="3829894"/>
          </a:xfrm>
          <a:prstGeom prst="rect">
            <a:avLst/>
          </a:prstGeom>
        </p:spPr>
        <p:txBody>
          <a:bodyPr vert="horz" wrap="square" lIns="0" tIns="13334" rIns="0" bIns="0" rtlCol="0">
            <a:spAutoFit/>
          </a:bodyPr>
          <a:lstStyle/>
          <a:p>
            <a:pPr marL="12698" marR="5079" algn="just">
              <a:lnSpc>
                <a:spcPct val="99700"/>
              </a:lnSpc>
              <a:spcBef>
                <a:spcPts val="105"/>
              </a:spcBef>
            </a:pPr>
            <a:r>
              <a:rPr sz="3100" spc="-10" dirty="0">
                <a:latin typeface="Times New Roman"/>
                <a:cs typeface="Times New Roman"/>
              </a:rPr>
              <a:t>vertical </a:t>
            </a:r>
            <a:r>
              <a:rPr sz="3100" spc="-21" dirty="0">
                <a:latin typeface="Times New Roman"/>
                <a:cs typeface="Times New Roman"/>
              </a:rPr>
              <a:t>column </a:t>
            </a:r>
            <a:r>
              <a:rPr sz="3100" spc="-15" dirty="0">
                <a:latin typeface="Times New Roman"/>
                <a:cs typeface="Times New Roman"/>
              </a:rPr>
              <a:t>mounted </a:t>
            </a:r>
            <a:r>
              <a:rPr sz="3100" spc="-10" dirty="0">
                <a:latin typeface="Times New Roman"/>
                <a:cs typeface="Times New Roman"/>
              </a:rPr>
              <a:t>on </a:t>
            </a:r>
            <a:r>
              <a:rPr sz="3100" spc="-5" dirty="0">
                <a:latin typeface="Times New Roman"/>
                <a:cs typeface="Times New Roman"/>
              </a:rPr>
              <a:t>a </a:t>
            </a:r>
            <a:r>
              <a:rPr sz="3100" spc="-21" dirty="0">
                <a:latin typeface="Times New Roman"/>
                <a:cs typeface="Times New Roman"/>
              </a:rPr>
              <a:t>large </a:t>
            </a:r>
            <a:r>
              <a:rPr sz="3100" spc="-10" dirty="0">
                <a:latin typeface="Times New Roman"/>
                <a:cs typeface="Times New Roman"/>
              </a:rPr>
              <a:t>base. </a:t>
            </a:r>
            <a:r>
              <a:rPr sz="3100" spc="-5" dirty="0">
                <a:latin typeface="Times New Roman"/>
                <a:cs typeface="Times New Roman"/>
              </a:rPr>
              <a:t>The </a:t>
            </a:r>
            <a:r>
              <a:rPr sz="3100" spc="-15" dirty="0">
                <a:latin typeface="Times New Roman"/>
                <a:cs typeface="Times New Roman"/>
              </a:rPr>
              <a:t>column  </a:t>
            </a:r>
            <a:r>
              <a:rPr sz="3100" spc="-5" dirty="0">
                <a:latin typeface="Times New Roman"/>
                <a:cs typeface="Times New Roman"/>
              </a:rPr>
              <a:t>supports a </a:t>
            </a:r>
            <a:r>
              <a:rPr sz="3100" spc="-10" dirty="0">
                <a:latin typeface="Times New Roman"/>
                <a:cs typeface="Times New Roman"/>
              </a:rPr>
              <a:t>radial </a:t>
            </a:r>
            <a:r>
              <a:rPr sz="3100" dirty="0">
                <a:latin typeface="Times New Roman"/>
                <a:cs typeface="Times New Roman"/>
              </a:rPr>
              <a:t>arm </a:t>
            </a:r>
            <a:r>
              <a:rPr sz="3100" spc="-5" dirty="0">
                <a:latin typeface="Times New Roman"/>
                <a:cs typeface="Times New Roman"/>
              </a:rPr>
              <a:t>which </a:t>
            </a:r>
            <a:r>
              <a:rPr sz="3100" spc="-10" dirty="0">
                <a:latin typeface="Times New Roman"/>
                <a:cs typeface="Times New Roman"/>
              </a:rPr>
              <a:t>can </a:t>
            </a:r>
            <a:r>
              <a:rPr sz="3100" dirty="0">
                <a:latin typeface="Times New Roman"/>
                <a:cs typeface="Times New Roman"/>
              </a:rPr>
              <a:t>be </a:t>
            </a:r>
            <a:r>
              <a:rPr sz="3100" spc="-10" dirty="0">
                <a:latin typeface="Times New Roman"/>
                <a:cs typeface="Times New Roman"/>
              </a:rPr>
              <a:t>raised and lowered </a:t>
            </a:r>
            <a:r>
              <a:rPr sz="3100" spc="-15" dirty="0">
                <a:latin typeface="Times New Roman"/>
                <a:cs typeface="Times New Roman"/>
              </a:rPr>
              <a:t>to  accommodate </a:t>
            </a:r>
            <a:r>
              <a:rPr sz="3100" spc="-5" dirty="0">
                <a:latin typeface="Times New Roman"/>
                <a:cs typeface="Times New Roman"/>
              </a:rPr>
              <a:t>work </a:t>
            </a:r>
            <a:r>
              <a:rPr sz="3100" spc="-10" dirty="0">
                <a:latin typeface="Times New Roman"/>
                <a:cs typeface="Times New Roman"/>
              </a:rPr>
              <a:t>pieces </a:t>
            </a:r>
            <a:r>
              <a:rPr sz="3100" dirty="0">
                <a:latin typeface="Times New Roman"/>
                <a:cs typeface="Times New Roman"/>
              </a:rPr>
              <a:t>of </a:t>
            </a:r>
            <a:r>
              <a:rPr sz="3100" spc="-15" dirty="0">
                <a:latin typeface="Times New Roman"/>
                <a:cs typeface="Times New Roman"/>
              </a:rPr>
              <a:t>difference </a:t>
            </a:r>
            <a:r>
              <a:rPr sz="3100" spc="-10" dirty="0">
                <a:latin typeface="Times New Roman"/>
                <a:cs typeface="Times New Roman"/>
              </a:rPr>
              <a:t>heights The arm  </a:t>
            </a:r>
            <a:r>
              <a:rPr sz="3100" spc="-21" dirty="0">
                <a:latin typeface="Times New Roman"/>
                <a:cs typeface="Times New Roman"/>
              </a:rPr>
              <a:t>may </a:t>
            </a:r>
            <a:r>
              <a:rPr sz="3100" dirty="0">
                <a:latin typeface="Times New Roman"/>
                <a:cs typeface="Times New Roman"/>
              </a:rPr>
              <a:t>be </a:t>
            </a:r>
            <a:r>
              <a:rPr sz="3100" spc="-5" dirty="0">
                <a:latin typeface="Times New Roman"/>
                <a:cs typeface="Times New Roman"/>
              </a:rPr>
              <a:t>swung </a:t>
            </a:r>
            <a:r>
              <a:rPr sz="3100" spc="-15" dirty="0">
                <a:latin typeface="Times New Roman"/>
                <a:cs typeface="Times New Roman"/>
              </a:rPr>
              <a:t>around </a:t>
            </a:r>
            <a:r>
              <a:rPr sz="3100" spc="-5" dirty="0">
                <a:latin typeface="Times New Roman"/>
                <a:cs typeface="Times New Roman"/>
              </a:rPr>
              <a:t>to </a:t>
            </a:r>
            <a:r>
              <a:rPr sz="3100" spc="-15" dirty="0">
                <a:latin typeface="Times New Roman"/>
                <a:cs typeface="Times New Roman"/>
              </a:rPr>
              <a:t>any </a:t>
            </a:r>
            <a:r>
              <a:rPr sz="3100" spc="-10" dirty="0">
                <a:latin typeface="Times New Roman"/>
                <a:cs typeface="Times New Roman"/>
              </a:rPr>
              <a:t>position over </a:t>
            </a:r>
            <a:r>
              <a:rPr sz="3100" dirty="0">
                <a:latin typeface="Times New Roman"/>
                <a:cs typeface="Times New Roman"/>
              </a:rPr>
              <a:t>the </a:t>
            </a:r>
            <a:r>
              <a:rPr sz="3100" spc="-10" dirty="0">
                <a:latin typeface="Times New Roman"/>
                <a:cs typeface="Times New Roman"/>
              </a:rPr>
              <a:t>work bed.  </a:t>
            </a:r>
            <a:r>
              <a:rPr sz="3100" spc="-5" dirty="0">
                <a:latin typeface="Times New Roman"/>
                <a:cs typeface="Times New Roman"/>
              </a:rPr>
              <a:t>The </a:t>
            </a:r>
            <a:r>
              <a:rPr sz="3100" spc="-10" dirty="0">
                <a:latin typeface="Times New Roman"/>
                <a:cs typeface="Times New Roman"/>
              </a:rPr>
              <a:t>drill head containing </a:t>
            </a:r>
            <a:r>
              <a:rPr sz="3100" spc="-15" dirty="0">
                <a:latin typeface="Times New Roman"/>
                <a:cs typeface="Times New Roman"/>
              </a:rPr>
              <a:t>mechanism</a:t>
            </a:r>
            <a:r>
              <a:rPr sz="3100" spc="745" dirty="0">
                <a:latin typeface="Times New Roman"/>
                <a:cs typeface="Times New Roman"/>
              </a:rPr>
              <a:t> </a:t>
            </a:r>
            <a:r>
              <a:rPr sz="3100" spc="-10" dirty="0">
                <a:latin typeface="Times New Roman"/>
                <a:cs typeface="Times New Roman"/>
              </a:rPr>
              <a:t>for </a:t>
            </a:r>
            <a:r>
              <a:rPr sz="3100" spc="-5" dirty="0">
                <a:latin typeface="Times New Roman"/>
                <a:cs typeface="Times New Roman"/>
              </a:rPr>
              <a:t>rotating </a:t>
            </a:r>
            <a:r>
              <a:rPr sz="3100" spc="-10" dirty="0">
                <a:latin typeface="Times New Roman"/>
                <a:cs typeface="Times New Roman"/>
              </a:rPr>
              <a:t>and  feeding the drill </a:t>
            </a:r>
            <a:r>
              <a:rPr sz="3100" spc="-5" dirty="0">
                <a:latin typeface="Times New Roman"/>
                <a:cs typeface="Times New Roman"/>
              </a:rPr>
              <a:t>is </a:t>
            </a:r>
            <a:r>
              <a:rPr sz="3100" spc="-10" dirty="0">
                <a:latin typeface="Times New Roman"/>
                <a:cs typeface="Times New Roman"/>
              </a:rPr>
              <a:t>mounted on the </a:t>
            </a:r>
            <a:r>
              <a:rPr sz="3100" spc="-5" dirty="0">
                <a:latin typeface="Times New Roman"/>
                <a:cs typeface="Times New Roman"/>
              </a:rPr>
              <a:t>radial </a:t>
            </a:r>
            <a:r>
              <a:rPr sz="3100" spc="-10" dirty="0">
                <a:latin typeface="Times New Roman"/>
                <a:cs typeface="Times New Roman"/>
              </a:rPr>
              <a:t>arm </a:t>
            </a:r>
            <a:r>
              <a:rPr sz="3100" spc="-5" dirty="0">
                <a:latin typeface="Times New Roman"/>
                <a:cs typeface="Times New Roman"/>
              </a:rPr>
              <a:t>and </a:t>
            </a:r>
            <a:r>
              <a:rPr sz="3100" spc="-10" dirty="0">
                <a:latin typeface="Times New Roman"/>
                <a:cs typeface="Times New Roman"/>
              </a:rPr>
              <a:t>can </a:t>
            </a:r>
            <a:r>
              <a:rPr sz="3100" dirty="0">
                <a:latin typeface="Times New Roman"/>
                <a:cs typeface="Times New Roman"/>
              </a:rPr>
              <a:t>be  </a:t>
            </a:r>
            <a:r>
              <a:rPr sz="3100" spc="-15" dirty="0">
                <a:latin typeface="Times New Roman"/>
                <a:cs typeface="Times New Roman"/>
              </a:rPr>
              <a:t>moved </a:t>
            </a:r>
            <a:r>
              <a:rPr sz="3100" spc="-10" dirty="0">
                <a:latin typeface="Times New Roman"/>
                <a:cs typeface="Times New Roman"/>
              </a:rPr>
              <a:t>horizontally </a:t>
            </a:r>
            <a:r>
              <a:rPr sz="3100" dirty="0">
                <a:latin typeface="Times New Roman"/>
                <a:cs typeface="Times New Roman"/>
              </a:rPr>
              <a:t>on </a:t>
            </a:r>
            <a:r>
              <a:rPr sz="3100" spc="-10" dirty="0">
                <a:latin typeface="Times New Roman"/>
                <a:cs typeface="Times New Roman"/>
              </a:rPr>
              <a:t>the </a:t>
            </a:r>
            <a:r>
              <a:rPr sz="3100" spc="-5" dirty="0">
                <a:latin typeface="Times New Roman"/>
                <a:cs typeface="Times New Roman"/>
              </a:rPr>
              <a:t>guide </a:t>
            </a:r>
            <a:r>
              <a:rPr sz="3100" spc="-10" dirty="0">
                <a:latin typeface="Times New Roman"/>
                <a:cs typeface="Times New Roman"/>
              </a:rPr>
              <a:t>ways and </a:t>
            </a:r>
            <a:r>
              <a:rPr sz="3100" spc="-21" dirty="0">
                <a:latin typeface="Times New Roman"/>
                <a:cs typeface="Times New Roman"/>
              </a:rPr>
              <a:t>clamped </a:t>
            </a:r>
            <a:r>
              <a:rPr sz="3100" spc="-10" dirty="0">
                <a:latin typeface="Times New Roman"/>
                <a:cs typeface="Times New Roman"/>
              </a:rPr>
              <a:t>at  </a:t>
            </a:r>
            <a:r>
              <a:rPr sz="3100" spc="-5" dirty="0">
                <a:latin typeface="Times New Roman"/>
                <a:cs typeface="Times New Roman"/>
              </a:rPr>
              <a:t>any desired </a:t>
            </a:r>
            <a:r>
              <a:rPr sz="3100" dirty="0">
                <a:latin typeface="Times New Roman"/>
                <a:cs typeface="Times New Roman"/>
              </a:rPr>
              <a:t>position</a:t>
            </a:r>
            <a:r>
              <a:rPr sz="3100">
                <a:latin typeface="Times New Roman"/>
                <a:cs typeface="Times New Roman"/>
              </a:rPr>
              <a:t>. </a:t>
            </a:r>
            <a:endParaRPr sz="3100">
              <a:latin typeface="Wingdings"/>
              <a:cs typeface="Wingding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3683" y="21337"/>
            <a:ext cx="8890000" cy="489235"/>
          </a:xfrm>
          <a:prstGeom prst="rect">
            <a:avLst/>
          </a:prstGeom>
        </p:spPr>
        <p:txBody>
          <a:bodyPr vert="horz" wrap="square" lIns="0" tIns="12064" rIns="0" bIns="0" rtlCol="0">
            <a:spAutoFit/>
          </a:bodyPr>
          <a:lstStyle/>
          <a:p>
            <a:pPr marL="12698">
              <a:spcBef>
                <a:spcPts val="95"/>
              </a:spcBef>
            </a:pPr>
            <a:r>
              <a:rPr sz="3100" b="0" u="heavy" spc="-5" smtClean="0">
                <a:uFill>
                  <a:solidFill>
                    <a:srgbClr val="000000"/>
                  </a:solidFill>
                </a:uFill>
              </a:rPr>
              <a:t>RDM</a:t>
            </a:r>
            <a:r>
              <a:rPr sz="3100" b="0" u="heavy" spc="-5" dirty="0">
                <a:uFill>
                  <a:solidFill>
                    <a:srgbClr val="000000"/>
                  </a:solidFill>
                </a:uFill>
              </a:rPr>
              <a:t>.</a:t>
            </a:r>
            <a:r>
              <a:rPr sz="3100" b="0" spc="-5" dirty="0"/>
              <a:t>:- It has </a:t>
            </a:r>
            <a:r>
              <a:rPr sz="3100" b="0" dirty="0"/>
              <a:t>the </a:t>
            </a:r>
            <a:r>
              <a:rPr sz="3100" b="0" spc="-21" dirty="0"/>
              <a:t>movements </a:t>
            </a:r>
            <a:r>
              <a:rPr sz="3100" b="0" spc="-5" dirty="0"/>
              <a:t>explained</a:t>
            </a:r>
            <a:r>
              <a:rPr sz="3100" b="0" spc="-125" dirty="0"/>
              <a:t> </a:t>
            </a:r>
            <a:r>
              <a:rPr sz="3100" b="0" spc="-5" dirty="0"/>
              <a:t>above.</a:t>
            </a:r>
            <a:endParaRPr sz="3100"/>
          </a:p>
        </p:txBody>
      </p:sp>
      <p:sp>
        <p:nvSpPr>
          <p:cNvPr id="3" name="object 3"/>
          <p:cNvSpPr/>
          <p:nvPr/>
        </p:nvSpPr>
        <p:spPr>
          <a:xfrm>
            <a:off x="626707" y="671069"/>
            <a:ext cx="7353665" cy="6512459"/>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5025135" y="7254206"/>
            <a:ext cx="305436" cy="192360"/>
          </a:xfrm>
          <a:prstGeom prst="rect">
            <a:avLst/>
          </a:prstGeom>
        </p:spPr>
        <p:txBody>
          <a:bodyPr vert="horz" wrap="square" lIns="0" tIns="0" rIns="0" bIns="0" rtlCol="0">
            <a:spAutoFit/>
          </a:bodyPr>
          <a:lstStyle/>
          <a:p>
            <a:fld id="{81D60167-4931-47E6-BA6A-407CBD079E47}" type="slidenum">
              <a:rPr/>
              <a:pPr/>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Image result for drilling machine"/>
          <p:cNvPicPr>
            <a:picLocks noChangeAspect="1" noChangeArrowheads="1"/>
          </p:cNvPicPr>
          <p:nvPr/>
        </p:nvPicPr>
        <p:blipFill>
          <a:blip r:embed="rId2"/>
          <a:srcRect/>
          <a:stretch>
            <a:fillRect/>
          </a:stretch>
        </p:blipFill>
        <p:spPr bwMode="auto">
          <a:xfrm>
            <a:off x="469900" y="349249"/>
            <a:ext cx="8686801" cy="693420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62016" y="0"/>
            <a:ext cx="4925568" cy="514641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95732" y="21337"/>
            <a:ext cx="5288915" cy="489235"/>
          </a:xfrm>
          <a:prstGeom prst="rect">
            <a:avLst/>
          </a:prstGeom>
        </p:spPr>
        <p:txBody>
          <a:bodyPr vert="horz" wrap="square" lIns="0" tIns="12064" rIns="0" bIns="0" rtlCol="0">
            <a:spAutoFit/>
          </a:bodyPr>
          <a:lstStyle/>
          <a:p>
            <a:pPr marL="12698">
              <a:spcBef>
                <a:spcPts val="95"/>
              </a:spcBef>
              <a:tabLst>
                <a:tab pos="640018" algn="l"/>
                <a:tab pos="1657823" algn="l"/>
                <a:tab pos="2761346" algn="l"/>
                <a:tab pos="3861694" algn="l"/>
                <a:tab pos="4202656" algn="l"/>
                <a:tab pos="4946803" algn="l"/>
              </a:tabLst>
            </a:pPr>
            <a:r>
              <a:rPr sz="3100" b="0" spc="-5" smtClean="0"/>
              <a:t>(</a:t>
            </a:r>
            <a:r>
              <a:rPr lang="en-US" sz="3100" b="0" spc="5" dirty="0" smtClean="0"/>
              <a:t>4</a:t>
            </a:r>
            <a:r>
              <a:rPr sz="3100" b="0" spc="-5" smtClean="0"/>
              <a:t>)</a:t>
            </a:r>
            <a:r>
              <a:rPr sz="3100" b="0"/>
              <a:t>	</a:t>
            </a:r>
            <a:r>
              <a:rPr sz="3100" b="0" u="heavy" spc="-10" smtClean="0">
                <a:uFill>
                  <a:solidFill>
                    <a:srgbClr val="000000"/>
                  </a:solidFill>
                </a:uFill>
              </a:rPr>
              <a:t>G</a:t>
            </a:r>
            <a:r>
              <a:rPr sz="3100" b="0" u="heavy" spc="-15" smtClean="0">
                <a:uFill>
                  <a:solidFill>
                    <a:srgbClr val="000000"/>
                  </a:solidFill>
                </a:uFill>
              </a:rPr>
              <a:t>an</a:t>
            </a:r>
            <a:r>
              <a:rPr lang="en-US" sz="3100" b="0" u="heavy" spc="-5" dirty="0" smtClean="0">
                <a:uFill>
                  <a:solidFill>
                    <a:srgbClr val="000000"/>
                  </a:solidFill>
                </a:uFill>
              </a:rPr>
              <a:t>g</a:t>
            </a:r>
            <a:r>
              <a:rPr sz="3100" b="0" u="heavy" dirty="0">
                <a:uFill>
                  <a:solidFill>
                    <a:srgbClr val="000000"/>
                  </a:solidFill>
                </a:uFill>
              </a:rPr>
              <a:t>	</a:t>
            </a:r>
            <a:r>
              <a:rPr sz="3100" b="0" u="heavy" spc="-10" dirty="0">
                <a:uFill>
                  <a:solidFill>
                    <a:srgbClr val="000000"/>
                  </a:solidFill>
                </a:uFill>
              </a:rPr>
              <a:t>D</a:t>
            </a:r>
            <a:r>
              <a:rPr sz="3100" b="0" u="heavy" spc="-35" dirty="0">
                <a:uFill>
                  <a:solidFill>
                    <a:srgbClr val="000000"/>
                  </a:solidFill>
                </a:uFill>
              </a:rPr>
              <a:t>.</a:t>
            </a:r>
            <a:r>
              <a:rPr sz="3100" b="0" u="heavy" dirty="0">
                <a:uFill>
                  <a:solidFill>
                    <a:srgbClr val="000000"/>
                  </a:solidFill>
                </a:uFill>
              </a:rPr>
              <a:t>M</a:t>
            </a:r>
            <a:r>
              <a:rPr sz="3100" b="0" u="heavy" spc="-10" dirty="0">
                <a:uFill>
                  <a:solidFill>
                    <a:srgbClr val="000000"/>
                  </a:solidFill>
                </a:uFill>
              </a:rPr>
              <a:t>.</a:t>
            </a:r>
            <a:r>
              <a:rPr sz="3100" b="0" u="heavy" spc="-5" dirty="0">
                <a:uFill>
                  <a:solidFill>
                    <a:srgbClr val="000000"/>
                  </a:solidFill>
                </a:uFill>
              </a:rPr>
              <a:t>:</a:t>
            </a:r>
            <a:r>
              <a:rPr sz="3100" b="0" dirty="0"/>
              <a:t>	</a:t>
            </a:r>
            <a:r>
              <a:rPr sz="3100" b="0" spc="-44" dirty="0"/>
              <a:t>W</a:t>
            </a:r>
            <a:r>
              <a:rPr sz="3100" b="0" dirty="0"/>
              <a:t>h</a:t>
            </a:r>
            <a:r>
              <a:rPr sz="3100" b="0" spc="-15" dirty="0"/>
              <a:t>e</a:t>
            </a:r>
            <a:r>
              <a:rPr sz="3100" b="0" spc="-5" dirty="0"/>
              <a:t>n</a:t>
            </a:r>
            <a:r>
              <a:rPr sz="3100" b="0" dirty="0"/>
              <a:t>	</a:t>
            </a:r>
            <a:r>
              <a:rPr sz="3100" b="0" spc="-5" dirty="0"/>
              <a:t>a</a:t>
            </a:r>
            <a:r>
              <a:rPr sz="3100" b="0" dirty="0"/>
              <a:t>	</a:t>
            </a:r>
            <a:r>
              <a:rPr sz="3100" b="0" spc="-10" dirty="0"/>
              <a:t>N</a:t>
            </a:r>
            <a:r>
              <a:rPr sz="3100" b="0" spc="5" dirty="0"/>
              <a:t>o</a:t>
            </a:r>
            <a:r>
              <a:rPr sz="3100" b="0" spc="-5" dirty="0"/>
              <a:t>.</a:t>
            </a:r>
            <a:r>
              <a:rPr sz="3100" b="0" dirty="0"/>
              <a:t>	o</a:t>
            </a:r>
            <a:r>
              <a:rPr sz="3100" b="0" spc="-5" dirty="0"/>
              <a:t>f</a:t>
            </a:r>
            <a:endParaRPr sz="3100"/>
          </a:p>
        </p:txBody>
      </p:sp>
      <p:sp>
        <p:nvSpPr>
          <p:cNvPr id="20" name="object 20"/>
          <p:cNvSpPr txBox="1"/>
          <p:nvPr/>
        </p:nvSpPr>
        <p:spPr>
          <a:xfrm>
            <a:off x="5037836" y="7254206"/>
            <a:ext cx="280035" cy="192360"/>
          </a:xfrm>
          <a:prstGeom prst="rect">
            <a:avLst/>
          </a:prstGeom>
        </p:spPr>
        <p:txBody>
          <a:bodyPr vert="horz" wrap="square" lIns="0" tIns="0" rIns="0" bIns="0" rtlCol="0">
            <a:spAutoFit/>
          </a:bodyPr>
          <a:lstStyle/>
          <a:p>
            <a:pPr marL="12698">
              <a:lnSpc>
                <a:spcPts val="1535"/>
              </a:lnSpc>
            </a:pPr>
            <a:r>
              <a:rPr sz="1300" b="1" spc="21" dirty="0">
                <a:solidFill>
                  <a:srgbClr val="888888"/>
                </a:solidFill>
                <a:latin typeface="Times New Roman"/>
                <a:cs typeface="Times New Roman"/>
              </a:rPr>
              <a:t>10</a:t>
            </a:r>
            <a:r>
              <a:rPr sz="1300" b="1" spc="10" dirty="0">
                <a:solidFill>
                  <a:srgbClr val="888888"/>
                </a:solidFill>
                <a:latin typeface="Times New Roman"/>
                <a:cs typeface="Times New Roman"/>
              </a:rPr>
              <a:t>4</a:t>
            </a:r>
            <a:endParaRPr sz="1300">
              <a:latin typeface="Times New Roman"/>
              <a:cs typeface="Times New Roman"/>
            </a:endParaRPr>
          </a:p>
        </p:txBody>
      </p:sp>
      <p:sp>
        <p:nvSpPr>
          <p:cNvPr id="4" name="object 4"/>
          <p:cNvSpPr txBox="1"/>
          <p:nvPr/>
        </p:nvSpPr>
        <p:spPr>
          <a:xfrm>
            <a:off x="773683" y="493776"/>
            <a:ext cx="4909185" cy="979111"/>
          </a:xfrm>
          <a:prstGeom prst="rect">
            <a:avLst/>
          </a:prstGeom>
        </p:spPr>
        <p:txBody>
          <a:bodyPr vert="horz" wrap="square" lIns="0" tIns="29842" rIns="0" bIns="0" rtlCol="0">
            <a:spAutoFit/>
          </a:bodyPr>
          <a:lstStyle/>
          <a:p>
            <a:pPr marL="12698" marR="5079">
              <a:lnSpc>
                <a:spcPts val="3699"/>
              </a:lnSpc>
              <a:spcBef>
                <a:spcPts val="235"/>
              </a:spcBef>
              <a:tabLst>
                <a:tab pos="655257" algn="l"/>
                <a:tab pos="2008309" algn="l"/>
                <a:tab pos="2807062" algn="l"/>
                <a:tab pos="3361998" algn="l"/>
                <a:tab pos="3562638" algn="l"/>
                <a:tab pos="4160115" algn="l"/>
                <a:tab pos="4720766" algn="l"/>
              </a:tabLst>
            </a:pPr>
            <a:r>
              <a:rPr sz="3100" spc="-10" dirty="0">
                <a:latin typeface="Times New Roman"/>
                <a:cs typeface="Times New Roman"/>
              </a:rPr>
              <a:t>s</a:t>
            </a:r>
            <a:r>
              <a:rPr sz="3100" spc="-5" dirty="0">
                <a:latin typeface="Times New Roman"/>
                <a:cs typeface="Times New Roman"/>
              </a:rPr>
              <a:t>i</a:t>
            </a:r>
            <a:r>
              <a:rPr sz="3100" spc="-15" dirty="0">
                <a:latin typeface="Times New Roman"/>
                <a:cs typeface="Times New Roman"/>
              </a:rPr>
              <a:t>n</a:t>
            </a:r>
            <a:r>
              <a:rPr sz="3100" dirty="0">
                <a:latin typeface="Times New Roman"/>
                <a:cs typeface="Times New Roman"/>
              </a:rPr>
              <a:t>g</a:t>
            </a:r>
            <a:r>
              <a:rPr sz="3100" spc="-5" dirty="0">
                <a:latin typeface="Times New Roman"/>
                <a:cs typeface="Times New Roman"/>
              </a:rPr>
              <a:t>le</a:t>
            </a:r>
            <a:r>
              <a:rPr sz="3100" spc="250" dirty="0">
                <a:latin typeface="Times New Roman"/>
                <a:cs typeface="Times New Roman"/>
              </a:rPr>
              <a:t> </a:t>
            </a:r>
            <a:r>
              <a:rPr sz="3100" spc="-10" dirty="0">
                <a:latin typeface="Times New Roman"/>
                <a:cs typeface="Times New Roman"/>
              </a:rPr>
              <a:t>s</a:t>
            </a:r>
            <a:r>
              <a:rPr sz="3100" spc="-15" dirty="0">
                <a:latin typeface="Times New Roman"/>
                <a:cs typeface="Times New Roman"/>
              </a:rPr>
              <a:t>p</a:t>
            </a:r>
            <a:r>
              <a:rPr sz="3100" spc="-5" dirty="0">
                <a:latin typeface="Times New Roman"/>
                <a:cs typeface="Times New Roman"/>
              </a:rPr>
              <a:t>i</a:t>
            </a:r>
            <a:r>
              <a:rPr sz="3100" spc="-15" dirty="0">
                <a:latin typeface="Times New Roman"/>
                <a:cs typeface="Times New Roman"/>
              </a:rPr>
              <a:t>n</a:t>
            </a:r>
            <a:r>
              <a:rPr sz="3100" dirty="0">
                <a:latin typeface="Times New Roman"/>
                <a:cs typeface="Times New Roman"/>
              </a:rPr>
              <a:t>d</a:t>
            </a:r>
            <a:r>
              <a:rPr sz="3100" spc="-25" dirty="0">
                <a:latin typeface="Times New Roman"/>
                <a:cs typeface="Times New Roman"/>
              </a:rPr>
              <a:t>l</a:t>
            </a:r>
            <a:r>
              <a:rPr sz="3100" spc="-5" dirty="0">
                <a:latin typeface="Times New Roman"/>
                <a:cs typeface="Times New Roman"/>
              </a:rPr>
              <a:t>e</a:t>
            </a:r>
            <a:r>
              <a:rPr sz="3100" spc="245" dirty="0">
                <a:latin typeface="Times New Roman"/>
                <a:cs typeface="Times New Roman"/>
              </a:rPr>
              <a:t> </a:t>
            </a:r>
            <a:r>
              <a:rPr sz="3100" spc="-10" dirty="0">
                <a:latin typeface="Times New Roman"/>
                <a:cs typeface="Times New Roman"/>
              </a:rPr>
              <a:t>D</a:t>
            </a:r>
            <a:r>
              <a:rPr sz="3100" spc="-15" dirty="0">
                <a:latin typeface="Times New Roman"/>
                <a:cs typeface="Times New Roman"/>
              </a:rPr>
              <a:t>.</a:t>
            </a:r>
            <a:r>
              <a:rPr sz="3100" spc="-25" dirty="0">
                <a:latin typeface="Times New Roman"/>
                <a:cs typeface="Times New Roman"/>
              </a:rPr>
              <a:t>M</a:t>
            </a:r>
            <a:r>
              <a:rPr sz="3100" spc="-5" dirty="0">
                <a:latin typeface="Times New Roman"/>
                <a:cs typeface="Times New Roman"/>
              </a:rPr>
              <a:t>.</a:t>
            </a:r>
            <a:r>
              <a:rPr sz="3100" dirty="0">
                <a:latin typeface="Times New Roman"/>
                <a:cs typeface="Times New Roman"/>
              </a:rPr>
              <a:t>		</a:t>
            </a:r>
            <a:r>
              <a:rPr sz="3100" spc="-15" dirty="0">
                <a:latin typeface="Times New Roman"/>
                <a:cs typeface="Times New Roman"/>
              </a:rPr>
              <a:t>c</a:t>
            </a:r>
            <a:r>
              <a:rPr sz="3100" dirty="0">
                <a:latin typeface="Times New Roman"/>
                <a:cs typeface="Times New Roman"/>
              </a:rPr>
              <a:t>o</a:t>
            </a:r>
            <a:r>
              <a:rPr sz="3100" spc="-5" dirty="0">
                <a:latin typeface="Times New Roman"/>
                <a:cs typeface="Times New Roman"/>
              </a:rPr>
              <a:t>l</a:t>
            </a:r>
            <a:r>
              <a:rPr sz="3100" dirty="0">
                <a:latin typeface="Times New Roman"/>
                <a:cs typeface="Times New Roman"/>
              </a:rPr>
              <a:t>u</a:t>
            </a:r>
            <a:r>
              <a:rPr sz="3100" spc="-65" dirty="0">
                <a:latin typeface="Times New Roman"/>
                <a:cs typeface="Times New Roman"/>
              </a:rPr>
              <a:t>m</a:t>
            </a:r>
            <a:r>
              <a:rPr sz="3100" dirty="0">
                <a:latin typeface="Times New Roman"/>
                <a:cs typeface="Times New Roman"/>
              </a:rPr>
              <a:t>n</a:t>
            </a:r>
            <a:r>
              <a:rPr sz="3100" spc="-5" dirty="0">
                <a:latin typeface="Times New Roman"/>
                <a:cs typeface="Times New Roman"/>
              </a:rPr>
              <a:t>s  </a:t>
            </a:r>
            <a:r>
              <a:rPr sz="3100" spc="-15" dirty="0">
                <a:latin typeface="Times New Roman"/>
                <a:cs typeface="Times New Roman"/>
              </a:rPr>
              <a:t>a</a:t>
            </a:r>
            <a:r>
              <a:rPr sz="3100" spc="-5" dirty="0">
                <a:latin typeface="Times New Roman"/>
                <a:cs typeface="Times New Roman"/>
              </a:rPr>
              <a:t>re</a:t>
            </a:r>
            <a:r>
              <a:rPr sz="3100" dirty="0">
                <a:latin typeface="Times New Roman"/>
                <a:cs typeface="Times New Roman"/>
              </a:rPr>
              <a:t>	p</a:t>
            </a:r>
            <a:r>
              <a:rPr sz="3100" spc="-5" dirty="0">
                <a:latin typeface="Times New Roman"/>
                <a:cs typeface="Times New Roman"/>
              </a:rPr>
              <a:t>l</a:t>
            </a:r>
            <a:r>
              <a:rPr sz="3100" spc="-15" dirty="0">
                <a:latin typeface="Times New Roman"/>
                <a:cs typeface="Times New Roman"/>
              </a:rPr>
              <a:t>ac</a:t>
            </a:r>
            <a:r>
              <a:rPr sz="3100" spc="-35" dirty="0">
                <a:latin typeface="Times New Roman"/>
                <a:cs typeface="Times New Roman"/>
              </a:rPr>
              <a:t>e</a:t>
            </a:r>
            <a:r>
              <a:rPr sz="3100" spc="-5" dirty="0">
                <a:latin typeface="Times New Roman"/>
                <a:cs typeface="Times New Roman"/>
              </a:rPr>
              <a:t>d</a:t>
            </a:r>
            <a:r>
              <a:rPr sz="3100" dirty="0">
                <a:latin typeface="Times New Roman"/>
                <a:cs typeface="Times New Roman"/>
              </a:rPr>
              <a:t>	</a:t>
            </a:r>
            <a:r>
              <a:rPr sz="3100" spc="-10" dirty="0">
                <a:latin typeface="Times New Roman"/>
                <a:cs typeface="Times New Roman"/>
              </a:rPr>
              <a:t>s</a:t>
            </a:r>
            <a:r>
              <a:rPr sz="3100" spc="-5" dirty="0">
                <a:latin typeface="Times New Roman"/>
                <a:cs typeface="Times New Roman"/>
              </a:rPr>
              <a:t>i</a:t>
            </a:r>
            <a:r>
              <a:rPr sz="3100" dirty="0">
                <a:latin typeface="Times New Roman"/>
                <a:cs typeface="Times New Roman"/>
              </a:rPr>
              <a:t>d</a:t>
            </a:r>
            <a:r>
              <a:rPr sz="3100" spc="-5" dirty="0">
                <a:latin typeface="Times New Roman"/>
                <a:cs typeface="Times New Roman"/>
              </a:rPr>
              <a:t>e</a:t>
            </a:r>
            <a:r>
              <a:rPr sz="3100" dirty="0">
                <a:latin typeface="Times New Roman"/>
                <a:cs typeface="Times New Roman"/>
              </a:rPr>
              <a:t>	</a:t>
            </a:r>
            <a:r>
              <a:rPr sz="3100" spc="-15" dirty="0">
                <a:latin typeface="Times New Roman"/>
                <a:cs typeface="Times New Roman"/>
              </a:rPr>
              <a:t>b</a:t>
            </a:r>
            <a:r>
              <a:rPr sz="3100" spc="-5" dirty="0">
                <a:latin typeface="Times New Roman"/>
                <a:cs typeface="Times New Roman"/>
              </a:rPr>
              <a:t>y</a:t>
            </a:r>
            <a:r>
              <a:rPr sz="3100" dirty="0">
                <a:latin typeface="Times New Roman"/>
                <a:cs typeface="Times New Roman"/>
              </a:rPr>
              <a:t>	</a:t>
            </a:r>
            <a:r>
              <a:rPr sz="3100" spc="-10" dirty="0">
                <a:latin typeface="Times New Roman"/>
                <a:cs typeface="Times New Roman"/>
              </a:rPr>
              <a:t>s</a:t>
            </a:r>
            <a:r>
              <a:rPr sz="3100" spc="-5" dirty="0">
                <a:latin typeface="Times New Roman"/>
                <a:cs typeface="Times New Roman"/>
              </a:rPr>
              <a:t>i</a:t>
            </a:r>
            <a:r>
              <a:rPr sz="3100" dirty="0">
                <a:latin typeface="Times New Roman"/>
                <a:cs typeface="Times New Roman"/>
              </a:rPr>
              <a:t>d</a:t>
            </a:r>
            <a:r>
              <a:rPr sz="3100" spc="-5" dirty="0">
                <a:latin typeface="Times New Roman"/>
                <a:cs typeface="Times New Roman"/>
              </a:rPr>
              <a:t>e</a:t>
            </a:r>
            <a:r>
              <a:rPr sz="3100" dirty="0">
                <a:latin typeface="Times New Roman"/>
                <a:cs typeface="Times New Roman"/>
              </a:rPr>
              <a:t>	o</a:t>
            </a:r>
            <a:r>
              <a:rPr sz="3100" spc="-5" dirty="0">
                <a:latin typeface="Times New Roman"/>
                <a:cs typeface="Times New Roman"/>
              </a:rPr>
              <a:t>n</a:t>
            </a:r>
            <a:r>
              <a:rPr sz="3100" dirty="0">
                <a:latin typeface="Times New Roman"/>
                <a:cs typeface="Times New Roman"/>
              </a:rPr>
              <a:t>	</a:t>
            </a:r>
            <a:r>
              <a:rPr sz="3100" spc="-5" dirty="0">
                <a:latin typeface="Times New Roman"/>
                <a:cs typeface="Times New Roman"/>
              </a:rPr>
              <a:t>a</a:t>
            </a:r>
            <a:endParaRPr sz="3100">
              <a:latin typeface="Times New Roman"/>
              <a:cs typeface="Times New Roman"/>
            </a:endParaRPr>
          </a:p>
        </p:txBody>
      </p:sp>
      <p:sp>
        <p:nvSpPr>
          <p:cNvPr id="5" name="object 5"/>
          <p:cNvSpPr txBox="1"/>
          <p:nvPr/>
        </p:nvSpPr>
        <p:spPr>
          <a:xfrm>
            <a:off x="4477003" y="1435609"/>
            <a:ext cx="1209039" cy="489235"/>
          </a:xfrm>
          <a:prstGeom prst="rect">
            <a:avLst/>
          </a:prstGeom>
        </p:spPr>
        <p:txBody>
          <a:bodyPr vert="horz" wrap="square" lIns="0" tIns="12064" rIns="0" bIns="0" rtlCol="0">
            <a:spAutoFit/>
          </a:bodyPr>
          <a:lstStyle/>
          <a:p>
            <a:pPr marL="12698">
              <a:spcBef>
                <a:spcPts val="95"/>
              </a:spcBef>
              <a:tabLst>
                <a:tab pos="1020981" algn="l"/>
              </a:tabLst>
            </a:pPr>
            <a:r>
              <a:rPr sz="3100" dirty="0">
                <a:latin typeface="Times New Roman"/>
                <a:cs typeface="Times New Roman"/>
              </a:rPr>
              <a:t>h</a:t>
            </a:r>
            <a:r>
              <a:rPr sz="3100" spc="-35" dirty="0">
                <a:latin typeface="Times New Roman"/>
                <a:cs typeface="Times New Roman"/>
              </a:rPr>
              <a:t>a</a:t>
            </a:r>
            <a:r>
              <a:rPr sz="3100" dirty="0">
                <a:latin typeface="Times New Roman"/>
                <a:cs typeface="Times New Roman"/>
              </a:rPr>
              <a:t>v</a:t>
            </a:r>
            <a:r>
              <a:rPr sz="3100" spc="-5" dirty="0">
                <a:latin typeface="Times New Roman"/>
                <a:cs typeface="Times New Roman"/>
              </a:rPr>
              <a:t>e</a:t>
            </a:r>
            <a:r>
              <a:rPr sz="3100" dirty="0">
                <a:latin typeface="Times New Roman"/>
                <a:cs typeface="Times New Roman"/>
              </a:rPr>
              <a:t>	</a:t>
            </a:r>
            <a:r>
              <a:rPr sz="3100" spc="-5" dirty="0">
                <a:latin typeface="Times New Roman"/>
                <a:cs typeface="Times New Roman"/>
              </a:rPr>
              <a:t>a</a:t>
            </a:r>
            <a:endParaRPr sz="3100">
              <a:latin typeface="Times New Roman"/>
              <a:cs typeface="Times New Roman"/>
            </a:endParaRPr>
          </a:p>
        </p:txBody>
      </p:sp>
      <p:sp>
        <p:nvSpPr>
          <p:cNvPr id="6" name="object 6"/>
          <p:cNvSpPr txBox="1"/>
          <p:nvPr/>
        </p:nvSpPr>
        <p:spPr>
          <a:xfrm>
            <a:off x="773684" y="1435608"/>
            <a:ext cx="1494790" cy="979111"/>
          </a:xfrm>
          <a:prstGeom prst="rect">
            <a:avLst/>
          </a:prstGeom>
        </p:spPr>
        <p:txBody>
          <a:bodyPr vert="horz" wrap="square" lIns="0" tIns="29842" rIns="0" bIns="0" rtlCol="0">
            <a:spAutoFit/>
          </a:bodyPr>
          <a:lstStyle/>
          <a:p>
            <a:pPr marL="12698" marR="5079">
              <a:lnSpc>
                <a:spcPts val="3699"/>
              </a:lnSpc>
              <a:spcBef>
                <a:spcPts val="235"/>
              </a:spcBef>
            </a:pPr>
            <a:r>
              <a:rPr sz="3100" spc="-15" dirty="0">
                <a:latin typeface="Times New Roman"/>
                <a:cs typeface="Times New Roman"/>
              </a:rPr>
              <a:t>common  c</a:t>
            </a:r>
            <a:r>
              <a:rPr sz="3100" dirty="0">
                <a:latin typeface="Times New Roman"/>
                <a:cs typeface="Times New Roman"/>
              </a:rPr>
              <a:t>o</a:t>
            </a:r>
            <a:r>
              <a:rPr sz="3100" spc="-40" dirty="0">
                <a:latin typeface="Times New Roman"/>
                <a:cs typeface="Times New Roman"/>
              </a:rPr>
              <a:t>mm</a:t>
            </a:r>
            <a:r>
              <a:rPr sz="3100" dirty="0">
                <a:latin typeface="Times New Roman"/>
                <a:cs typeface="Times New Roman"/>
              </a:rPr>
              <a:t>on</a:t>
            </a:r>
            <a:r>
              <a:rPr sz="3100" spc="-5" dirty="0">
                <a:latin typeface="Times New Roman"/>
                <a:cs typeface="Times New Roman"/>
              </a:rPr>
              <a:t>,</a:t>
            </a:r>
            <a:endParaRPr sz="3100">
              <a:latin typeface="Times New Roman"/>
              <a:cs typeface="Times New Roman"/>
            </a:endParaRPr>
          </a:p>
        </p:txBody>
      </p:sp>
      <p:sp>
        <p:nvSpPr>
          <p:cNvPr id="7" name="object 7"/>
          <p:cNvSpPr txBox="1"/>
          <p:nvPr/>
        </p:nvSpPr>
        <p:spPr>
          <a:xfrm>
            <a:off x="2413506" y="1435608"/>
            <a:ext cx="1822451" cy="979111"/>
          </a:xfrm>
          <a:prstGeom prst="rect">
            <a:avLst/>
          </a:prstGeom>
        </p:spPr>
        <p:txBody>
          <a:bodyPr vert="horz" wrap="square" lIns="0" tIns="29842" rIns="0" bIns="0" rtlCol="0">
            <a:spAutoFit/>
          </a:bodyPr>
          <a:lstStyle/>
          <a:p>
            <a:pPr marL="158735" marR="5079" indent="-146670">
              <a:lnSpc>
                <a:spcPts val="3699"/>
              </a:lnSpc>
              <a:spcBef>
                <a:spcPts val="235"/>
              </a:spcBef>
              <a:tabLst>
                <a:tab pos="1243845" algn="l"/>
              </a:tabLst>
            </a:pPr>
            <a:r>
              <a:rPr sz="3100" dirty="0">
                <a:latin typeface="Times New Roman"/>
                <a:cs typeface="Times New Roman"/>
              </a:rPr>
              <a:t>b</a:t>
            </a:r>
            <a:r>
              <a:rPr sz="3100" spc="-15" dirty="0">
                <a:latin typeface="Times New Roman"/>
                <a:cs typeface="Times New Roman"/>
              </a:rPr>
              <a:t>a</a:t>
            </a:r>
            <a:r>
              <a:rPr sz="3100" spc="-10" dirty="0">
                <a:latin typeface="Times New Roman"/>
                <a:cs typeface="Times New Roman"/>
              </a:rPr>
              <a:t>s</a:t>
            </a:r>
            <a:r>
              <a:rPr sz="3100" spc="-5" dirty="0">
                <a:latin typeface="Times New Roman"/>
                <a:cs typeface="Times New Roman"/>
              </a:rPr>
              <a:t>e</a:t>
            </a:r>
            <a:r>
              <a:rPr sz="3100" dirty="0">
                <a:latin typeface="Times New Roman"/>
                <a:cs typeface="Times New Roman"/>
              </a:rPr>
              <a:t>	</a:t>
            </a:r>
            <a:r>
              <a:rPr sz="3100" spc="-35" dirty="0">
                <a:latin typeface="Times New Roman"/>
                <a:cs typeface="Times New Roman"/>
              </a:rPr>
              <a:t>a</a:t>
            </a:r>
            <a:r>
              <a:rPr sz="3100" dirty="0">
                <a:latin typeface="Times New Roman"/>
                <a:cs typeface="Times New Roman"/>
              </a:rPr>
              <a:t>n</a:t>
            </a:r>
            <a:r>
              <a:rPr sz="3100" spc="-5" dirty="0">
                <a:latin typeface="Times New Roman"/>
                <a:cs typeface="Times New Roman"/>
              </a:rPr>
              <a:t>d  work</a:t>
            </a:r>
            <a:endParaRPr sz="3100">
              <a:latin typeface="Times New Roman"/>
              <a:cs typeface="Times New Roman"/>
            </a:endParaRPr>
          </a:p>
        </p:txBody>
      </p:sp>
      <p:sp>
        <p:nvSpPr>
          <p:cNvPr id="8" name="object 8"/>
          <p:cNvSpPr txBox="1"/>
          <p:nvPr/>
        </p:nvSpPr>
        <p:spPr>
          <a:xfrm>
            <a:off x="3687572" y="1905000"/>
            <a:ext cx="885825" cy="489235"/>
          </a:xfrm>
          <a:prstGeom prst="rect">
            <a:avLst/>
          </a:prstGeom>
        </p:spPr>
        <p:txBody>
          <a:bodyPr vert="horz" wrap="square" lIns="0" tIns="12064" rIns="0" bIns="0" rtlCol="0">
            <a:spAutoFit/>
          </a:bodyPr>
          <a:lstStyle/>
          <a:p>
            <a:pPr marL="12698">
              <a:spcBef>
                <a:spcPts val="95"/>
              </a:spcBef>
            </a:pPr>
            <a:r>
              <a:rPr sz="3100" spc="-25" dirty="0">
                <a:latin typeface="Times New Roman"/>
                <a:cs typeface="Times New Roman"/>
              </a:rPr>
              <a:t>t</a:t>
            </a:r>
            <a:r>
              <a:rPr sz="3100" spc="-15" dirty="0">
                <a:latin typeface="Times New Roman"/>
                <a:cs typeface="Times New Roman"/>
              </a:rPr>
              <a:t>a</a:t>
            </a:r>
            <a:r>
              <a:rPr sz="3100" dirty="0">
                <a:latin typeface="Times New Roman"/>
                <a:cs typeface="Times New Roman"/>
              </a:rPr>
              <a:t>b</a:t>
            </a:r>
            <a:r>
              <a:rPr sz="3100" spc="-5" dirty="0">
                <a:latin typeface="Times New Roman"/>
                <a:cs typeface="Times New Roman"/>
              </a:rPr>
              <a:t>l</a:t>
            </a:r>
            <a:r>
              <a:rPr sz="3100" spc="-15" dirty="0">
                <a:latin typeface="Times New Roman"/>
                <a:cs typeface="Times New Roman"/>
              </a:rPr>
              <a:t>e</a:t>
            </a:r>
            <a:r>
              <a:rPr sz="3100" spc="-5" dirty="0">
                <a:latin typeface="Times New Roman"/>
                <a:cs typeface="Times New Roman"/>
              </a:rPr>
              <a:t>,</a:t>
            </a:r>
            <a:endParaRPr sz="3100">
              <a:latin typeface="Times New Roman"/>
              <a:cs typeface="Times New Roman"/>
            </a:endParaRPr>
          </a:p>
        </p:txBody>
      </p:sp>
      <p:sp>
        <p:nvSpPr>
          <p:cNvPr id="9" name="object 9"/>
          <p:cNvSpPr txBox="1"/>
          <p:nvPr/>
        </p:nvSpPr>
        <p:spPr>
          <a:xfrm>
            <a:off x="5181092" y="1905000"/>
            <a:ext cx="504825" cy="489235"/>
          </a:xfrm>
          <a:prstGeom prst="rect">
            <a:avLst/>
          </a:prstGeom>
        </p:spPr>
        <p:txBody>
          <a:bodyPr vert="horz" wrap="square" lIns="0" tIns="12064" rIns="0" bIns="0" rtlCol="0">
            <a:spAutoFit/>
          </a:bodyPr>
          <a:lstStyle/>
          <a:p>
            <a:pPr marL="12698">
              <a:spcBef>
                <a:spcPts val="95"/>
              </a:spcBef>
            </a:pPr>
            <a:r>
              <a:rPr sz="3100" spc="-25" dirty="0">
                <a:latin typeface="Times New Roman"/>
                <a:cs typeface="Times New Roman"/>
              </a:rPr>
              <a:t>t</a:t>
            </a:r>
            <a:r>
              <a:rPr sz="3100" dirty="0">
                <a:latin typeface="Times New Roman"/>
                <a:cs typeface="Times New Roman"/>
              </a:rPr>
              <a:t>h</a:t>
            </a:r>
            <a:r>
              <a:rPr sz="3100" spc="-5" dirty="0">
                <a:latin typeface="Times New Roman"/>
                <a:cs typeface="Times New Roman"/>
              </a:rPr>
              <a:t>e</a:t>
            </a:r>
            <a:endParaRPr sz="3100">
              <a:latin typeface="Times New Roman"/>
              <a:cs typeface="Times New Roman"/>
            </a:endParaRPr>
          </a:p>
        </p:txBody>
      </p:sp>
      <p:sp>
        <p:nvSpPr>
          <p:cNvPr id="10" name="object 10"/>
          <p:cNvSpPr txBox="1"/>
          <p:nvPr/>
        </p:nvSpPr>
        <p:spPr>
          <a:xfrm>
            <a:off x="773684" y="2377440"/>
            <a:ext cx="3354703" cy="489235"/>
          </a:xfrm>
          <a:prstGeom prst="rect">
            <a:avLst/>
          </a:prstGeom>
        </p:spPr>
        <p:txBody>
          <a:bodyPr vert="horz" wrap="square" lIns="0" tIns="12064" rIns="0" bIns="0" rtlCol="0">
            <a:spAutoFit/>
          </a:bodyPr>
          <a:lstStyle/>
          <a:p>
            <a:pPr marL="12698">
              <a:spcBef>
                <a:spcPts val="95"/>
              </a:spcBef>
            </a:pPr>
            <a:r>
              <a:rPr sz="3100" spc="-10" dirty="0">
                <a:latin typeface="Times New Roman"/>
                <a:cs typeface="Times New Roman"/>
              </a:rPr>
              <a:t>machine </a:t>
            </a:r>
            <a:r>
              <a:rPr sz="3100" spc="-5" dirty="0">
                <a:latin typeface="Times New Roman"/>
                <a:cs typeface="Times New Roman"/>
              </a:rPr>
              <a:t>is </a:t>
            </a:r>
            <a:r>
              <a:rPr sz="3100" spc="-10" dirty="0">
                <a:latin typeface="Times New Roman"/>
                <a:cs typeface="Times New Roman"/>
              </a:rPr>
              <a:t>known</a:t>
            </a:r>
            <a:r>
              <a:rPr sz="3100" spc="315" dirty="0">
                <a:latin typeface="Times New Roman"/>
                <a:cs typeface="Times New Roman"/>
              </a:rPr>
              <a:t> </a:t>
            </a:r>
            <a:r>
              <a:rPr sz="3100" spc="-10" dirty="0">
                <a:latin typeface="Times New Roman"/>
                <a:cs typeface="Times New Roman"/>
              </a:rPr>
              <a:t>as</a:t>
            </a:r>
            <a:endParaRPr sz="3100">
              <a:latin typeface="Times New Roman"/>
              <a:cs typeface="Times New Roman"/>
            </a:endParaRPr>
          </a:p>
        </p:txBody>
      </p:sp>
      <p:sp>
        <p:nvSpPr>
          <p:cNvPr id="11" name="object 11"/>
          <p:cNvSpPr txBox="1"/>
          <p:nvPr/>
        </p:nvSpPr>
        <p:spPr>
          <a:xfrm>
            <a:off x="4449572" y="2377440"/>
            <a:ext cx="1236345" cy="489235"/>
          </a:xfrm>
          <a:prstGeom prst="rect">
            <a:avLst/>
          </a:prstGeom>
        </p:spPr>
        <p:txBody>
          <a:bodyPr vert="horz" wrap="square" lIns="0" tIns="12064" rIns="0" bIns="0" rtlCol="0">
            <a:spAutoFit/>
          </a:bodyPr>
          <a:lstStyle/>
          <a:p>
            <a:pPr marL="12698">
              <a:spcBef>
                <a:spcPts val="95"/>
              </a:spcBef>
            </a:pPr>
            <a:r>
              <a:rPr sz="3100" spc="-10" dirty="0">
                <a:latin typeface="Times New Roman"/>
                <a:cs typeface="Times New Roman"/>
              </a:rPr>
              <a:t>G</a:t>
            </a:r>
            <a:r>
              <a:rPr sz="3100" spc="-15" dirty="0">
                <a:latin typeface="Times New Roman"/>
                <a:cs typeface="Times New Roman"/>
              </a:rPr>
              <a:t>.</a:t>
            </a:r>
            <a:r>
              <a:rPr sz="3100" spc="-10" dirty="0">
                <a:latin typeface="Times New Roman"/>
                <a:cs typeface="Times New Roman"/>
              </a:rPr>
              <a:t>D</a:t>
            </a:r>
            <a:r>
              <a:rPr sz="3100" spc="-15" dirty="0">
                <a:latin typeface="Times New Roman"/>
                <a:cs typeface="Times New Roman"/>
              </a:rPr>
              <a:t>.</a:t>
            </a:r>
            <a:r>
              <a:rPr sz="3100" dirty="0">
                <a:latin typeface="Times New Roman"/>
                <a:cs typeface="Times New Roman"/>
              </a:rPr>
              <a:t>M</a:t>
            </a:r>
            <a:r>
              <a:rPr sz="3100" spc="-5" dirty="0">
                <a:latin typeface="Times New Roman"/>
                <a:cs typeface="Times New Roman"/>
              </a:rPr>
              <a:t>.</a:t>
            </a:r>
            <a:endParaRPr sz="3100">
              <a:latin typeface="Times New Roman"/>
              <a:cs typeface="Times New Roman"/>
            </a:endParaRPr>
          </a:p>
        </p:txBody>
      </p:sp>
      <p:sp>
        <p:nvSpPr>
          <p:cNvPr id="12" name="object 12"/>
          <p:cNvSpPr txBox="1"/>
          <p:nvPr/>
        </p:nvSpPr>
        <p:spPr>
          <a:xfrm>
            <a:off x="773684" y="2846832"/>
            <a:ext cx="4912360" cy="489235"/>
          </a:xfrm>
          <a:prstGeom prst="rect">
            <a:avLst/>
          </a:prstGeom>
        </p:spPr>
        <p:txBody>
          <a:bodyPr vert="horz" wrap="square" lIns="0" tIns="12064" rIns="0" bIns="0" rtlCol="0">
            <a:spAutoFit/>
          </a:bodyPr>
          <a:lstStyle/>
          <a:p>
            <a:pPr marL="12698">
              <a:spcBef>
                <a:spcPts val="95"/>
              </a:spcBef>
              <a:tabLst>
                <a:tab pos="2261650" algn="l"/>
                <a:tab pos="2673090" algn="l"/>
                <a:tab pos="3196914" algn="l"/>
                <a:tab pos="3608353" algn="l"/>
              </a:tabLst>
            </a:pPr>
            <a:r>
              <a:rPr sz="3100" spc="-5" dirty="0">
                <a:latin typeface="Times New Roman"/>
                <a:cs typeface="Times New Roman"/>
              </a:rPr>
              <a:t>In</a:t>
            </a:r>
            <a:r>
              <a:rPr sz="3100" spc="75" dirty="0">
                <a:latin typeface="Times New Roman"/>
                <a:cs typeface="Times New Roman"/>
              </a:rPr>
              <a:t> </a:t>
            </a:r>
            <a:r>
              <a:rPr sz="3100" spc="-5" dirty="0">
                <a:latin typeface="Times New Roman"/>
                <a:cs typeface="Times New Roman"/>
              </a:rPr>
              <a:t>a</a:t>
            </a:r>
            <a:r>
              <a:rPr sz="3100" spc="55" dirty="0">
                <a:latin typeface="Times New Roman"/>
                <a:cs typeface="Times New Roman"/>
              </a:rPr>
              <a:t> </a:t>
            </a:r>
            <a:r>
              <a:rPr sz="3100" spc="-10" dirty="0">
                <a:latin typeface="Times New Roman"/>
                <a:cs typeface="Times New Roman"/>
              </a:rPr>
              <a:t>G</a:t>
            </a:r>
            <a:r>
              <a:rPr sz="3100" spc="-15" dirty="0">
                <a:latin typeface="Times New Roman"/>
                <a:cs typeface="Times New Roman"/>
              </a:rPr>
              <a:t>.</a:t>
            </a:r>
            <a:r>
              <a:rPr sz="3100" spc="-10" dirty="0">
                <a:latin typeface="Times New Roman"/>
                <a:cs typeface="Times New Roman"/>
              </a:rPr>
              <a:t>D</a:t>
            </a:r>
            <a:r>
              <a:rPr sz="3100" spc="-15" dirty="0">
                <a:latin typeface="Times New Roman"/>
                <a:cs typeface="Times New Roman"/>
              </a:rPr>
              <a:t>.</a:t>
            </a:r>
            <a:r>
              <a:rPr sz="3100" dirty="0">
                <a:latin typeface="Times New Roman"/>
                <a:cs typeface="Times New Roman"/>
              </a:rPr>
              <a:t>M</a:t>
            </a:r>
            <a:r>
              <a:rPr sz="3100" spc="-5" dirty="0">
                <a:latin typeface="Times New Roman"/>
                <a:cs typeface="Times New Roman"/>
              </a:rPr>
              <a:t>.</a:t>
            </a:r>
            <a:r>
              <a:rPr sz="3100" dirty="0">
                <a:latin typeface="Times New Roman"/>
                <a:cs typeface="Times New Roman"/>
              </a:rPr>
              <a:t>	</a:t>
            </a:r>
            <a:r>
              <a:rPr sz="3100" spc="-5" dirty="0">
                <a:latin typeface="Times New Roman"/>
                <a:cs typeface="Times New Roman"/>
              </a:rPr>
              <a:t>4</a:t>
            </a:r>
            <a:r>
              <a:rPr sz="3100" dirty="0">
                <a:latin typeface="Times New Roman"/>
                <a:cs typeface="Times New Roman"/>
              </a:rPr>
              <a:t>	</a:t>
            </a:r>
            <a:r>
              <a:rPr sz="3100" spc="-5" dirty="0">
                <a:latin typeface="Times New Roman"/>
                <a:cs typeface="Times New Roman"/>
              </a:rPr>
              <a:t>to</a:t>
            </a:r>
            <a:r>
              <a:rPr sz="3100" dirty="0">
                <a:latin typeface="Times New Roman"/>
                <a:cs typeface="Times New Roman"/>
              </a:rPr>
              <a:t>	</a:t>
            </a:r>
            <a:r>
              <a:rPr sz="3100" spc="-5" dirty="0">
                <a:latin typeface="Times New Roman"/>
                <a:cs typeface="Times New Roman"/>
              </a:rPr>
              <a:t>6</a:t>
            </a:r>
            <a:r>
              <a:rPr sz="3100" dirty="0">
                <a:latin typeface="Times New Roman"/>
                <a:cs typeface="Times New Roman"/>
              </a:rPr>
              <a:t>	</a:t>
            </a:r>
            <a:r>
              <a:rPr sz="3100" spc="-10" dirty="0">
                <a:latin typeface="Times New Roman"/>
                <a:cs typeface="Times New Roman"/>
              </a:rPr>
              <a:t>s</a:t>
            </a:r>
            <a:r>
              <a:rPr sz="3100" dirty="0">
                <a:latin typeface="Times New Roman"/>
                <a:cs typeface="Times New Roman"/>
              </a:rPr>
              <a:t>p</a:t>
            </a:r>
            <a:r>
              <a:rPr sz="3100" spc="-5" dirty="0">
                <a:latin typeface="Times New Roman"/>
                <a:cs typeface="Times New Roman"/>
              </a:rPr>
              <a:t>i</a:t>
            </a:r>
            <a:r>
              <a:rPr sz="3100" dirty="0">
                <a:latin typeface="Times New Roman"/>
                <a:cs typeface="Times New Roman"/>
              </a:rPr>
              <a:t>n</a:t>
            </a:r>
            <a:r>
              <a:rPr sz="3100" spc="-15" dirty="0">
                <a:latin typeface="Times New Roman"/>
                <a:cs typeface="Times New Roman"/>
              </a:rPr>
              <a:t>d</a:t>
            </a:r>
            <a:r>
              <a:rPr sz="3100" spc="-5" dirty="0">
                <a:latin typeface="Times New Roman"/>
                <a:cs typeface="Times New Roman"/>
              </a:rPr>
              <a:t>l</a:t>
            </a:r>
            <a:r>
              <a:rPr sz="3100" spc="-15" dirty="0">
                <a:latin typeface="Times New Roman"/>
                <a:cs typeface="Times New Roman"/>
              </a:rPr>
              <a:t>e</a:t>
            </a:r>
            <a:r>
              <a:rPr sz="3100" spc="-5" dirty="0">
                <a:latin typeface="Times New Roman"/>
                <a:cs typeface="Times New Roman"/>
              </a:rPr>
              <a:t>s</a:t>
            </a:r>
            <a:endParaRPr sz="3100">
              <a:latin typeface="Times New Roman"/>
              <a:cs typeface="Times New Roman"/>
            </a:endParaRPr>
          </a:p>
        </p:txBody>
      </p:sp>
      <p:sp>
        <p:nvSpPr>
          <p:cNvPr id="13" name="object 13"/>
          <p:cNvSpPr txBox="1"/>
          <p:nvPr/>
        </p:nvSpPr>
        <p:spPr>
          <a:xfrm>
            <a:off x="718820" y="3319273"/>
            <a:ext cx="6821169" cy="1444625"/>
          </a:xfrm>
          <a:prstGeom prst="rect">
            <a:avLst/>
          </a:prstGeom>
        </p:spPr>
        <p:txBody>
          <a:bodyPr vert="horz" wrap="square" lIns="0" tIns="13334" rIns="0" bIns="0" rtlCol="0">
            <a:spAutoFit/>
          </a:bodyPr>
          <a:lstStyle/>
          <a:p>
            <a:pPr marL="67303" marR="1858464" algn="just">
              <a:lnSpc>
                <a:spcPct val="99700"/>
              </a:lnSpc>
              <a:spcBef>
                <a:spcPts val="105"/>
              </a:spcBef>
            </a:pPr>
            <a:r>
              <a:rPr sz="3100" spc="-21" dirty="0">
                <a:latin typeface="Times New Roman"/>
                <a:cs typeface="Times New Roman"/>
              </a:rPr>
              <a:t>may </a:t>
            </a:r>
            <a:r>
              <a:rPr sz="3100" dirty="0">
                <a:latin typeface="Times New Roman"/>
                <a:cs typeface="Times New Roman"/>
              </a:rPr>
              <a:t>be </a:t>
            </a:r>
            <a:r>
              <a:rPr sz="3100" spc="-10" dirty="0">
                <a:latin typeface="Times New Roman"/>
                <a:cs typeface="Times New Roman"/>
              </a:rPr>
              <a:t>mounted side </a:t>
            </a:r>
            <a:r>
              <a:rPr sz="3100" dirty="0">
                <a:latin typeface="Times New Roman"/>
                <a:cs typeface="Times New Roman"/>
              </a:rPr>
              <a:t>by </a:t>
            </a:r>
            <a:r>
              <a:rPr sz="3100" spc="-5" dirty="0">
                <a:latin typeface="Times New Roman"/>
                <a:cs typeface="Times New Roman"/>
              </a:rPr>
              <a:t>side.  The </a:t>
            </a:r>
            <a:r>
              <a:rPr sz="3100" spc="-15" dirty="0">
                <a:latin typeface="Times New Roman"/>
                <a:cs typeface="Times New Roman"/>
              </a:rPr>
              <a:t>speed and feed </a:t>
            </a:r>
            <a:r>
              <a:rPr sz="3100" dirty="0">
                <a:latin typeface="Times New Roman"/>
                <a:cs typeface="Times New Roman"/>
              </a:rPr>
              <a:t>of </a:t>
            </a:r>
            <a:r>
              <a:rPr sz="3100" spc="-10" dirty="0">
                <a:latin typeface="Times New Roman"/>
                <a:cs typeface="Times New Roman"/>
              </a:rPr>
              <a:t>spindles  </a:t>
            </a:r>
            <a:r>
              <a:rPr sz="3100" spc="-5" dirty="0">
                <a:latin typeface="Times New Roman"/>
                <a:cs typeface="Times New Roman"/>
              </a:rPr>
              <a:t>are controlled</a:t>
            </a:r>
            <a:r>
              <a:rPr sz="3100" spc="-135" dirty="0">
                <a:latin typeface="Times New Roman"/>
                <a:cs typeface="Times New Roman"/>
              </a:rPr>
              <a:t> </a:t>
            </a:r>
            <a:r>
              <a:rPr sz="3100" spc="-21">
                <a:latin typeface="Times New Roman"/>
                <a:cs typeface="Times New Roman"/>
              </a:rPr>
              <a:t>independently</a:t>
            </a:r>
            <a:r>
              <a:rPr sz="3100" spc="-21" smtClean="0">
                <a:latin typeface="Times New Roman"/>
                <a:cs typeface="Times New Roman"/>
              </a:rPr>
              <a:t>.</a:t>
            </a:r>
            <a:endParaRPr sz="3100">
              <a:latin typeface="Times New Roman"/>
              <a:cs typeface="Times New Roman"/>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6988" y="1"/>
            <a:ext cx="3533140" cy="554637"/>
          </a:xfrm>
          <a:prstGeom prst="rect">
            <a:avLst/>
          </a:prstGeom>
        </p:spPr>
        <p:txBody>
          <a:bodyPr vert="horz" wrap="square" lIns="0" tIns="15873" rIns="0" bIns="0" rtlCol="0">
            <a:spAutoFit/>
          </a:bodyPr>
          <a:lstStyle/>
          <a:p>
            <a:pPr marL="12698">
              <a:spcBef>
                <a:spcPts val="125"/>
              </a:spcBef>
            </a:pPr>
            <a:r>
              <a:rPr spc="21" dirty="0"/>
              <a:t>TERM</a:t>
            </a:r>
            <a:r>
              <a:rPr spc="10" dirty="0"/>
              <a:t>INO</a:t>
            </a:r>
            <a:r>
              <a:rPr spc="15" dirty="0"/>
              <a:t>L</a:t>
            </a:r>
            <a:r>
              <a:rPr spc="10" dirty="0"/>
              <a:t>OG</a:t>
            </a:r>
            <a:r>
              <a:rPr spc="21" dirty="0"/>
              <a:t>Y</a:t>
            </a:r>
          </a:p>
        </p:txBody>
      </p:sp>
      <p:sp>
        <p:nvSpPr>
          <p:cNvPr id="3" name="object 3"/>
          <p:cNvSpPr txBox="1"/>
          <p:nvPr/>
        </p:nvSpPr>
        <p:spPr>
          <a:xfrm>
            <a:off x="563372" y="524256"/>
            <a:ext cx="2178686" cy="1444625"/>
          </a:xfrm>
          <a:prstGeom prst="rect">
            <a:avLst/>
          </a:prstGeom>
        </p:spPr>
        <p:txBody>
          <a:bodyPr vert="horz" wrap="square" lIns="0" tIns="13334" rIns="0" bIns="0" rtlCol="0">
            <a:spAutoFit/>
          </a:bodyPr>
          <a:lstStyle/>
          <a:p>
            <a:pPr marL="12698" marR="5079">
              <a:lnSpc>
                <a:spcPct val="99700"/>
              </a:lnSpc>
              <a:spcBef>
                <a:spcPts val="105"/>
              </a:spcBef>
            </a:pPr>
            <a:r>
              <a:rPr sz="3100" spc="-5" dirty="0">
                <a:latin typeface="Times New Roman"/>
                <a:cs typeface="Times New Roman"/>
              </a:rPr>
              <a:t>Drills are  </a:t>
            </a:r>
            <a:r>
              <a:rPr sz="3100" spc="-65" dirty="0">
                <a:latin typeface="Times New Roman"/>
                <a:cs typeface="Times New Roman"/>
              </a:rPr>
              <a:t>m</a:t>
            </a:r>
            <a:r>
              <a:rPr sz="3100" spc="-15" dirty="0">
                <a:latin typeface="Times New Roman"/>
                <a:cs typeface="Times New Roman"/>
              </a:rPr>
              <a:t>a</a:t>
            </a:r>
            <a:r>
              <a:rPr sz="3100" dirty="0">
                <a:latin typeface="Times New Roman"/>
                <a:cs typeface="Times New Roman"/>
              </a:rPr>
              <a:t>nu</a:t>
            </a:r>
            <a:r>
              <a:rPr sz="3100" spc="-30" dirty="0">
                <a:latin typeface="Times New Roman"/>
                <a:cs typeface="Times New Roman"/>
              </a:rPr>
              <a:t>f</a:t>
            </a:r>
            <a:r>
              <a:rPr sz="3100" spc="-15" dirty="0">
                <a:latin typeface="Times New Roman"/>
                <a:cs typeface="Times New Roman"/>
              </a:rPr>
              <a:t>ac</a:t>
            </a:r>
            <a:r>
              <a:rPr sz="3100" spc="-5" dirty="0">
                <a:latin typeface="Times New Roman"/>
                <a:cs typeface="Times New Roman"/>
              </a:rPr>
              <a:t>t</a:t>
            </a:r>
            <a:r>
              <a:rPr sz="3100" dirty="0">
                <a:latin typeface="Times New Roman"/>
                <a:cs typeface="Times New Roman"/>
              </a:rPr>
              <a:t>u</a:t>
            </a:r>
            <a:r>
              <a:rPr sz="3100" spc="-5" dirty="0">
                <a:latin typeface="Times New Roman"/>
                <a:cs typeface="Times New Roman"/>
              </a:rPr>
              <a:t>r</a:t>
            </a:r>
            <a:r>
              <a:rPr sz="3100" spc="-15" dirty="0">
                <a:latin typeface="Times New Roman"/>
                <a:cs typeface="Times New Roman"/>
              </a:rPr>
              <a:t>e</a:t>
            </a:r>
            <a:r>
              <a:rPr sz="3100" spc="-5" dirty="0">
                <a:latin typeface="Times New Roman"/>
                <a:cs typeface="Times New Roman"/>
              </a:rPr>
              <a:t>d  </a:t>
            </a:r>
            <a:r>
              <a:rPr sz="3100" spc="-10" dirty="0">
                <a:latin typeface="Times New Roman"/>
                <a:cs typeface="Times New Roman"/>
              </a:rPr>
              <a:t>as:</a:t>
            </a:r>
            <a:endParaRPr sz="3100">
              <a:latin typeface="Times New Roman"/>
              <a:cs typeface="Times New Roman"/>
            </a:endParaRPr>
          </a:p>
        </p:txBody>
      </p:sp>
      <p:sp>
        <p:nvSpPr>
          <p:cNvPr id="4" name="object 4"/>
          <p:cNvSpPr txBox="1"/>
          <p:nvPr/>
        </p:nvSpPr>
        <p:spPr>
          <a:xfrm>
            <a:off x="563372" y="2033016"/>
            <a:ext cx="2411730" cy="1910137"/>
          </a:xfrm>
          <a:prstGeom prst="rect">
            <a:avLst/>
          </a:prstGeom>
        </p:spPr>
        <p:txBody>
          <a:bodyPr vert="horz" wrap="square" lIns="0" tIns="12064" rIns="0" bIns="0" rtlCol="0">
            <a:spAutoFit/>
          </a:bodyPr>
          <a:lstStyle/>
          <a:p>
            <a:pPr marL="12698">
              <a:lnSpc>
                <a:spcPts val="3710"/>
              </a:lnSpc>
              <a:spcBef>
                <a:spcPts val="95"/>
              </a:spcBef>
              <a:tabLst>
                <a:tab pos="579063" algn="l"/>
              </a:tabLst>
            </a:pPr>
            <a:r>
              <a:rPr sz="3100" dirty="0">
                <a:latin typeface="Times New Roman"/>
                <a:cs typeface="Times New Roman"/>
              </a:rPr>
              <a:t>1.	</a:t>
            </a:r>
            <a:r>
              <a:rPr sz="3100" spc="-5" dirty="0">
                <a:latin typeface="Times New Roman"/>
                <a:cs typeface="Times New Roman"/>
              </a:rPr>
              <a:t>Straight</a:t>
            </a:r>
            <a:endParaRPr sz="3100">
              <a:latin typeface="Times New Roman"/>
              <a:cs typeface="Times New Roman"/>
            </a:endParaRPr>
          </a:p>
          <a:p>
            <a:pPr marL="579063" marR="5079">
              <a:lnSpc>
                <a:spcPts val="3720"/>
              </a:lnSpc>
              <a:spcBef>
                <a:spcPts val="109"/>
              </a:spcBef>
            </a:pPr>
            <a:r>
              <a:rPr sz="3100" spc="-5" dirty="0">
                <a:latin typeface="Times New Roman"/>
                <a:cs typeface="Times New Roman"/>
              </a:rPr>
              <a:t>shank</a:t>
            </a:r>
            <a:r>
              <a:rPr sz="3100" spc="-130" dirty="0">
                <a:latin typeface="Times New Roman"/>
                <a:cs typeface="Times New Roman"/>
              </a:rPr>
              <a:t> </a:t>
            </a:r>
            <a:r>
              <a:rPr sz="3100" spc="-5" dirty="0">
                <a:latin typeface="Times New Roman"/>
                <a:cs typeface="Times New Roman"/>
              </a:rPr>
              <a:t>drills  (up to</a:t>
            </a:r>
            <a:r>
              <a:rPr sz="3100" spc="-80" dirty="0">
                <a:latin typeface="Times New Roman"/>
                <a:cs typeface="Times New Roman"/>
              </a:rPr>
              <a:t> </a:t>
            </a:r>
            <a:r>
              <a:rPr sz="3100" spc="-1005" dirty="0">
                <a:latin typeface="Times New Roman"/>
                <a:cs typeface="Times New Roman"/>
              </a:rPr>
              <a:t>ϕ</a:t>
            </a:r>
            <a:endParaRPr sz="3100">
              <a:latin typeface="Times New Roman"/>
              <a:cs typeface="Times New Roman"/>
            </a:endParaRPr>
          </a:p>
          <a:p>
            <a:pPr marL="579063">
              <a:lnSpc>
                <a:spcPts val="3569"/>
              </a:lnSpc>
            </a:pPr>
            <a:r>
              <a:rPr sz="3100" spc="-5" dirty="0">
                <a:latin typeface="Times New Roman"/>
                <a:cs typeface="Times New Roman"/>
              </a:rPr>
              <a:t>13.5</a:t>
            </a:r>
            <a:r>
              <a:rPr sz="3100" spc="-90" dirty="0">
                <a:latin typeface="Times New Roman"/>
                <a:cs typeface="Times New Roman"/>
              </a:rPr>
              <a:t> </a:t>
            </a:r>
            <a:r>
              <a:rPr sz="3100" spc="-35" dirty="0">
                <a:latin typeface="Times New Roman"/>
                <a:cs typeface="Times New Roman"/>
              </a:rPr>
              <a:t>mm)</a:t>
            </a:r>
            <a:endParaRPr sz="3100">
              <a:latin typeface="Times New Roman"/>
              <a:cs typeface="Times New Roman"/>
            </a:endParaRPr>
          </a:p>
        </p:txBody>
      </p:sp>
      <p:sp>
        <p:nvSpPr>
          <p:cNvPr id="5" name="object 5"/>
          <p:cNvSpPr txBox="1"/>
          <p:nvPr/>
        </p:nvSpPr>
        <p:spPr>
          <a:xfrm>
            <a:off x="563373" y="4008121"/>
            <a:ext cx="2431415" cy="1928091"/>
          </a:xfrm>
          <a:prstGeom prst="rect">
            <a:avLst/>
          </a:prstGeom>
        </p:spPr>
        <p:txBody>
          <a:bodyPr vert="horz" wrap="square" lIns="0" tIns="12064" rIns="0" bIns="0" rtlCol="0">
            <a:spAutoFit/>
          </a:bodyPr>
          <a:lstStyle/>
          <a:p>
            <a:pPr marL="518109" marR="5079" indent="-506046">
              <a:spcBef>
                <a:spcPts val="95"/>
              </a:spcBef>
              <a:tabLst>
                <a:tab pos="518109" algn="l"/>
              </a:tabLst>
            </a:pPr>
            <a:r>
              <a:rPr sz="3100" dirty="0">
                <a:latin typeface="Times New Roman"/>
                <a:cs typeface="Times New Roman"/>
              </a:rPr>
              <a:t>2.	</a:t>
            </a:r>
            <a:r>
              <a:rPr sz="3100" spc="-50" dirty="0">
                <a:latin typeface="Times New Roman"/>
                <a:cs typeface="Times New Roman"/>
              </a:rPr>
              <a:t>Taper</a:t>
            </a:r>
            <a:r>
              <a:rPr sz="3100" spc="-125" dirty="0">
                <a:latin typeface="Times New Roman"/>
                <a:cs typeface="Times New Roman"/>
              </a:rPr>
              <a:t> </a:t>
            </a:r>
            <a:r>
              <a:rPr sz="3100" spc="-5" dirty="0">
                <a:latin typeface="Times New Roman"/>
                <a:cs typeface="Times New Roman"/>
              </a:rPr>
              <a:t>shank  Drills</a:t>
            </a:r>
            <a:r>
              <a:rPr sz="3100" spc="-75" dirty="0">
                <a:latin typeface="Times New Roman"/>
                <a:cs typeface="Times New Roman"/>
              </a:rPr>
              <a:t> </a:t>
            </a:r>
            <a:r>
              <a:rPr sz="3100" spc="-505" dirty="0">
                <a:latin typeface="Times New Roman"/>
                <a:cs typeface="Times New Roman"/>
              </a:rPr>
              <a:t>(ϕ</a:t>
            </a:r>
            <a:endParaRPr sz="3100">
              <a:latin typeface="Times New Roman"/>
              <a:cs typeface="Times New Roman"/>
            </a:endParaRPr>
          </a:p>
          <a:p>
            <a:pPr marL="518109" marR="439377">
              <a:lnSpc>
                <a:spcPts val="3720"/>
              </a:lnSpc>
              <a:spcBef>
                <a:spcPts val="100"/>
              </a:spcBef>
            </a:pPr>
            <a:r>
              <a:rPr sz="3100" spc="-5" dirty="0">
                <a:latin typeface="Times New Roman"/>
                <a:cs typeface="Times New Roman"/>
              </a:rPr>
              <a:t>14.0 </a:t>
            </a:r>
            <a:r>
              <a:rPr sz="3100" spc="-35" dirty="0">
                <a:latin typeface="Times New Roman"/>
                <a:cs typeface="Times New Roman"/>
              </a:rPr>
              <a:t>mm  </a:t>
            </a:r>
            <a:r>
              <a:rPr sz="3100" dirty="0">
                <a:latin typeface="Times New Roman"/>
                <a:cs typeface="Times New Roman"/>
              </a:rPr>
              <a:t>on</a:t>
            </a:r>
            <a:r>
              <a:rPr sz="3100" spc="-10" dirty="0">
                <a:latin typeface="Times New Roman"/>
                <a:cs typeface="Times New Roman"/>
              </a:rPr>
              <a:t>w</a:t>
            </a:r>
            <a:r>
              <a:rPr sz="3100" spc="-15" dirty="0">
                <a:latin typeface="Times New Roman"/>
                <a:cs typeface="Times New Roman"/>
              </a:rPr>
              <a:t>a</a:t>
            </a:r>
            <a:r>
              <a:rPr sz="3100" spc="-5" dirty="0">
                <a:latin typeface="Times New Roman"/>
                <a:cs typeface="Times New Roman"/>
              </a:rPr>
              <a:t>r</a:t>
            </a:r>
            <a:r>
              <a:rPr sz="3100" dirty="0">
                <a:latin typeface="Times New Roman"/>
                <a:cs typeface="Times New Roman"/>
              </a:rPr>
              <a:t>d</a:t>
            </a:r>
            <a:r>
              <a:rPr sz="3100" spc="-10" dirty="0">
                <a:latin typeface="Times New Roman"/>
                <a:cs typeface="Times New Roman"/>
              </a:rPr>
              <a:t>s</a:t>
            </a:r>
            <a:r>
              <a:rPr sz="3100" spc="-5" dirty="0">
                <a:latin typeface="Times New Roman"/>
                <a:cs typeface="Times New Roman"/>
              </a:rPr>
              <a:t>)</a:t>
            </a:r>
            <a:endParaRPr sz="3100">
              <a:latin typeface="Times New Roman"/>
              <a:cs typeface="Times New Roman"/>
            </a:endParaRPr>
          </a:p>
        </p:txBody>
      </p:sp>
      <p:sp>
        <p:nvSpPr>
          <p:cNvPr id="6" name="object 6"/>
          <p:cNvSpPr/>
          <p:nvPr/>
        </p:nvSpPr>
        <p:spPr>
          <a:xfrm>
            <a:off x="3194305" y="585723"/>
            <a:ext cx="1036320" cy="669340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620001" y="0"/>
            <a:ext cx="2767583" cy="722122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266435" y="606551"/>
            <a:ext cx="807085" cy="489235"/>
          </a:xfrm>
          <a:prstGeom prst="rect">
            <a:avLst/>
          </a:prstGeom>
        </p:spPr>
        <p:txBody>
          <a:bodyPr vert="horz" wrap="square" lIns="0" tIns="12064" rIns="0" bIns="0" rtlCol="0">
            <a:spAutoFit/>
          </a:bodyPr>
          <a:lstStyle/>
          <a:p>
            <a:pPr marL="12698">
              <a:spcBef>
                <a:spcPts val="95"/>
              </a:spcBef>
            </a:pPr>
            <a:r>
              <a:rPr sz="3100" spc="-216" dirty="0">
                <a:latin typeface="Times New Roman"/>
                <a:cs typeface="Times New Roman"/>
              </a:rPr>
              <a:t>T</a:t>
            </a:r>
            <a:r>
              <a:rPr sz="3100" spc="-15" dirty="0">
                <a:latin typeface="Times New Roman"/>
                <a:cs typeface="Times New Roman"/>
              </a:rPr>
              <a:t>a</a:t>
            </a:r>
            <a:r>
              <a:rPr sz="3100" dirty="0">
                <a:latin typeface="Times New Roman"/>
                <a:cs typeface="Times New Roman"/>
              </a:rPr>
              <a:t>n</a:t>
            </a:r>
            <a:r>
              <a:rPr sz="3100" spc="-5" dirty="0">
                <a:latin typeface="Times New Roman"/>
                <a:cs typeface="Times New Roman"/>
              </a:rPr>
              <a:t>g</a:t>
            </a:r>
            <a:endParaRPr sz="3100">
              <a:latin typeface="Times New Roman"/>
              <a:cs typeface="Times New Roman"/>
            </a:endParaRPr>
          </a:p>
        </p:txBody>
      </p:sp>
      <p:sp>
        <p:nvSpPr>
          <p:cNvPr id="9" name="object 9"/>
          <p:cNvSpPr txBox="1"/>
          <p:nvPr/>
        </p:nvSpPr>
        <p:spPr>
          <a:xfrm>
            <a:off x="5086604" y="1447800"/>
            <a:ext cx="1010919" cy="489235"/>
          </a:xfrm>
          <a:prstGeom prst="rect">
            <a:avLst/>
          </a:prstGeom>
        </p:spPr>
        <p:txBody>
          <a:bodyPr vert="horz" wrap="square" lIns="0" tIns="12064" rIns="0" bIns="0" rtlCol="0">
            <a:spAutoFit/>
          </a:bodyPr>
          <a:lstStyle/>
          <a:p>
            <a:pPr marL="12698">
              <a:spcBef>
                <a:spcPts val="95"/>
              </a:spcBef>
            </a:pPr>
            <a:r>
              <a:rPr sz="3100" dirty="0">
                <a:latin typeface="Times New Roman"/>
                <a:cs typeface="Times New Roman"/>
              </a:rPr>
              <a:t>Sh</a:t>
            </a:r>
            <a:r>
              <a:rPr sz="3100" spc="-15" dirty="0">
                <a:latin typeface="Times New Roman"/>
                <a:cs typeface="Times New Roman"/>
              </a:rPr>
              <a:t>a</a:t>
            </a:r>
            <a:r>
              <a:rPr sz="3100" dirty="0">
                <a:latin typeface="Times New Roman"/>
                <a:cs typeface="Times New Roman"/>
              </a:rPr>
              <a:t>n</a:t>
            </a:r>
            <a:r>
              <a:rPr sz="3100" spc="-5" dirty="0">
                <a:latin typeface="Times New Roman"/>
                <a:cs typeface="Times New Roman"/>
              </a:rPr>
              <a:t>k</a:t>
            </a:r>
            <a:endParaRPr sz="3100">
              <a:latin typeface="Times New Roman"/>
              <a:cs typeface="Times New Roman"/>
            </a:endParaRPr>
          </a:p>
        </p:txBody>
      </p:sp>
      <p:sp>
        <p:nvSpPr>
          <p:cNvPr id="10" name="object 10"/>
          <p:cNvSpPr txBox="1"/>
          <p:nvPr/>
        </p:nvSpPr>
        <p:spPr>
          <a:xfrm>
            <a:off x="5098796" y="2456687"/>
            <a:ext cx="853440" cy="489235"/>
          </a:xfrm>
          <a:prstGeom prst="rect">
            <a:avLst/>
          </a:prstGeom>
        </p:spPr>
        <p:txBody>
          <a:bodyPr vert="horz" wrap="square" lIns="0" tIns="12064" rIns="0" bIns="0" rtlCol="0">
            <a:spAutoFit/>
          </a:bodyPr>
          <a:lstStyle/>
          <a:p>
            <a:pPr marL="12698">
              <a:spcBef>
                <a:spcPts val="95"/>
              </a:spcBef>
            </a:pPr>
            <a:r>
              <a:rPr sz="3100" spc="-10" dirty="0">
                <a:latin typeface="Times New Roman"/>
                <a:cs typeface="Times New Roman"/>
              </a:rPr>
              <a:t>N</a:t>
            </a:r>
            <a:r>
              <a:rPr sz="3100" spc="-15" dirty="0">
                <a:latin typeface="Times New Roman"/>
                <a:cs typeface="Times New Roman"/>
              </a:rPr>
              <a:t>ec</a:t>
            </a:r>
            <a:r>
              <a:rPr sz="3100" spc="-5" dirty="0">
                <a:latin typeface="Times New Roman"/>
                <a:cs typeface="Times New Roman"/>
              </a:rPr>
              <a:t>k</a:t>
            </a:r>
            <a:endParaRPr sz="3100">
              <a:latin typeface="Times New Roman"/>
              <a:cs typeface="Times New Roman"/>
            </a:endParaRPr>
          </a:p>
        </p:txBody>
      </p:sp>
      <p:sp>
        <p:nvSpPr>
          <p:cNvPr id="11" name="object 11"/>
          <p:cNvSpPr txBox="1"/>
          <p:nvPr/>
        </p:nvSpPr>
        <p:spPr>
          <a:xfrm>
            <a:off x="5098796" y="4303776"/>
            <a:ext cx="880110" cy="489235"/>
          </a:xfrm>
          <a:prstGeom prst="rect">
            <a:avLst/>
          </a:prstGeom>
        </p:spPr>
        <p:txBody>
          <a:bodyPr vert="horz" wrap="square" lIns="0" tIns="12064" rIns="0" bIns="0" rtlCol="0">
            <a:spAutoFit/>
          </a:bodyPr>
          <a:lstStyle/>
          <a:p>
            <a:pPr marL="12698">
              <a:spcBef>
                <a:spcPts val="95"/>
              </a:spcBef>
            </a:pPr>
            <a:r>
              <a:rPr sz="3100" spc="-5" dirty="0">
                <a:latin typeface="Times New Roman"/>
                <a:cs typeface="Times New Roman"/>
              </a:rPr>
              <a:t>B</a:t>
            </a:r>
            <a:r>
              <a:rPr sz="3100" dirty="0">
                <a:latin typeface="Times New Roman"/>
                <a:cs typeface="Times New Roman"/>
              </a:rPr>
              <a:t>od</a:t>
            </a:r>
            <a:r>
              <a:rPr sz="3100" spc="-5" dirty="0">
                <a:latin typeface="Times New Roman"/>
                <a:cs typeface="Times New Roman"/>
              </a:rPr>
              <a:t>y</a:t>
            </a:r>
            <a:endParaRPr sz="3100">
              <a:latin typeface="Times New Roman"/>
              <a:cs typeface="Times New Roman"/>
            </a:endParaRPr>
          </a:p>
        </p:txBody>
      </p:sp>
      <p:sp>
        <p:nvSpPr>
          <p:cNvPr id="12" name="object 12"/>
          <p:cNvSpPr txBox="1"/>
          <p:nvPr/>
        </p:nvSpPr>
        <p:spPr>
          <a:xfrm>
            <a:off x="5351779" y="6586729"/>
            <a:ext cx="557530" cy="489235"/>
          </a:xfrm>
          <a:prstGeom prst="rect">
            <a:avLst/>
          </a:prstGeom>
        </p:spPr>
        <p:txBody>
          <a:bodyPr vert="horz" wrap="square" lIns="0" tIns="12064" rIns="0" bIns="0" rtlCol="0">
            <a:spAutoFit/>
          </a:bodyPr>
          <a:lstStyle/>
          <a:p>
            <a:pPr marL="12698">
              <a:spcBef>
                <a:spcPts val="95"/>
              </a:spcBef>
            </a:pPr>
            <a:r>
              <a:rPr sz="3100" spc="-120" dirty="0">
                <a:latin typeface="Times New Roman"/>
                <a:cs typeface="Times New Roman"/>
              </a:rPr>
              <a:t>T</a:t>
            </a:r>
            <a:r>
              <a:rPr sz="3100" spc="-5" dirty="0">
                <a:latin typeface="Times New Roman"/>
                <a:cs typeface="Times New Roman"/>
              </a:rPr>
              <a:t>ip</a:t>
            </a:r>
            <a:endParaRPr sz="3100">
              <a:latin typeface="Times New Roman"/>
              <a:cs typeface="Times New Roman"/>
            </a:endParaRPr>
          </a:p>
        </p:txBody>
      </p:sp>
      <p:sp>
        <p:nvSpPr>
          <p:cNvPr id="13" name="object 13"/>
          <p:cNvSpPr/>
          <p:nvPr/>
        </p:nvSpPr>
        <p:spPr>
          <a:xfrm>
            <a:off x="6019800" y="2676794"/>
            <a:ext cx="2100580" cy="189230"/>
          </a:xfrm>
          <a:custGeom>
            <a:avLst/>
            <a:gdLst/>
            <a:ahLst/>
            <a:cxnLst/>
            <a:rect l="l" t="t" r="r" b="b"/>
            <a:pathLst>
              <a:path w="2100579" h="189230">
                <a:moveTo>
                  <a:pt x="2017013" y="94345"/>
                </a:moveTo>
                <a:lnTo>
                  <a:pt x="1923288" y="149209"/>
                </a:lnTo>
                <a:lnTo>
                  <a:pt x="1917573" y="154781"/>
                </a:lnTo>
                <a:lnTo>
                  <a:pt x="1914144" y="161782"/>
                </a:lnTo>
                <a:lnTo>
                  <a:pt x="1913001" y="169354"/>
                </a:lnTo>
                <a:lnTo>
                  <a:pt x="1914144" y="176641"/>
                </a:lnTo>
                <a:lnTo>
                  <a:pt x="1920192" y="184070"/>
                </a:lnTo>
                <a:lnTo>
                  <a:pt x="1928240" y="188071"/>
                </a:lnTo>
                <a:lnTo>
                  <a:pt x="1936861" y="188642"/>
                </a:lnTo>
                <a:lnTo>
                  <a:pt x="1944624" y="185785"/>
                </a:lnTo>
                <a:lnTo>
                  <a:pt x="2063800" y="115681"/>
                </a:lnTo>
                <a:lnTo>
                  <a:pt x="2060448" y="115681"/>
                </a:lnTo>
                <a:lnTo>
                  <a:pt x="2060448" y="112633"/>
                </a:lnTo>
                <a:lnTo>
                  <a:pt x="2048255" y="112633"/>
                </a:lnTo>
                <a:lnTo>
                  <a:pt x="2017013" y="94345"/>
                </a:lnTo>
                <a:close/>
              </a:path>
              <a:path w="2100579" h="189230">
                <a:moveTo>
                  <a:pt x="1980565" y="73009"/>
                </a:moveTo>
                <a:lnTo>
                  <a:pt x="0" y="73009"/>
                </a:lnTo>
                <a:lnTo>
                  <a:pt x="0" y="115681"/>
                </a:lnTo>
                <a:lnTo>
                  <a:pt x="1980565" y="115681"/>
                </a:lnTo>
                <a:lnTo>
                  <a:pt x="2017013" y="94345"/>
                </a:lnTo>
                <a:lnTo>
                  <a:pt x="1980565" y="73009"/>
                </a:lnTo>
                <a:close/>
              </a:path>
              <a:path w="2100579" h="189230">
                <a:moveTo>
                  <a:pt x="2063800" y="73009"/>
                </a:moveTo>
                <a:lnTo>
                  <a:pt x="2060448" y="73009"/>
                </a:lnTo>
                <a:lnTo>
                  <a:pt x="2060448" y="115681"/>
                </a:lnTo>
                <a:lnTo>
                  <a:pt x="2063800" y="115681"/>
                </a:lnTo>
                <a:lnTo>
                  <a:pt x="2100072" y="94345"/>
                </a:lnTo>
                <a:lnTo>
                  <a:pt x="2063800" y="73009"/>
                </a:lnTo>
                <a:close/>
              </a:path>
              <a:path w="2100579" h="189230">
                <a:moveTo>
                  <a:pt x="2048255" y="76057"/>
                </a:moveTo>
                <a:lnTo>
                  <a:pt x="2017013" y="94345"/>
                </a:lnTo>
                <a:lnTo>
                  <a:pt x="2048255" y="112633"/>
                </a:lnTo>
                <a:lnTo>
                  <a:pt x="2048255" y="76057"/>
                </a:lnTo>
                <a:close/>
              </a:path>
              <a:path w="2100579" h="189230">
                <a:moveTo>
                  <a:pt x="2060448" y="76057"/>
                </a:moveTo>
                <a:lnTo>
                  <a:pt x="2048255" y="76057"/>
                </a:lnTo>
                <a:lnTo>
                  <a:pt x="2048255" y="112633"/>
                </a:lnTo>
                <a:lnTo>
                  <a:pt x="2060448" y="112633"/>
                </a:lnTo>
                <a:lnTo>
                  <a:pt x="2060448" y="76057"/>
                </a:lnTo>
                <a:close/>
              </a:path>
              <a:path w="2100579" h="189230">
                <a:moveTo>
                  <a:pt x="1936861" y="0"/>
                </a:moveTo>
                <a:lnTo>
                  <a:pt x="1928241" y="238"/>
                </a:lnTo>
                <a:lnTo>
                  <a:pt x="1920192" y="3333"/>
                </a:lnTo>
                <a:lnTo>
                  <a:pt x="1914144" y="9001"/>
                </a:lnTo>
                <a:lnTo>
                  <a:pt x="1913001" y="18049"/>
                </a:lnTo>
                <a:lnTo>
                  <a:pt x="1914144" y="26527"/>
                </a:lnTo>
                <a:lnTo>
                  <a:pt x="1917573" y="33861"/>
                </a:lnTo>
                <a:lnTo>
                  <a:pt x="1923288" y="39481"/>
                </a:lnTo>
                <a:lnTo>
                  <a:pt x="2017013" y="94345"/>
                </a:lnTo>
                <a:lnTo>
                  <a:pt x="2048255" y="76057"/>
                </a:lnTo>
                <a:lnTo>
                  <a:pt x="2060448" y="76057"/>
                </a:lnTo>
                <a:lnTo>
                  <a:pt x="2060448" y="73009"/>
                </a:lnTo>
                <a:lnTo>
                  <a:pt x="2063800" y="73009"/>
                </a:lnTo>
                <a:lnTo>
                  <a:pt x="1944624" y="2905"/>
                </a:lnTo>
                <a:lnTo>
                  <a:pt x="1936861" y="0"/>
                </a:lnTo>
                <a:close/>
              </a:path>
            </a:pathLst>
          </a:custGeom>
          <a:solidFill>
            <a:srgbClr val="000000"/>
          </a:solidFill>
        </p:spPr>
        <p:txBody>
          <a:bodyPr wrap="square" lIns="0" tIns="0" rIns="0" bIns="0" rtlCol="0"/>
          <a:lstStyle/>
          <a:p>
            <a:endParaRPr/>
          </a:p>
        </p:txBody>
      </p:sp>
      <p:sp>
        <p:nvSpPr>
          <p:cNvPr id="14" name="object 14"/>
          <p:cNvSpPr/>
          <p:nvPr/>
        </p:nvSpPr>
        <p:spPr>
          <a:xfrm>
            <a:off x="6062471" y="4523930"/>
            <a:ext cx="2100580" cy="189230"/>
          </a:xfrm>
          <a:custGeom>
            <a:avLst/>
            <a:gdLst/>
            <a:ahLst/>
            <a:cxnLst/>
            <a:rect l="l" t="t" r="r" b="b"/>
            <a:pathLst>
              <a:path w="2100579" h="189229">
                <a:moveTo>
                  <a:pt x="2017013" y="94297"/>
                </a:moveTo>
                <a:lnTo>
                  <a:pt x="1923287" y="149161"/>
                </a:lnTo>
                <a:lnTo>
                  <a:pt x="1915858" y="154781"/>
                </a:lnTo>
                <a:lnTo>
                  <a:pt x="1911857" y="162115"/>
                </a:lnTo>
                <a:lnTo>
                  <a:pt x="1911286" y="170592"/>
                </a:lnTo>
                <a:lnTo>
                  <a:pt x="1914144" y="179641"/>
                </a:lnTo>
                <a:lnTo>
                  <a:pt x="1919763" y="185308"/>
                </a:lnTo>
                <a:lnTo>
                  <a:pt x="1927098" y="188404"/>
                </a:lnTo>
                <a:lnTo>
                  <a:pt x="1935575" y="188642"/>
                </a:lnTo>
                <a:lnTo>
                  <a:pt x="1944624" y="185737"/>
                </a:lnTo>
                <a:lnTo>
                  <a:pt x="2063800" y="115633"/>
                </a:lnTo>
                <a:lnTo>
                  <a:pt x="2057400" y="115633"/>
                </a:lnTo>
                <a:lnTo>
                  <a:pt x="2057400" y="112585"/>
                </a:lnTo>
                <a:lnTo>
                  <a:pt x="2048255" y="112585"/>
                </a:lnTo>
                <a:lnTo>
                  <a:pt x="2017013" y="94297"/>
                </a:lnTo>
                <a:close/>
              </a:path>
              <a:path w="2100579" h="189229">
                <a:moveTo>
                  <a:pt x="1980564" y="72961"/>
                </a:moveTo>
                <a:lnTo>
                  <a:pt x="0" y="72961"/>
                </a:lnTo>
                <a:lnTo>
                  <a:pt x="0" y="115633"/>
                </a:lnTo>
                <a:lnTo>
                  <a:pt x="1980564" y="115633"/>
                </a:lnTo>
                <a:lnTo>
                  <a:pt x="2017013" y="94297"/>
                </a:lnTo>
                <a:lnTo>
                  <a:pt x="1980564" y="72961"/>
                </a:lnTo>
                <a:close/>
              </a:path>
              <a:path w="2100579" h="189229">
                <a:moveTo>
                  <a:pt x="2063800" y="72961"/>
                </a:moveTo>
                <a:lnTo>
                  <a:pt x="2057400" y="72961"/>
                </a:lnTo>
                <a:lnTo>
                  <a:pt x="2057400" y="115633"/>
                </a:lnTo>
                <a:lnTo>
                  <a:pt x="2063800" y="115633"/>
                </a:lnTo>
                <a:lnTo>
                  <a:pt x="2100072" y="94297"/>
                </a:lnTo>
                <a:lnTo>
                  <a:pt x="2063800" y="72961"/>
                </a:lnTo>
                <a:close/>
              </a:path>
              <a:path w="2100579" h="189229">
                <a:moveTo>
                  <a:pt x="2048255" y="76009"/>
                </a:moveTo>
                <a:lnTo>
                  <a:pt x="2017013" y="94297"/>
                </a:lnTo>
                <a:lnTo>
                  <a:pt x="2048255" y="112585"/>
                </a:lnTo>
                <a:lnTo>
                  <a:pt x="2048255" y="76009"/>
                </a:lnTo>
                <a:close/>
              </a:path>
              <a:path w="2100579" h="189229">
                <a:moveTo>
                  <a:pt x="2057400" y="76009"/>
                </a:moveTo>
                <a:lnTo>
                  <a:pt x="2048255" y="76009"/>
                </a:lnTo>
                <a:lnTo>
                  <a:pt x="2048255" y="112585"/>
                </a:lnTo>
                <a:lnTo>
                  <a:pt x="2057400" y="112585"/>
                </a:lnTo>
                <a:lnTo>
                  <a:pt x="2057400" y="76009"/>
                </a:lnTo>
                <a:close/>
              </a:path>
              <a:path w="2100579" h="189229">
                <a:moveTo>
                  <a:pt x="1935575" y="0"/>
                </a:moveTo>
                <a:lnTo>
                  <a:pt x="1927098" y="571"/>
                </a:lnTo>
                <a:lnTo>
                  <a:pt x="1919763" y="4571"/>
                </a:lnTo>
                <a:lnTo>
                  <a:pt x="1914144" y="12001"/>
                </a:lnTo>
                <a:lnTo>
                  <a:pt x="1911286" y="19288"/>
                </a:lnTo>
                <a:lnTo>
                  <a:pt x="1911858" y="26860"/>
                </a:lnTo>
                <a:lnTo>
                  <a:pt x="1915858" y="33861"/>
                </a:lnTo>
                <a:lnTo>
                  <a:pt x="1923287" y="39433"/>
                </a:lnTo>
                <a:lnTo>
                  <a:pt x="2017013" y="94297"/>
                </a:lnTo>
                <a:lnTo>
                  <a:pt x="2048255" y="76009"/>
                </a:lnTo>
                <a:lnTo>
                  <a:pt x="2057400" y="76009"/>
                </a:lnTo>
                <a:lnTo>
                  <a:pt x="2057400" y="72961"/>
                </a:lnTo>
                <a:lnTo>
                  <a:pt x="2063800" y="72961"/>
                </a:lnTo>
                <a:lnTo>
                  <a:pt x="1944624" y="2857"/>
                </a:lnTo>
                <a:lnTo>
                  <a:pt x="1935575" y="0"/>
                </a:lnTo>
                <a:close/>
              </a:path>
            </a:pathLst>
          </a:custGeom>
          <a:solidFill>
            <a:srgbClr val="000000"/>
          </a:solidFill>
        </p:spPr>
        <p:txBody>
          <a:bodyPr wrap="square" lIns="0" tIns="0" rIns="0" bIns="0" rtlCol="0"/>
          <a:lstStyle/>
          <a:p>
            <a:endParaRPr/>
          </a:p>
        </p:txBody>
      </p:sp>
      <p:sp>
        <p:nvSpPr>
          <p:cNvPr id="15" name="object 15"/>
          <p:cNvSpPr/>
          <p:nvPr/>
        </p:nvSpPr>
        <p:spPr>
          <a:xfrm>
            <a:off x="6105144" y="6791642"/>
            <a:ext cx="2100580" cy="189230"/>
          </a:xfrm>
          <a:custGeom>
            <a:avLst/>
            <a:gdLst/>
            <a:ahLst/>
            <a:cxnLst/>
            <a:rect l="l" t="t" r="r" b="b"/>
            <a:pathLst>
              <a:path w="2100579" h="189229">
                <a:moveTo>
                  <a:pt x="2016252" y="94297"/>
                </a:moveTo>
                <a:lnTo>
                  <a:pt x="1920239" y="149161"/>
                </a:lnTo>
                <a:lnTo>
                  <a:pt x="1914572" y="155209"/>
                </a:lnTo>
                <a:lnTo>
                  <a:pt x="1911477" y="163258"/>
                </a:lnTo>
                <a:lnTo>
                  <a:pt x="1911238" y="171878"/>
                </a:lnTo>
                <a:lnTo>
                  <a:pt x="1914144" y="179641"/>
                </a:lnTo>
                <a:lnTo>
                  <a:pt x="1919716" y="185308"/>
                </a:lnTo>
                <a:lnTo>
                  <a:pt x="1926716" y="188404"/>
                </a:lnTo>
                <a:lnTo>
                  <a:pt x="1934289" y="188642"/>
                </a:lnTo>
                <a:lnTo>
                  <a:pt x="1941576" y="185737"/>
                </a:lnTo>
                <a:lnTo>
                  <a:pt x="2063089" y="115633"/>
                </a:lnTo>
                <a:lnTo>
                  <a:pt x="2057400" y="115633"/>
                </a:lnTo>
                <a:lnTo>
                  <a:pt x="2057400" y="112585"/>
                </a:lnTo>
                <a:lnTo>
                  <a:pt x="2048255" y="112585"/>
                </a:lnTo>
                <a:lnTo>
                  <a:pt x="2016252" y="94297"/>
                </a:lnTo>
                <a:close/>
              </a:path>
              <a:path w="2100579" h="189229">
                <a:moveTo>
                  <a:pt x="1978913" y="72961"/>
                </a:moveTo>
                <a:lnTo>
                  <a:pt x="0" y="72961"/>
                </a:lnTo>
                <a:lnTo>
                  <a:pt x="0" y="115633"/>
                </a:lnTo>
                <a:lnTo>
                  <a:pt x="1978913" y="115633"/>
                </a:lnTo>
                <a:lnTo>
                  <a:pt x="2016252" y="94297"/>
                </a:lnTo>
                <a:lnTo>
                  <a:pt x="1978913" y="72961"/>
                </a:lnTo>
                <a:close/>
              </a:path>
              <a:path w="2100579" h="189229">
                <a:moveTo>
                  <a:pt x="2063089" y="72961"/>
                </a:moveTo>
                <a:lnTo>
                  <a:pt x="2057400" y="72961"/>
                </a:lnTo>
                <a:lnTo>
                  <a:pt x="2057400" y="115633"/>
                </a:lnTo>
                <a:lnTo>
                  <a:pt x="2063089" y="115633"/>
                </a:lnTo>
                <a:lnTo>
                  <a:pt x="2100072" y="94297"/>
                </a:lnTo>
                <a:lnTo>
                  <a:pt x="2063089" y="72961"/>
                </a:lnTo>
                <a:close/>
              </a:path>
              <a:path w="2100579" h="189229">
                <a:moveTo>
                  <a:pt x="2048255" y="76009"/>
                </a:moveTo>
                <a:lnTo>
                  <a:pt x="2016252" y="94297"/>
                </a:lnTo>
                <a:lnTo>
                  <a:pt x="2048255" y="112585"/>
                </a:lnTo>
                <a:lnTo>
                  <a:pt x="2048255" y="76009"/>
                </a:lnTo>
                <a:close/>
              </a:path>
              <a:path w="2100579" h="189229">
                <a:moveTo>
                  <a:pt x="2057400" y="76009"/>
                </a:moveTo>
                <a:lnTo>
                  <a:pt x="2048255" y="76009"/>
                </a:lnTo>
                <a:lnTo>
                  <a:pt x="2048255" y="112585"/>
                </a:lnTo>
                <a:lnTo>
                  <a:pt x="2057400" y="112585"/>
                </a:lnTo>
                <a:lnTo>
                  <a:pt x="2057400" y="76009"/>
                </a:lnTo>
                <a:close/>
              </a:path>
              <a:path w="2100579" h="189229">
                <a:moveTo>
                  <a:pt x="1934289" y="0"/>
                </a:moveTo>
                <a:lnTo>
                  <a:pt x="1926716" y="571"/>
                </a:lnTo>
                <a:lnTo>
                  <a:pt x="1919716" y="4572"/>
                </a:lnTo>
                <a:lnTo>
                  <a:pt x="1914144" y="12001"/>
                </a:lnTo>
                <a:lnTo>
                  <a:pt x="1911238" y="19288"/>
                </a:lnTo>
                <a:lnTo>
                  <a:pt x="1911477" y="26860"/>
                </a:lnTo>
                <a:lnTo>
                  <a:pt x="1914572" y="33861"/>
                </a:lnTo>
                <a:lnTo>
                  <a:pt x="1920239" y="39433"/>
                </a:lnTo>
                <a:lnTo>
                  <a:pt x="2016252" y="94297"/>
                </a:lnTo>
                <a:lnTo>
                  <a:pt x="2048255" y="76009"/>
                </a:lnTo>
                <a:lnTo>
                  <a:pt x="2057400" y="76009"/>
                </a:lnTo>
                <a:lnTo>
                  <a:pt x="2057400" y="72961"/>
                </a:lnTo>
                <a:lnTo>
                  <a:pt x="2063089" y="72961"/>
                </a:lnTo>
                <a:lnTo>
                  <a:pt x="1941576" y="2857"/>
                </a:lnTo>
                <a:lnTo>
                  <a:pt x="1934289" y="0"/>
                </a:lnTo>
                <a:close/>
              </a:path>
            </a:pathLst>
          </a:custGeom>
          <a:solidFill>
            <a:srgbClr val="000000"/>
          </a:solidFill>
        </p:spPr>
        <p:txBody>
          <a:bodyPr wrap="square" lIns="0" tIns="0" rIns="0" bIns="0" rtlCol="0"/>
          <a:lstStyle/>
          <a:p>
            <a:endParaRPr/>
          </a:p>
        </p:txBody>
      </p:sp>
      <p:sp>
        <p:nvSpPr>
          <p:cNvPr id="16" name="object 16"/>
          <p:cNvSpPr/>
          <p:nvPr/>
        </p:nvSpPr>
        <p:spPr>
          <a:xfrm>
            <a:off x="4059935" y="4496450"/>
            <a:ext cx="927100" cy="189230"/>
          </a:xfrm>
          <a:custGeom>
            <a:avLst/>
            <a:gdLst/>
            <a:ahLst/>
            <a:cxnLst/>
            <a:rect l="l" t="t" r="r" b="b"/>
            <a:pathLst>
              <a:path w="927100" h="189229">
                <a:moveTo>
                  <a:pt x="165782" y="0"/>
                </a:moveTo>
                <a:lnTo>
                  <a:pt x="158496" y="2905"/>
                </a:lnTo>
                <a:lnTo>
                  <a:pt x="0" y="94345"/>
                </a:lnTo>
                <a:lnTo>
                  <a:pt x="158496" y="185785"/>
                </a:lnTo>
                <a:lnTo>
                  <a:pt x="165782" y="188690"/>
                </a:lnTo>
                <a:lnTo>
                  <a:pt x="173354" y="188452"/>
                </a:lnTo>
                <a:lnTo>
                  <a:pt x="180355" y="185356"/>
                </a:lnTo>
                <a:lnTo>
                  <a:pt x="185927" y="179689"/>
                </a:lnTo>
                <a:lnTo>
                  <a:pt x="188833" y="170640"/>
                </a:lnTo>
                <a:lnTo>
                  <a:pt x="188595" y="162163"/>
                </a:lnTo>
                <a:lnTo>
                  <a:pt x="185499" y="154828"/>
                </a:lnTo>
                <a:lnTo>
                  <a:pt x="179831" y="149209"/>
                </a:lnTo>
                <a:lnTo>
                  <a:pt x="121157" y="115681"/>
                </a:lnTo>
                <a:lnTo>
                  <a:pt x="42672" y="115681"/>
                </a:lnTo>
                <a:lnTo>
                  <a:pt x="42672" y="73009"/>
                </a:lnTo>
                <a:lnTo>
                  <a:pt x="121157" y="73009"/>
                </a:lnTo>
                <a:lnTo>
                  <a:pt x="179831" y="39481"/>
                </a:lnTo>
                <a:lnTo>
                  <a:pt x="185499" y="33861"/>
                </a:lnTo>
                <a:lnTo>
                  <a:pt x="188594" y="26527"/>
                </a:lnTo>
                <a:lnTo>
                  <a:pt x="188833" y="18049"/>
                </a:lnTo>
                <a:lnTo>
                  <a:pt x="185927" y="9001"/>
                </a:lnTo>
                <a:lnTo>
                  <a:pt x="180355" y="3333"/>
                </a:lnTo>
                <a:lnTo>
                  <a:pt x="173354" y="238"/>
                </a:lnTo>
                <a:lnTo>
                  <a:pt x="165782" y="0"/>
                </a:lnTo>
                <a:close/>
              </a:path>
              <a:path w="927100" h="189229">
                <a:moveTo>
                  <a:pt x="121157" y="73009"/>
                </a:moveTo>
                <a:lnTo>
                  <a:pt x="42672" y="73009"/>
                </a:lnTo>
                <a:lnTo>
                  <a:pt x="42672" y="115681"/>
                </a:lnTo>
                <a:lnTo>
                  <a:pt x="121157" y="115681"/>
                </a:lnTo>
                <a:lnTo>
                  <a:pt x="115823" y="112633"/>
                </a:lnTo>
                <a:lnTo>
                  <a:pt x="51815" y="112633"/>
                </a:lnTo>
                <a:lnTo>
                  <a:pt x="51815" y="76057"/>
                </a:lnTo>
                <a:lnTo>
                  <a:pt x="115824" y="76057"/>
                </a:lnTo>
                <a:lnTo>
                  <a:pt x="121157" y="73009"/>
                </a:lnTo>
                <a:close/>
              </a:path>
              <a:path w="927100" h="189229">
                <a:moveTo>
                  <a:pt x="926591" y="73009"/>
                </a:moveTo>
                <a:lnTo>
                  <a:pt x="121157" y="73009"/>
                </a:lnTo>
                <a:lnTo>
                  <a:pt x="83819" y="94345"/>
                </a:lnTo>
                <a:lnTo>
                  <a:pt x="121157" y="115681"/>
                </a:lnTo>
                <a:lnTo>
                  <a:pt x="926591" y="115681"/>
                </a:lnTo>
                <a:lnTo>
                  <a:pt x="926591" y="73009"/>
                </a:lnTo>
                <a:close/>
              </a:path>
              <a:path w="927100" h="189229">
                <a:moveTo>
                  <a:pt x="51815" y="76057"/>
                </a:moveTo>
                <a:lnTo>
                  <a:pt x="51815" y="112633"/>
                </a:lnTo>
                <a:lnTo>
                  <a:pt x="83819" y="94345"/>
                </a:lnTo>
                <a:lnTo>
                  <a:pt x="51815" y="76057"/>
                </a:lnTo>
                <a:close/>
              </a:path>
              <a:path w="927100" h="189229">
                <a:moveTo>
                  <a:pt x="83819" y="94345"/>
                </a:moveTo>
                <a:lnTo>
                  <a:pt x="51815" y="112633"/>
                </a:lnTo>
                <a:lnTo>
                  <a:pt x="115823" y="112633"/>
                </a:lnTo>
                <a:lnTo>
                  <a:pt x="83819" y="94345"/>
                </a:lnTo>
                <a:close/>
              </a:path>
              <a:path w="927100" h="189229">
                <a:moveTo>
                  <a:pt x="115824" y="76057"/>
                </a:moveTo>
                <a:lnTo>
                  <a:pt x="51815" y="76057"/>
                </a:lnTo>
                <a:lnTo>
                  <a:pt x="83819" y="94345"/>
                </a:lnTo>
                <a:lnTo>
                  <a:pt x="115824" y="76057"/>
                </a:lnTo>
                <a:close/>
              </a:path>
            </a:pathLst>
          </a:custGeom>
          <a:solidFill>
            <a:srgbClr val="000000"/>
          </a:solidFill>
        </p:spPr>
        <p:txBody>
          <a:bodyPr wrap="square" lIns="0" tIns="0" rIns="0" bIns="0" rtlCol="0"/>
          <a:lstStyle/>
          <a:p>
            <a:endParaRPr/>
          </a:p>
        </p:txBody>
      </p:sp>
      <p:sp>
        <p:nvSpPr>
          <p:cNvPr id="17" name="object 17"/>
          <p:cNvSpPr/>
          <p:nvPr/>
        </p:nvSpPr>
        <p:spPr>
          <a:xfrm>
            <a:off x="3919729" y="6791642"/>
            <a:ext cx="1344295" cy="189230"/>
          </a:xfrm>
          <a:custGeom>
            <a:avLst/>
            <a:gdLst/>
            <a:ahLst/>
            <a:cxnLst/>
            <a:rect l="l" t="t" r="r" b="b"/>
            <a:pathLst>
              <a:path w="1344295" h="189229">
                <a:moveTo>
                  <a:pt x="165782" y="0"/>
                </a:moveTo>
                <a:lnTo>
                  <a:pt x="158496" y="2857"/>
                </a:lnTo>
                <a:lnTo>
                  <a:pt x="0" y="94297"/>
                </a:lnTo>
                <a:lnTo>
                  <a:pt x="158496" y="185737"/>
                </a:lnTo>
                <a:lnTo>
                  <a:pt x="165782" y="188642"/>
                </a:lnTo>
                <a:lnTo>
                  <a:pt x="173355" y="188404"/>
                </a:lnTo>
                <a:lnTo>
                  <a:pt x="180355" y="185308"/>
                </a:lnTo>
                <a:lnTo>
                  <a:pt x="185927" y="179641"/>
                </a:lnTo>
                <a:lnTo>
                  <a:pt x="188833" y="171878"/>
                </a:lnTo>
                <a:lnTo>
                  <a:pt x="188594" y="163258"/>
                </a:lnTo>
                <a:lnTo>
                  <a:pt x="185499" y="155209"/>
                </a:lnTo>
                <a:lnTo>
                  <a:pt x="179832" y="149161"/>
                </a:lnTo>
                <a:lnTo>
                  <a:pt x="122555" y="115633"/>
                </a:lnTo>
                <a:lnTo>
                  <a:pt x="42672" y="115633"/>
                </a:lnTo>
                <a:lnTo>
                  <a:pt x="42672" y="72961"/>
                </a:lnTo>
                <a:lnTo>
                  <a:pt x="122555" y="72961"/>
                </a:lnTo>
                <a:lnTo>
                  <a:pt x="179832" y="39433"/>
                </a:lnTo>
                <a:lnTo>
                  <a:pt x="185499" y="33861"/>
                </a:lnTo>
                <a:lnTo>
                  <a:pt x="188594" y="26860"/>
                </a:lnTo>
                <a:lnTo>
                  <a:pt x="188833" y="19288"/>
                </a:lnTo>
                <a:lnTo>
                  <a:pt x="185927" y="12001"/>
                </a:lnTo>
                <a:lnTo>
                  <a:pt x="180355" y="4572"/>
                </a:lnTo>
                <a:lnTo>
                  <a:pt x="173354" y="571"/>
                </a:lnTo>
                <a:lnTo>
                  <a:pt x="165782" y="0"/>
                </a:lnTo>
                <a:close/>
              </a:path>
              <a:path w="1344295" h="189229">
                <a:moveTo>
                  <a:pt x="122555" y="72961"/>
                </a:moveTo>
                <a:lnTo>
                  <a:pt x="42672" y="72961"/>
                </a:lnTo>
                <a:lnTo>
                  <a:pt x="42672" y="115633"/>
                </a:lnTo>
                <a:lnTo>
                  <a:pt x="122555" y="115633"/>
                </a:lnTo>
                <a:lnTo>
                  <a:pt x="117348" y="112585"/>
                </a:lnTo>
                <a:lnTo>
                  <a:pt x="54863" y="112585"/>
                </a:lnTo>
                <a:lnTo>
                  <a:pt x="54863" y="76009"/>
                </a:lnTo>
                <a:lnTo>
                  <a:pt x="117348" y="76009"/>
                </a:lnTo>
                <a:lnTo>
                  <a:pt x="122555" y="72961"/>
                </a:lnTo>
                <a:close/>
              </a:path>
              <a:path w="1344295" h="189229">
                <a:moveTo>
                  <a:pt x="1344168" y="72961"/>
                </a:moveTo>
                <a:lnTo>
                  <a:pt x="122555" y="72961"/>
                </a:lnTo>
                <a:lnTo>
                  <a:pt x="86106" y="94297"/>
                </a:lnTo>
                <a:lnTo>
                  <a:pt x="122555" y="115633"/>
                </a:lnTo>
                <a:lnTo>
                  <a:pt x="1344168" y="115633"/>
                </a:lnTo>
                <a:lnTo>
                  <a:pt x="1344168" y="72961"/>
                </a:lnTo>
                <a:close/>
              </a:path>
              <a:path w="1344295" h="189229">
                <a:moveTo>
                  <a:pt x="54863" y="76009"/>
                </a:moveTo>
                <a:lnTo>
                  <a:pt x="54863" y="112585"/>
                </a:lnTo>
                <a:lnTo>
                  <a:pt x="86106" y="94297"/>
                </a:lnTo>
                <a:lnTo>
                  <a:pt x="54863" y="76009"/>
                </a:lnTo>
                <a:close/>
              </a:path>
              <a:path w="1344295" h="189229">
                <a:moveTo>
                  <a:pt x="86106" y="94297"/>
                </a:moveTo>
                <a:lnTo>
                  <a:pt x="54863" y="112585"/>
                </a:lnTo>
                <a:lnTo>
                  <a:pt x="117348" y="112585"/>
                </a:lnTo>
                <a:lnTo>
                  <a:pt x="86106" y="94297"/>
                </a:lnTo>
                <a:close/>
              </a:path>
              <a:path w="1344295" h="189229">
                <a:moveTo>
                  <a:pt x="117348" y="76009"/>
                </a:moveTo>
                <a:lnTo>
                  <a:pt x="54863" y="76009"/>
                </a:lnTo>
                <a:lnTo>
                  <a:pt x="86106" y="94297"/>
                </a:lnTo>
                <a:lnTo>
                  <a:pt x="117348" y="76009"/>
                </a:lnTo>
                <a:close/>
              </a:path>
            </a:pathLst>
          </a:custGeom>
          <a:solidFill>
            <a:srgbClr val="000000"/>
          </a:solidFill>
        </p:spPr>
        <p:txBody>
          <a:bodyPr wrap="square" lIns="0" tIns="0" rIns="0" bIns="0" rtlCol="0"/>
          <a:lstStyle/>
          <a:p>
            <a:endParaRPr/>
          </a:p>
        </p:txBody>
      </p:sp>
      <p:sp>
        <p:nvSpPr>
          <p:cNvPr id="18" name="object 18"/>
          <p:cNvSpPr/>
          <p:nvPr/>
        </p:nvSpPr>
        <p:spPr>
          <a:xfrm>
            <a:off x="4090416" y="1667954"/>
            <a:ext cx="923925" cy="189230"/>
          </a:xfrm>
          <a:custGeom>
            <a:avLst/>
            <a:gdLst/>
            <a:ahLst/>
            <a:cxnLst/>
            <a:rect l="l" t="t" r="r" b="b"/>
            <a:pathLst>
              <a:path w="923925" h="189230">
                <a:moveTo>
                  <a:pt x="163210" y="0"/>
                </a:moveTo>
                <a:lnTo>
                  <a:pt x="155448" y="2857"/>
                </a:lnTo>
                <a:lnTo>
                  <a:pt x="0" y="94297"/>
                </a:lnTo>
                <a:lnTo>
                  <a:pt x="155448" y="185737"/>
                </a:lnTo>
                <a:lnTo>
                  <a:pt x="163210" y="188642"/>
                </a:lnTo>
                <a:lnTo>
                  <a:pt x="171831" y="188404"/>
                </a:lnTo>
                <a:lnTo>
                  <a:pt x="179879" y="185308"/>
                </a:lnTo>
                <a:lnTo>
                  <a:pt x="185928" y="179641"/>
                </a:lnTo>
                <a:lnTo>
                  <a:pt x="187070" y="170592"/>
                </a:lnTo>
                <a:lnTo>
                  <a:pt x="185927" y="162115"/>
                </a:lnTo>
                <a:lnTo>
                  <a:pt x="182499" y="154781"/>
                </a:lnTo>
                <a:lnTo>
                  <a:pt x="176784" y="149161"/>
                </a:lnTo>
                <a:lnTo>
                  <a:pt x="119507" y="115633"/>
                </a:lnTo>
                <a:lnTo>
                  <a:pt x="39624" y="115633"/>
                </a:lnTo>
                <a:lnTo>
                  <a:pt x="39624" y="72961"/>
                </a:lnTo>
                <a:lnTo>
                  <a:pt x="119507" y="72961"/>
                </a:lnTo>
                <a:lnTo>
                  <a:pt x="176784" y="39433"/>
                </a:lnTo>
                <a:lnTo>
                  <a:pt x="182499" y="33861"/>
                </a:lnTo>
                <a:lnTo>
                  <a:pt x="185928" y="26860"/>
                </a:lnTo>
                <a:lnTo>
                  <a:pt x="187071" y="19288"/>
                </a:lnTo>
                <a:lnTo>
                  <a:pt x="185928" y="12001"/>
                </a:lnTo>
                <a:lnTo>
                  <a:pt x="179879" y="4572"/>
                </a:lnTo>
                <a:lnTo>
                  <a:pt x="171831" y="571"/>
                </a:lnTo>
                <a:lnTo>
                  <a:pt x="163210" y="0"/>
                </a:lnTo>
                <a:close/>
              </a:path>
              <a:path w="923925" h="189230">
                <a:moveTo>
                  <a:pt x="119507" y="72961"/>
                </a:moveTo>
                <a:lnTo>
                  <a:pt x="39624" y="72961"/>
                </a:lnTo>
                <a:lnTo>
                  <a:pt x="39624" y="115633"/>
                </a:lnTo>
                <a:lnTo>
                  <a:pt x="119507" y="115633"/>
                </a:lnTo>
                <a:lnTo>
                  <a:pt x="114300" y="112585"/>
                </a:lnTo>
                <a:lnTo>
                  <a:pt x="51816" y="112585"/>
                </a:lnTo>
                <a:lnTo>
                  <a:pt x="51816" y="76009"/>
                </a:lnTo>
                <a:lnTo>
                  <a:pt x="114300" y="76009"/>
                </a:lnTo>
                <a:lnTo>
                  <a:pt x="119507" y="72961"/>
                </a:lnTo>
                <a:close/>
              </a:path>
              <a:path w="923925" h="189230">
                <a:moveTo>
                  <a:pt x="923544" y="72961"/>
                </a:moveTo>
                <a:lnTo>
                  <a:pt x="119507" y="72961"/>
                </a:lnTo>
                <a:lnTo>
                  <a:pt x="83058" y="94297"/>
                </a:lnTo>
                <a:lnTo>
                  <a:pt x="119507" y="115633"/>
                </a:lnTo>
                <a:lnTo>
                  <a:pt x="923544" y="115633"/>
                </a:lnTo>
                <a:lnTo>
                  <a:pt x="923544" y="72961"/>
                </a:lnTo>
                <a:close/>
              </a:path>
              <a:path w="923925" h="189230">
                <a:moveTo>
                  <a:pt x="51816" y="76009"/>
                </a:moveTo>
                <a:lnTo>
                  <a:pt x="51816" y="112585"/>
                </a:lnTo>
                <a:lnTo>
                  <a:pt x="83058" y="94297"/>
                </a:lnTo>
                <a:lnTo>
                  <a:pt x="51816" y="76009"/>
                </a:lnTo>
                <a:close/>
              </a:path>
              <a:path w="923925" h="189230">
                <a:moveTo>
                  <a:pt x="83058" y="94297"/>
                </a:moveTo>
                <a:lnTo>
                  <a:pt x="51816" y="112585"/>
                </a:lnTo>
                <a:lnTo>
                  <a:pt x="114300" y="112585"/>
                </a:lnTo>
                <a:lnTo>
                  <a:pt x="83058" y="94297"/>
                </a:lnTo>
                <a:close/>
              </a:path>
              <a:path w="923925" h="189230">
                <a:moveTo>
                  <a:pt x="114300" y="76009"/>
                </a:moveTo>
                <a:lnTo>
                  <a:pt x="51816" y="76009"/>
                </a:lnTo>
                <a:lnTo>
                  <a:pt x="83058" y="94297"/>
                </a:lnTo>
                <a:lnTo>
                  <a:pt x="114300" y="76009"/>
                </a:lnTo>
                <a:close/>
              </a:path>
            </a:pathLst>
          </a:custGeom>
          <a:solidFill>
            <a:srgbClr val="000000"/>
          </a:solidFill>
        </p:spPr>
        <p:txBody>
          <a:bodyPr wrap="square" lIns="0" tIns="0" rIns="0" bIns="0" rtlCol="0"/>
          <a:lstStyle/>
          <a:p>
            <a:endParaRPr/>
          </a:p>
        </p:txBody>
      </p:sp>
      <p:sp>
        <p:nvSpPr>
          <p:cNvPr id="19" name="object 19"/>
          <p:cNvSpPr/>
          <p:nvPr/>
        </p:nvSpPr>
        <p:spPr>
          <a:xfrm>
            <a:off x="6190488" y="1667954"/>
            <a:ext cx="1847214" cy="189230"/>
          </a:xfrm>
          <a:custGeom>
            <a:avLst/>
            <a:gdLst/>
            <a:ahLst/>
            <a:cxnLst/>
            <a:rect l="l" t="t" r="r" b="b"/>
            <a:pathLst>
              <a:path w="1847215" h="189230">
                <a:moveTo>
                  <a:pt x="1763267" y="94297"/>
                </a:moveTo>
                <a:lnTo>
                  <a:pt x="1667256" y="149161"/>
                </a:lnTo>
                <a:lnTo>
                  <a:pt x="1661588" y="154781"/>
                </a:lnTo>
                <a:lnTo>
                  <a:pt x="1658492" y="162115"/>
                </a:lnTo>
                <a:lnTo>
                  <a:pt x="1658254" y="170592"/>
                </a:lnTo>
                <a:lnTo>
                  <a:pt x="1661160" y="179641"/>
                </a:lnTo>
                <a:lnTo>
                  <a:pt x="1666732" y="185308"/>
                </a:lnTo>
                <a:lnTo>
                  <a:pt x="1673733" y="188404"/>
                </a:lnTo>
                <a:lnTo>
                  <a:pt x="1681305" y="188642"/>
                </a:lnTo>
                <a:lnTo>
                  <a:pt x="1688591" y="185737"/>
                </a:lnTo>
                <a:lnTo>
                  <a:pt x="1810105" y="115633"/>
                </a:lnTo>
                <a:lnTo>
                  <a:pt x="1804415" y="115633"/>
                </a:lnTo>
                <a:lnTo>
                  <a:pt x="1804415" y="112585"/>
                </a:lnTo>
                <a:lnTo>
                  <a:pt x="1795271" y="112585"/>
                </a:lnTo>
                <a:lnTo>
                  <a:pt x="1763267" y="94297"/>
                </a:lnTo>
                <a:close/>
              </a:path>
              <a:path w="1847215" h="189230">
                <a:moveTo>
                  <a:pt x="1725930" y="72961"/>
                </a:moveTo>
                <a:lnTo>
                  <a:pt x="0" y="72961"/>
                </a:lnTo>
                <a:lnTo>
                  <a:pt x="0" y="115633"/>
                </a:lnTo>
                <a:lnTo>
                  <a:pt x="1725930" y="115633"/>
                </a:lnTo>
                <a:lnTo>
                  <a:pt x="1763267" y="94297"/>
                </a:lnTo>
                <a:lnTo>
                  <a:pt x="1725930" y="72961"/>
                </a:lnTo>
                <a:close/>
              </a:path>
              <a:path w="1847215" h="189230">
                <a:moveTo>
                  <a:pt x="1810105" y="72961"/>
                </a:moveTo>
                <a:lnTo>
                  <a:pt x="1804415" y="72961"/>
                </a:lnTo>
                <a:lnTo>
                  <a:pt x="1804415" y="115633"/>
                </a:lnTo>
                <a:lnTo>
                  <a:pt x="1810105" y="115633"/>
                </a:lnTo>
                <a:lnTo>
                  <a:pt x="1847088" y="94297"/>
                </a:lnTo>
                <a:lnTo>
                  <a:pt x="1810105" y="72961"/>
                </a:lnTo>
                <a:close/>
              </a:path>
              <a:path w="1847215" h="189230">
                <a:moveTo>
                  <a:pt x="1795271" y="76009"/>
                </a:moveTo>
                <a:lnTo>
                  <a:pt x="1763267" y="94297"/>
                </a:lnTo>
                <a:lnTo>
                  <a:pt x="1795271" y="112585"/>
                </a:lnTo>
                <a:lnTo>
                  <a:pt x="1795271" y="76009"/>
                </a:lnTo>
                <a:close/>
              </a:path>
              <a:path w="1847215" h="189230">
                <a:moveTo>
                  <a:pt x="1804415" y="76009"/>
                </a:moveTo>
                <a:lnTo>
                  <a:pt x="1795271" y="76009"/>
                </a:lnTo>
                <a:lnTo>
                  <a:pt x="1795271" y="112585"/>
                </a:lnTo>
                <a:lnTo>
                  <a:pt x="1804415" y="112585"/>
                </a:lnTo>
                <a:lnTo>
                  <a:pt x="1804415" y="76009"/>
                </a:lnTo>
                <a:close/>
              </a:path>
              <a:path w="1847215" h="189230">
                <a:moveTo>
                  <a:pt x="1681305" y="0"/>
                </a:moveTo>
                <a:lnTo>
                  <a:pt x="1673733" y="571"/>
                </a:lnTo>
                <a:lnTo>
                  <a:pt x="1666732" y="4572"/>
                </a:lnTo>
                <a:lnTo>
                  <a:pt x="1661160" y="12001"/>
                </a:lnTo>
                <a:lnTo>
                  <a:pt x="1658254" y="19288"/>
                </a:lnTo>
                <a:lnTo>
                  <a:pt x="1658493" y="26860"/>
                </a:lnTo>
                <a:lnTo>
                  <a:pt x="1661588" y="33861"/>
                </a:lnTo>
                <a:lnTo>
                  <a:pt x="1667256" y="39433"/>
                </a:lnTo>
                <a:lnTo>
                  <a:pt x="1763267" y="94297"/>
                </a:lnTo>
                <a:lnTo>
                  <a:pt x="1795271" y="76009"/>
                </a:lnTo>
                <a:lnTo>
                  <a:pt x="1804415" y="76009"/>
                </a:lnTo>
                <a:lnTo>
                  <a:pt x="1804415" y="72961"/>
                </a:lnTo>
                <a:lnTo>
                  <a:pt x="1810105" y="72961"/>
                </a:lnTo>
                <a:lnTo>
                  <a:pt x="1688591" y="2857"/>
                </a:lnTo>
                <a:lnTo>
                  <a:pt x="1681305" y="0"/>
                </a:lnTo>
                <a:close/>
              </a:path>
            </a:pathLst>
          </a:custGeom>
          <a:solidFill>
            <a:srgbClr val="000000"/>
          </a:solidFill>
        </p:spPr>
        <p:txBody>
          <a:bodyPr wrap="square" lIns="0" tIns="0" rIns="0" bIns="0" rtlCol="0"/>
          <a:lstStyle/>
          <a:p>
            <a:endParaRPr/>
          </a:p>
        </p:txBody>
      </p:sp>
      <p:sp>
        <p:nvSpPr>
          <p:cNvPr id="20" name="object 20"/>
          <p:cNvSpPr/>
          <p:nvPr/>
        </p:nvSpPr>
        <p:spPr>
          <a:xfrm>
            <a:off x="6102097" y="519335"/>
            <a:ext cx="2103120" cy="423545"/>
          </a:xfrm>
          <a:custGeom>
            <a:avLst/>
            <a:gdLst/>
            <a:ahLst/>
            <a:cxnLst/>
            <a:rect l="l" t="t" r="r" b="b"/>
            <a:pathLst>
              <a:path w="2103120" h="423544">
                <a:moveTo>
                  <a:pt x="1981577" y="66328"/>
                </a:moveTo>
                <a:lnTo>
                  <a:pt x="0" y="383381"/>
                </a:lnTo>
                <a:lnTo>
                  <a:pt x="6095" y="423005"/>
                </a:lnTo>
                <a:lnTo>
                  <a:pt x="1990006" y="106049"/>
                </a:lnTo>
                <a:lnTo>
                  <a:pt x="2020061" y="80867"/>
                </a:lnTo>
                <a:lnTo>
                  <a:pt x="1981577" y="66328"/>
                </a:lnTo>
                <a:close/>
              </a:path>
              <a:path w="2103120" h="423544">
                <a:moveTo>
                  <a:pt x="2070607" y="54197"/>
                </a:moveTo>
                <a:lnTo>
                  <a:pt x="2057400" y="54197"/>
                </a:lnTo>
                <a:lnTo>
                  <a:pt x="2066544" y="93821"/>
                </a:lnTo>
                <a:lnTo>
                  <a:pt x="1990006" y="106049"/>
                </a:lnTo>
                <a:lnTo>
                  <a:pt x="1935479" y="151733"/>
                </a:lnTo>
                <a:lnTo>
                  <a:pt x="1930288" y="157305"/>
                </a:lnTo>
                <a:lnTo>
                  <a:pt x="1928240" y="164306"/>
                </a:lnTo>
                <a:lnTo>
                  <a:pt x="1929050" y="171878"/>
                </a:lnTo>
                <a:lnTo>
                  <a:pt x="1932431" y="179165"/>
                </a:lnTo>
                <a:lnTo>
                  <a:pt x="1939766" y="184785"/>
                </a:lnTo>
                <a:lnTo>
                  <a:pt x="1947672" y="187547"/>
                </a:lnTo>
                <a:lnTo>
                  <a:pt x="1955577" y="186880"/>
                </a:lnTo>
                <a:lnTo>
                  <a:pt x="1962911" y="182213"/>
                </a:lnTo>
                <a:lnTo>
                  <a:pt x="2103120" y="66389"/>
                </a:lnTo>
                <a:lnTo>
                  <a:pt x="2070607" y="54197"/>
                </a:lnTo>
                <a:close/>
              </a:path>
              <a:path w="2103120" h="423544">
                <a:moveTo>
                  <a:pt x="2020061" y="80867"/>
                </a:moveTo>
                <a:lnTo>
                  <a:pt x="1990006" y="106049"/>
                </a:lnTo>
                <a:lnTo>
                  <a:pt x="2066544" y="93821"/>
                </a:lnTo>
                <a:lnTo>
                  <a:pt x="2054352" y="93821"/>
                </a:lnTo>
                <a:lnTo>
                  <a:pt x="2020061" y="80867"/>
                </a:lnTo>
                <a:close/>
              </a:path>
              <a:path w="2103120" h="423544">
                <a:moveTo>
                  <a:pt x="2048255" y="57245"/>
                </a:moveTo>
                <a:lnTo>
                  <a:pt x="2020061" y="80867"/>
                </a:lnTo>
                <a:lnTo>
                  <a:pt x="2054352" y="93821"/>
                </a:lnTo>
                <a:lnTo>
                  <a:pt x="2048255" y="57245"/>
                </a:lnTo>
                <a:close/>
              </a:path>
              <a:path w="2103120" h="423544">
                <a:moveTo>
                  <a:pt x="2058103" y="57245"/>
                </a:moveTo>
                <a:lnTo>
                  <a:pt x="2048255" y="57245"/>
                </a:lnTo>
                <a:lnTo>
                  <a:pt x="2054352" y="93821"/>
                </a:lnTo>
                <a:lnTo>
                  <a:pt x="2066544" y="93821"/>
                </a:lnTo>
                <a:lnTo>
                  <a:pt x="2058103" y="57245"/>
                </a:lnTo>
                <a:close/>
              </a:path>
              <a:path w="2103120" h="423544">
                <a:moveTo>
                  <a:pt x="2057400" y="54197"/>
                </a:moveTo>
                <a:lnTo>
                  <a:pt x="1981577" y="66328"/>
                </a:lnTo>
                <a:lnTo>
                  <a:pt x="2020061" y="80867"/>
                </a:lnTo>
                <a:lnTo>
                  <a:pt x="2048255" y="57245"/>
                </a:lnTo>
                <a:lnTo>
                  <a:pt x="2058103" y="57245"/>
                </a:lnTo>
                <a:lnTo>
                  <a:pt x="2057400" y="54197"/>
                </a:lnTo>
                <a:close/>
              </a:path>
              <a:path w="2103120" h="423544">
                <a:moveTo>
                  <a:pt x="1925145" y="0"/>
                </a:moveTo>
                <a:lnTo>
                  <a:pt x="1917573" y="1619"/>
                </a:lnTo>
                <a:lnTo>
                  <a:pt x="1910572" y="6667"/>
                </a:lnTo>
                <a:lnTo>
                  <a:pt x="1905000" y="14573"/>
                </a:lnTo>
                <a:lnTo>
                  <a:pt x="1904333" y="21859"/>
                </a:lnTo>
                <a:lnTo>
                  <a:pt x="1906524" y="29432"/>
                </a:lnTo>
                <a:lnTo>
                  <a:pt x="1911000" y="36433"/>
                </a:lnTo>
                <a:lnTo>
                  <a:pt x="1917192" y="42005"/>
                </a:lnTo>
                <a:lnTo>
                  <a:pt x="1981577" y="66328"/>
                </a:lnTo>
                <a:lnTo>
                  <a:pt x="2057400" y="54197"/>
                </a:lnTo>
                <a:lnTo>
                  <a:pt x="2070607" y="54197"/>
                </a:lnTo>
                <a:lnTo>
                  <a:pt x="1932431" y="2381"/>
                </a:lnTo>
                <a:lnTo>
                  <a:pt x="1925145" y="0"/>
                </a:lnTo>
                <a:close/>
              </a:path>
            </a:pathLst>
          </a:custGeom>
          <a:solidFill>
            <a:srgbClr val="000000"/>
          </a:solidFill>
        </p:spPr>
        <p:txBody>
          <a:bodyPr wrap="square" lIns="0" tIns="0" rIns="0" bIns="0" rtlCol="0"/>
          <a:lstStyle/>
          <a:p>
            <a:endParaRPr/>
          </a:p>
        </p:txBody>
      </p:sp>
      <p:sp>
        <p:nvSpPr>
          <p:cNvPr id="23" name="object 23"/>
          <p:cNvSpPr txBox="1"/>
          <p:nvPr/>
        </p:nvSpPr>
        <p:spPr>
          <a:xfrm>
            <a:off x="5028184" y="7254206"/>
            <a:ext cx="296545"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58</a:t>
            </a:fld>
            <a:endParaRPr sz="1300">
              <a:latin typeface="Times New Roman"/>
              <a:cs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775801"/>
            <a:ext cx="9624060" cy="651538"/>
          </a:xfrm>
        </p:spPr>
        <p:txBody>
          <a:bodyPr>
            <a:normAutofit/>
          </a:bodyPr>
          <a:lstStyle/>
          <a:p>
            <a:pPr algn="ctr"/>
            <a:r>
              <a:rPr lang="en-US" dirty="0" smtClean="0"/>
              <a:t>TWIST DRILL</a:t>
            </a:r>
            <a:endParaRPr lang="en-US" b="1" dirty="0"/>
          </a:p>
        </p:txBody>
      </p:sp>
      <p:sp>
        <p:nvSpPr>
          <p:cNvPr id="3" name="Content Placeholder 2"/>
          <p:cNvSpPr>
            <a:spLocks noGrp="1"/>
          </p:cNvSpPr>
          <p:nvPr>
            <p:ph idx="1"/>
          </p:nvPr>
        </p:nvSpPr>
        <p:spPr>
          <a:xfrm>
            <a:off x="0" y="1511300"/>
            <a:ext cx="10693400" cy="6045200"/>
          </a:xfrm>
        </p:spPr>
        <p:txBody>
          <a:bodyPr>
            <a:normAutofit/>
          </a:bodyPr>
          <a:lstStyle/>
          <a:p>
            <a:pPr algn="just"/>
            <a:endParaRPr lang="en-US" sz="3200" dirty="0"/>
          </a:p>
        </p:txBody>
      </p:sp>
      <p:pic>
        <p:nvPicPr>
          <p:cNvPr id="76801" name="Picture 1" descr="C:\Users\admin\Desktop\Machine_Machine-Tool_Drilling-Machine_Twist-drill-Nomenclature.jpg"/>
          <p:cNvPicPr>
            <a:picLocks noChangeAspect="1" noChangeArrowheads="1"/>
          </p:cNvPicPr>
          <p:nvPr/>
        </p:nvPicPr>
        <p:blipFill>
          <a:blip r:embed="rId3"/>
          <a:srcRect/>
          <a:stretch>
            <a:fillRect/>
          </a:stretch>
        </p:blipFill>
        <p:spPr bwMode="auto">
          <a:xfrm>
            <a:off x="165100" y="1568451"/>
            <a:ext cx="10287001" cy="388902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99" y="577850"/>
            <a:ext cx="9624060" cy="651538"/>
          </a:xfrm>
        </p:spPr>
        <p:txBody>
          <a:bodyPr>
            <a:normAutofit/>
          </a:bodyPr>
          <a:lstStyle/>
          <a:p>
            <a:pPr algn="ctr"/>
            <a:r>
              <a:rPr lang="en-US" dirty="0" smtClean="0">
                <a:latin typeface="Times New Roman" pitchFamily="18" charset="0"/>
                <a:cs typeface="Times New Roman" pitchFamily="18" charset="0"/>
              </a:rPr>
              <a:t>Lathe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22301" y="1511300"/>
            <a:ext cx="9525000" cy="5848350"/>
          </a:xfrm>
        </p:spPr>
        <p:txBody>
          <a:bodyPr>
            <a:normAutofit lnSpcReduction="10000"/>
          </a:bodyPr>
          <a:lstStyle/>
          <a:p>
            <a:pPr algn="just"/>
            <a:r>
              <a:rPr lang="en-US" sz="3200" b="1" dirty="0" smtClean="0">
                <a:latin typeface="Times New Roman" pitchFamily="18" charset="0"/>
                <a:cs typeface="Times New Roman" pitchFamily="18" charset="0"/>
              </a:rPr>
              <a:t>A lathe </a:t>
            </a:r>
            <a:r>
              <a:rPr lang="en-US" sz="3200" dirty="0" smtClean="0">
                <a:latin typeface="Times New Roman" pitchFamily="18" charset="0"/>
                <a:cs typeface="Times New Roman" pitchFamily="18" charset="0"/>
              </a:rPr>
              <a:t>is a large machine that rotates the work, and cutting is done with a non-rotating cutting tool. The shapes cut are generally round, or helical. The tool is typically moved parallel to the axis of rotation during cutting.</a:t>
            </a:r>
          </a:p>
          <a:p>
            <a:r>
              <a:rPr lang="en-US" sz="3200" b="1" dirty="0" smtClean="0">
                <a:latin typeface="Times New Roman" pitchFamily="18" charset="0"/>
                <a:cs typeface="Times New Roman" pitchFamily="18" charset="0"/>
              </a:rPr>
              <a:t>head stock </a:t>
            </a:r>
            <a:r>
              <a:rPr lang="en-US" sz="3200" dirty="0" smtClean="0">
                <a:latin typeface="Times New Roman" pitchFamily="18" charset="0"/>
                <a:cs typeface="Times New Roman" pitchFamily="18" charset="0"/>
              </a:rPr>
              <a:t>- this end of the lathe contains the driving motor and gears. Power to rotate the part is delivered from here. This typically has levers that let the speeds and feeds be set.</a:t>
            </a:r>
          </a:p>
          <a:p>
            <a:r>
              <a:rPr lang="en-US" sz="3200" b="1" dirty="0" smtClean="0">
                <a:latin typeface="Times New Roman" pitchFamily="18" charset="0"/>
                <a:cs typeface="Times New Roman" pitchFamily="18" charset="0"/>
              </a:rPr>
              <a:t>ways</a:t>
            </a:r>
            <a:r>
              <a:rPr lang="en-US" sz="3200" dirty="0" smtClean="0">
                <a:latin typeface="Times New Roman" pitchFamily="18" charset="0"/>
                <a:cs typeface="Times New Roman" pitchFamily="18" charset="0"/>
              </a:rPr>
              <a:t> - these are  rails that the carriage rides on.</a:t>
            </a:r>
          </a:p>
          <a:p>
            <a:r>
              <a:rPr lang="en-US" sz="3200" b="1" dirty="0" smtClean="0">
                <a:latin typeface="Times New Roman" pitchFamily="18" charset="0"/>
                <a:cs typeface="Times New Roman" pitchFamily="18" charset="0"/>
              </a:rPr>
              <a:t>tail stock </a:t>
            </a:r>
            <a:r>
              <a:rPr lang="en-US" sz="3200" dirty="0" smtClean="0">
                <a:latin typeface="Times New Roman" pitchFamily="18" charset="0"/>
                <a:cs typeface="Times New Roman" pitchFamily="18" charset="0"/>
              </a:rPr>
              <a:t>- this can be used to hold the other end of the part.</a:t>
            </a:r>
          </a:p>
          <a:p>
            <a:pPr algn="just">
              <a:buNone/>
            </a:pP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958851"/>
            <a:ext cx="8928099" cy="65976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63900" y="1"/>
            <a:ext cx="4179570" cy="554637"/>
          </a:xfrm>
          <a:prstGeom prst="rect">
            <a:avLst/>
          </a:prstGeom>
        </p:spPr>
        <p:txBody>
          <a:bodyPr vert="horz" wrap="square" lIns="0" tIns="15873" rIns="0" bIns="0" rtlCol="0">
            <a:spAutoFit/>
          </a:bodyPr>
          <a:lstStyle/>
          <a:p>
            <a:pPr marL="12698">
              <a:spcBef>
                <a:spcPts val="125"/>
              </a:spcBef>
            </a:pPr>
            <a:r>
              <a:rPr sz="3500" b="1" spc="10" dirty="0">
                <a:latin typeface="Times New Roman"/>
                <a:cs typeface="Times New Roman"/>
              </a:rPr>
              <a:t>DRILL</a:t>
            </a:r>
            <a:r>
              <a:rPr sz="3500" b="1" spc="-225" dirty="0">
                <a:latin typeface="Times New Roman"/>
                <a:cs typeface="Times New Roman"/>
              </a:rPr>
              <a:t> </a:t>
            </a:r>
            <a:r>
              <a:rPr sz="3500" b="1" dirty="0">
                <a:latin typeface="Times New Roman"/>
                <a:cs typeface="Times New Roman"/>
              </a:rPr>
              <a:t>GEOMETRY</a:t>
            </a:r>
            <a:endParaRPr sz="3500">
              <a:latin typeface="Times New Roman"/>
              <a:cs typeface="Times New Roman"/>
            </a:endParaRPr>
          </a:p>
        </p:txBody>
      </p:sp>
      <p:sp>
        <p:nvSpPr>
          <p:cNvPr id="4" name="object 4"/>
          <p:cNvSpPr/>
          <p:nvPr/>
        </p:nvSpPr>
        <p:spPr>
          <a:xfrm>
            <a:off x="8119871" y="503428"/>
            <a:ext cx="1344295" cy="421005"/>
          </a:xfrm>
          <a:custGeom>
            <a:avLst/>
            <a:gdLst/>
            <a:ahLst/>
            <a:cxnLst/>
            <a:rect l="l" t="t" r="r" b="b"/>
            <a:pathLst>
              <a:path w="1344295" h="421005">
                <a:moveTo>
                  <a:pt x="0" y="420624"/>
                </a:moveTo>
                <a:lnTo>
                  <a:pt x="1344168" y="420624"/>
                </a:lnTo>
                <a:lnTo>
                  <a:pt x="1344168" y="0"/>
                </a:lnTo>
                <a:lnTo>
                  <a:pt x="0" y="0"/>
                </a:lnTo>
                <a:lnTo>
                  <a:pt x="0" y="420624"/>
                </a:lnTo>
                <a:close/>
              </a:path>
            </a:pathLst>
          </a:custGeom>
          <a:solidFill>
            <a:srgbClr val="FFFFFF"/>
          </a:solidFill>
        </p:spPr>
        <p:txBody>
          <a:bodyPr wrap="square" lIns="0" tIns="0" rIns="0" bIns="0" rtlCol="0"/>
          <a:lstStyle/>
          <a:p>
            <a:endParaRPr/>
          </a:p>
        </p:txBody>
      </p:sp>
      <p:sp>
        <p:nvSpPr>
          <p:cNvPr id="5" name="object 5"/>
          <p:cNvSpPr/>
          <p:nvPr/>
        </p:nvSpPr>
        <p:spPr>
          <a:xfrm>
            <a:off x="8107681" y="488188"/>
            <a:ext cx="1371600" cy="448309"/>
          </a:xfrm>
          <a:custGeom>
            <a:avLst/>
            <a:gdLst/>
            <a:ahLst/>
            <a:cxnLst/>
            <a:rect l="l" t="t" r="r" b="b"/>
            <a:pathLst>
              <a:path w="1371600" h="448309">
                <a:moveTo>
                  <a:pt x="1365503" y="0"/>
                </a:moveTo>
                <a:lnTo>
                  <a:pt x="6096" y="0"/>
                </a:lnTo>
                <a:lnTo>
                  <a:pt x="0" y="6095"/>
                </a:lnTo>
                <a:lnTo>
                  <a:pt x="0" y="441959"/>
                </a:lnTo>
                <a:lnTo>
                  <a:pt x="6096" y="448055"/>
                </a:lnTo>
                <a:lnTo>
                  <a:pt x="1365503" y="448055"/>
                </a:lnTo>
                <a:lnTo>
                  <a:pt x="1371600" y="441959"/>
                </a:lnTo>
                <a:lnTo>
                  <a:pt x="1371600" y="435863"/>
                </a:lnTo>
                <a:lnTo>
                  <a:pt x="27431" y="435863"/>
                </a:lnTo>
                <a:lnTo>
                  <a:pt x="12192" y="420623"/>
                </a:lnTo>
                <a:lnTo>
                  <a:pt x="27431" y="420623"/>
                </a:lnTo>
                <a:lnTo>
                  <a:pt x="27431" y="27431"/>
                </a:lnTo>
                <a:lnTo>
                  <a:pt x="12192" y="27431"/>
                </a:lnTo>
                <a:lnTo>
                  <a:pt x="27431" y="15239"/>
                </a:lnTo>
                <a:lnTo>
                  <a:pt x="1371600" y="15239"/>
                </a:lnTo>
                <a:lnTo>
                  <a:pt x="1371600" y="6095"/>
                </a:lnTo>
                <a:lnTo>
                  <a:pt x="1365503" y="0"/>
                </a:lnTo>
                <a:close/>
              </a:path>
              <a:path w="1371600" h="448309">
                <a:moveTo>
                  <a:pt x="27431" y="420623"/>
                </a:moveTo>
                <a:lnTo>
                  <a:pt x="12192" y="420623"/>
                </a:lnTo>
                <a:lnTo>
                  <a:pt x="27431" y="435863"/>
                </a:lnTo>
                <a:lnTo>
                  <a:pt x="27431" y="420623"/>
                </a:lnTo>
                <a:close/>
              </a:path>
              <a:path w="1371600" h="448309">
                <a:moveTo>
                  <a:pt x="1344168" y="420623"/>
                </a:moveTo>
                <a:lnTo>
                  <a:pt x="27431" y="420623"/>
                </a:lnTo>
                <a:lnTo>
                  <a:pt x="27431" y="435863"/>
                </a:lnTo>
                <a:lnTo>
                  <a:pt x="1344168" y="435863"/>
                </a:lnTo>
                <a:lnTo>
                  <a:pt x="1344168" y="420623"/>
                </a:lnTo>
                <a:close/>
              </a:path>
              <a:path w="1371600" h="448309">
                <a:moveTo>
                  <a:pt x="1344168" y="15239"/>
                </a:moveTo>
                <a:lnTo>
                  <a:pt x="1344168" y="435863"/>
                </a:lnTo>
                <a:lnTo>
                  <a:pt x="1356360" y="420623"/>
                </a:lnTo>
                <a:lnTo>
                  <a:pt x="1371600" y="420623"/>
                </a:lnTo>
                <a:lnTo>
                  <a:pt x="1371600" y="27431"/>
                </a:lnTo>
                <a:lnTo>
                  <a:pt x="1356360" y="27431"/>
                </a:lnTo>
                <a:lnTo>
                  <a:pt x="1344168" y="15239"/>
                </a:lnTo>
                <a:close/>
              </a:path>
              <a:path w="1371600" h="448309">
                <a:moveTo>
                  <a:pt x="1371600" y="420623"/>
                </a:moveTo>
                <a:lnTo>
                  <a:pt x="1356360" y="420623"/>
                </a:lnTo>
                <a:lnTo>
                  <a:pt x="1344168" y="435863"/>
                </a:lnTo>
                <a:lnTo>
                  <a:pt x="1371600" y="435863"/>
                </a:lnTo>
                <a:lnTo>
                  <a:pt x="1371600" y="420623"/>
                </a:lnTo>
                <a:close/>
              </a:path>
              <a:path w="1371600" h="448309">
                <a:moveTo>
                  <a:pt x="27431" y="15239"/>
                </a:moveTo>
                <a:lnTo>
                  <a:pt x="12192" y="27431"/>
                </a:lnTo>
                <a:lnTo>
                  <a:pt x="27431" y="27431"/>
                </a:lnTo>
                <a:lnTo>
                  <a:pt x="27431" y="15239"/>
                </a:lnTo>
                <a:close/>
              </a:path>
              <a:path w="1371600" h="448309">
                <a:moveTo>
                  <a:pt x="1344168" y="15239"/>
                </a:moveTo>
                <a:lnTo>
                  <a:pt x="27431" y="15239"/>
                </a:lnTo>
                <a:lnTo>
                  <a:pt x="27431" y="27431"/>
                </a:lnTo>
                <a:lnTo>
                  <a:pt x="1344168" y="27431"/>
                </a:lnTo>
                <a:lnTo>
                  <a:pt x="1344168" y="15239"/>
                </a:lnTo>
                <a:close/>
              </a:path>
              <a:path w="1371600" h="448309">
                <a:moveTo>
                  <a:pt x="1371600" y="15239"/>
                </a:moveTo>
                <a:lnTo>
                  <a:pt x="1344168" y="15239"/>
                </a:lnTo>
                <a:lnTo>
                  <a:pt x="1356360" y="27431"/>
                </a:lnTo>
                <a:lnTo>
                  <a:pt x="1371600" y="27431"/>
                </a:lnTo>
                <a:lnTo>
                  <a:pt x="1371600" y="15239"/>
                </a:lnTo>
                <a:close/>
              </a:path>
            </a:pathLst>
          </a:custGeom>
          <a:solidFill>
            <a:srgbClr val="FFFFFF"/>
          </a:solidFill>
        </p:spPr>
        <p:txBody>
          <a:bodyPr wrap="square" lIns="0" tIns="0" rIns="0" bIns="0" rtlCol="0"/>
          <a:lstStyle/>
          <a:p>
            <a:endParaRPr/>
          </a:p>
        </p:txBody>
      </p:sp>
      <p:sp>
        <p:nvSpPr>
          <p:cNvPr id="6" name="object 6"/>
          <p:cNvSpPr txBox="1"/>
          <p:nvPr/>
        </p:nvSpPr>
        <p:spPr>
          <a:xfrm>
            <a:off x="4660901" y="654050"/>
            <a:ext cx="3822700" cy="352018"/>
          </a:xfrm>
          <a:prstGeom prst="rect">
            <a:avLst/>
          </a:prstGeom>
        </p:spPr>
        <p:txBody>
          <a:bodyPr vert="horz" wrap="square" lIns="0" tIns="13334" rIns="0" bIns="0" rtlCol="0">
            <a:spAutoFit/>
          </a:bodyPr>
          <a:lstStyle/>
          <a:p>
            <a:pPr marL="12698">
              <a:spcBef>
                <a:spcPts val="105"/>
              </a:spcBef>
            </a:pPr>
            <a:r>
              <a:rPr sz="2200" dirty="0">
                <a:latin typeface="Times New Roman"/>
                <a:cs typeface="Times New Roman"/>
              </a:rPr>
              <a:t>Lip </a:t>
            </a:r>
            <a:r>
              <a:rPr sz="2200" spc="-5" dirty="0">
                <a:latin typeface="Times New Roman"/>
                <a:cs typeface="Times New Roman"/>
              </a:rPr>
              <a:t>angle/ </a:t>
            </a:r>
            <a:r>
              <a:rPr sz="2200" spc="-15" dirty="0">
                <a:latin typeface="Times New Roman"/>
                <a:cs typeface="Times New Roman"/>
              </a:rPr>
              <a:t>Tip </a:t>
            </a:r>
            <a:r>
              <a:rPr sz="2200" spc="-5" dirty="0">
                <a:latin typeface="Times New Roman"/>
                <a:cs typeface="Times New Roman"/>
              </a:rPr>
              <a:t>Angle/ </a:t>
            </a:r>
            <a:r>
              <a:rPr sz="2200" dirty="0">
                <a:latin typeface="Times New Roman"/>
                <a:cs typeface="Times New Roman"/>
              </a:rPr>
              <a:t>Point</a:t>
            </a:r>
            <a:r>
              <a:rPr sz="2200" spc="-355" dirty="0">
                <a:latin typeface="Times New Roman"/>
                <a:cs typeface="Times New Roman"/>
              </a:rPr>
              <a:t> </a:t>
            </a:r>
            <a:r>
              <a:rPr sz="2200" spc="-5" dirty="0">
                <a:latin typeface="Times New Roman"/>
                <a:cs typeface="Times New Roman"/>
              </a:rPr>
              <a:t>Angle</a:t>
            </a:r>
            <a:endParaRPr sz="2200">
              <a:latin typeface="Times New Roman"/>
              <a:cs typeface="Times New Roman"/>
            </a:endParaRPr>
          </a:p>
        </p:txBody>
      </p:sp>
      <p:sp>
        <p:nvSpPr>
          <p:cNvPr id="9" name="object 9"/>
          <p:cNvSpPr txBox="1"/>
          <p:nvPr/>
        </p:nvSpPr>
        <p:spPr>
          <a:xfrm>
            <a:off x="5028184" y="7254206"/>
            <a:ext cx="296545"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60</a:t>
            </a:fld>
            <a:endParaRPr sz="1300">
              <a:latin typeface="Times New Roman"/>
              <a:cs typeface="Times New Roman"/>
            </a:endParaRPr>
          </a:p>
        </p:txBody>
      </p:sp>
      <p:sp>
        <p:nvSpPr>
          <p:cNvPr id="8" name="object 7"/>
          <p:cNvSpPr/>
          <p:nvPr/>
        </p:nvSpPr>
        <p:spPr>
          <a:xfrm>
            <a:off x="9017001" y="273050"/>
            <a:ext cx="1676400" cy="694817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58" y="503767"/>
            <a:ext cx="9624060" cy="651538"/>
          </a:xfrm>
        </p:spPr>
        <p:txBody>
          <a:bodyPr>
            <a:normAutofit/>
          </a:bodyPr>
          <a:lstStyle/>
          <a:p>
            <a:pPr algn="ctr"/>
            <a:r>
              <a:rPr lang="en-US" b="1" dirty="0" smtClean="0"/>
              <a:t>Drill</a:t>
            </a:r>
            <a:endParaRPr lang="en-US" b="1" dirty="0"/>
          </a:p>
        </p:txBody>
      </p:sp>
      <p:sp>
        <p:nvSpPr>
          <p:cNvPr id="3" name="Content Placeholder 2"/>
          <p:cNvSpPr>
            <a:spLocks noGrp="1"/>
          </p:cNvSpPr>
          <p:nvPr>
            <p:ph idx="1"/>
          </p:nvPr>
        </p:nvSpPr>
        <p:spPr>
          <a:xfrm>
            <a:off x="0" y="1007533"/>
            <a:ext cx="10693400" cy="6548967"/>
          </a:xfrm>
        </p:spPr>
        <p:txBody>
          <a:bodyPr>
            <a:normAutofit/>
          </a:bodyPr>
          <a:lstStyle/>
          <a:p>
            <a:pPr algn="just"/>
            <a:r>
              <a:rPr lang="en-US" sz="3200" dirty="0" smtClean="0"/>
              <a:t>The twist drill does most of the cutting with the tip of the bit.</a:t>
            </a:r>
          </a:p>
        </p:txBody>
      </p:sp>
      <p:pic>
        <p:nvPicPr>
          <p:cNvPr id="110594" name="Picture 2" descr="http://images.books24x7.com/bookimages/id_15617/fig427_01.jpg"/>
          <p:cNvPicPr>
            <a:picLocks noChangeAspect="1" noChangeArrowheads="1"/>
          </p:cNvPicPr>
          <p:nvPr/>
        </p:nvPicPr>
        <p:blipFill>
          <a:blip r:embed="rId3"/>
          <a:srcRect/>
          <a:stretch>
            <a:fillRect/>
          </a:stretch>
        </p:blipFill>
        <p:spPr bwMode="auto">
          <a:xfrm>
            <a:off x="3486363" y="1931107"/>
            <a:ext cx="7207039" cy="5276144"/>
          </a:xfrm>
          <a:prstGeom prst="rect">
            <a:avLst/>
          </a:prstGeom>
          <a:noFill/>
        </p:spPr>
      </p:pic>
      <p:sp>
        <p:nvSpPr>
          <p:cNvPr id="7" name="TextBox 6"/>
          <p:cNvSpPr txBox="1"/>
          <p:nvPr/>
        </p:nvSpPr>
        <p:spPr>
          <a:xfrm>
            <a:off x="0" y="2015068"/>
            <a:ext cx="3386243" cy="3059939"/>
          </a:xfrm>
          <a:prstGeom prst="rect">
            <a:avLst/>
          </a:prstGeom>
          <a:noFill/>
        </p:spPr>
        <p:txBody>
          <a:bodyPr wrap="square" lIns="104268" tIns="52133" rIns="104268" bIns="52133" rtlCol="0">
            <a:spAutoFit/>
          </a:bodyPr>
          <a:lstStyle/>
          <a:p>
            <a:pPr algn="just">
              <a:buFont typeface="Arial" pitchFamily="34" charset="0"/>
              <a:buChar char="•"/>
            </a:pPr>
            <a:r>
              <a:rPr lang="en-US" sz="3200" dirty="0" smtClean="0">
                <a:latin typeface="Times New Roman" pitchFamily="18" charset="0"/>
                <a:cs typeface="Times New Roman" pitchFamily="18" charset="0"/>
              </a:rPr>
              <a:t>There are flutes to carry the chips up from the cutting edges to the top of the hole where they are cast off.</a:t>
            </a:r>
            <a:endParaRPr lang="en-US" sz="23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1" y="577850"/>
            <a:ext cx="9366250" cy="966289"/>
          </a:xfrm>
          <a:prstGeom prst="rect">
            <a:avLst/>
          </a:prstGeom>
        </p:spPr>
        <p:txBody>
          <a:bodyPr vert="horz" wrap="square" lIns="0" tIns="12064" rIns="0" bIns="0" rtlCol="0">
            <a:spAutoFit/>
          </a:bodyPr>
          <a:lstStyle/>
          <a:p>
            <a:pPr marL="12698" marR="5079">
              <a:spcBef>
                <a:spcPts val="95"/>
              </a:spcBef>
              <a:tabLst>
                <a:tab pos="975266" algn="l"/>
                <a:tab pos="1237495" algn="l"/>
                <a:tab pos="2651502" algn="l"/>
                <a:tab pos="3044529" algn="l"/>
                <a:tab pos="4723941" algn="l"/>
                <a:tab pos="5358244" algn="l"/>
                <a:tab pos="7077020" algn="l"/>
                <a:tab pos="7558304" algn="l"/>
                <a:tab pos="8195148" algn="l"/>
                <a:tab pos="9005963" algn="l"/>
              </a:tabLst>
            </a:pPr>
            <a:r>
              <a:rPr sz="3100" b="0" u="heavy" spc="-5" dirty="0">
                <a:uFill>
                  <a:solidFill>
                    <a:srgbClr val="000000"/>
                  </a:solidFill>
                </a:uFill>
              </a:rPr>
              <a:t>L</a:t>
            </a:r>
            <a:r>
              <a:rPr sz="3100" b="0" u="heavy" spc="-15" dirty="0">
                <a:uFill>
                  <a:solidFill>
                    <a:srgbClr val="000000"/>
                  </a:solidFill>
                </a:uFill>
              </a:rPr>
              <a:t>an</a:t>
            </a:r>
            <a:r>
              <a:rPr sz="3100" b="0" u="heavy" spc="-5" dirty="0">
                <a:uFill>
                  <a:solidFill>
                    <a:srgbClr val="000000"/>
                  </a:solidFill>
                </a:uFill>
              </a:rPr>
              <a:t>d</a:t>
            </a:r>
            <a:r>
              <a:rPr sz="3100" b="0" u="heavy" dirty="0">
                <a:uFill>
                  <a:solidFill>
                    <a:srgbClr val="000000"/>
                  </a:solidFill>
                </a:uFill>
              </a:rPr>
              <a:t>	</a:t>
            </a:r>
            <a:r>
              <a:rPr sz="3100" b="0" u="heavy" spc="-5" dirty="0">
                <a:uFill>
                  <a:solidFill>
                    <a:srgbClr val="000000"/>
                  </a:solidFill>
                </a:uFill>
              </a:rPr>
              <a:t>/</a:t>
            </a:r>
            <a:r>
              <a:rPr sz="3100" b="0" u="heavy" dirty="0">
                <a:uFill>
                  <a:solidFill>
                    <a:srgbClr val="000000"/>
                  </a:solidFill>
                </a:uFill>
              </a:rPr>
              <a:t>	M</a:t>
            </a:r>
            <a:r>
              <a:rPr sz="3100" b="0" u="heavy" spc="-15" dirty="0">
                <a:uFill>
                  <a:solidFill>
                    <a:srgbClr val="000000"/>
                  </a:solidFill>
                </a:uFill>
              </a:rPr>
              <a:t>a</a:t>
            </a:r>
            <a:r>
              <a:rPr sz="3100" b="0" u="heavy" spc="-75" dirty="0">
                <a:uFill>
                  <a:solidFill>
                    <a:srgbClr val="000000"/>
                  </a:solidFill>
                </a:uFill>
              </a:rPr>
              <a:t>r</a:t>
            </a:r>
            <a:r>
              <a:rPr sz="3100" b="0" u="heavy" dirty="0">
                <a:uFill>
                  <a:solidFill>
                    <a:srgbClr val="000000"/>
                  </a:solidFill>
                </a:uFill>
              </a:rPr>
              <a:t>g</a:t>
            </a:r>
            <a:r>
              <a:rPr sz="3100" b="0" u="heavy" spc="-25" dirty="0">
                <a:uFill>
                  <a:solidFill>
                    <a:srgbClr val="000000"/>
                  </a:solidFill>
                </a:uFill>
              </a:rPr>
              <a:t>i</a:t>
            </a:r>
            <a:r>
              <a:rPr sz="3100" b="0" u="heavy" spc="5" dirty="0">
                <a:uFill>
                  <a:solidFill>
                    <a:srgbClr val="000000"/>
                  </a:solidFill>
                </a:uFill>
              </a:rPr>
              <a:t>n</a:t>
            </a:r>
            <a:r>
              <a:rPr sz="3100" b="0" u="heavy" spc="-5" dirty="0">
                <a:uFill>
                  <a:solidFill>
                    <a:srgbClr val="000000"/>
                  </a:solidFill>
                </a:uFill>
              </a:rPr>
              <a:t>:</a:t>
            </a:r>
            <a:r>
              <a:rPr sz="3100" b="0" dirty="0"/>
              <a:t>	</a:t>
            </a:r>
            <a:r>
              <a:rPr sz="3100" b="0" spc="-5" dirty="0"/>
              <a:t>It</a:t>
            </a:r>
            <a:r>
              <a:rPr sz="3100" b="0" dirty="0"/>
              <a:t>	</a:t>
            </a:r>
            <a:r>
              <a:rPr sz="3100" b="0" spc="-40" dirty="0"/>
              <a:t>m</a:t>
            </a:r>
            <a:r>
              <a:rPr sz="3100" b="0" spc="-15" dirty="0"/>
              <a:t>a</a:t>
            </a:r>
            <a:r>
              <a:rPr sz="3100" b="0" spc="-5" dirty="0"/>
              <a:t>i</a:t>
            </a:r>
            <a:r>
              <a:rPr sz="3100" b="0" dirty="0"/>
              <a:t>n</a:t>
            </a:r>
            <a:r>
              <a:rPr sz="3100" b="0" spc="-5" dirty="0"/>
              <a:t>t</a:t>
            </a:r>
            <a:r>
              <a:rPr sz="3100" b="0" spc="-15" dirty="0"/>
              <a:t>a</a:t>
            </a:r>
            <a:r>
              <a:rPr sz="3100" b="0" spc="-25" dirty="0"/>
              <a:t>i</a:t>
            </a:r>
            <a:r>
              <a:rPr sz="3100" b="0" dirty="0"/>
              <a:t>n</a:t>
            </a:r>
            <a:r>
              <a:rPr sz="3100" b="0" spc="-5" dirty="0"/>
              <a:t>s</a:t>
            </a:r>
            <a:r>
              <a:rPr sz="3100" b="0" dirty="0"/>
              <a:t>	</a:t>
            </a:r>
            <a:r>
              <a:rPr sz="3100" b="0" spc="-25" dirty="0"/>
              <a:t>t</a:t>
            </a:r>
            <a:r>
              <a:rPr sz="3100" b="0" dirty="0"/>
              <a:t>h</a:t>
            </a:r>
            <a:r>
              <a:rPr sz="3100" b="0" spc="-5" dirty="0"/>
              <a:t>e</a:t>
            </a:r>
            <a:r>
              <a:rPr sz="3100" b="0" dirty="0"/>
              <a:t>	</a:t>
            </a:r>
            <a:r>
              <a:rPr sz="3100" b="0" spc="-15" dirty="0"/>
              <a:t>a</a:t>
            </a:r>
            <a:r>
              <a:rPr sz="3100" b="0" spc="-25" dirty="0"/>
              <a:t>l</a:t>
            </a:r>
            <a:r>
              <a:rPr sz="3100" b="0" spc="-5" dirty="0"/>
              <a:t>i</a:t>
            </a:r>
            <a:r>
              <a:rPr sz="3100" b="0" spc="-15" dirty="0"/>
              <a:t>gn</a:t>
            </a:r>
            <a:r>
              <a:rPr sz="3100" b="0" spc="-40" dirty="0"/>
              <a:t>m</a:t>
            </a:r>
            <a:r>
              <a:rPr sz="3100" b="0" spc="-15" dirty="0"/>
              <a:t>e</a:t>
            </a:r>
            <a:r>
              <a:rPr sz="3100" b="0" dirty="0"/>
              <a:t>n</a:t>
            </a:r>
            <a:r>
              <a:rPr sz="3100" b="0" spc="-5" dirty="0"/>
              <a:t>t</a:t>
            </a:r>
            <a:r>
              <a:rPr sz="3100" b="0" dirty="0"/>
              <a:t>	o</a:t>
            </a:r>
            <a:r>
              <a:rPr sz="3100" b="0" spc="-5" dirty="0"/>
              <a:t>f</a:t>
            </a:r>
            <a:r>
              <a:rPr sz="3100" b="0" dirty="0"/>
              <a:t>	</a:t>
            </a:r>
            <a:r>
              <a:rPr sz="3100" b="0" spc="-5" dirty="0"/>
              <a:t>t</a:t>
            </a:r>
            <a:r>
              <a:rPr sz="3100" b="0" dirty="0"/>
              <a:t>h</a:t>
            </a:r>
            <a:r>
              <a:rPr sz="3100" b="0" spc="-5" dirty="0"/>
              <a:t>e</a:t>
            </a:r>
            <a:r>
              <a:rPr sz="3100" b="0" dirty="0"/>
              <a:t>	d</a:t>
            </a:r>
            <a:r>
              <a:rPr sz="3100" b="0" spc="-30" dirty="0"/>
              <a:t>r</a:t>
            </a:r>
            <a:r>
              <a:rPr sz="3100" b="0" spc="-5" dirty="0"/>
              <a:t>ill</a:t>
            </a:r>
            <a:r>
              <a:rPr sz="3100" b="0" dirty="0"/>
              <a:t>	</a:t>
            </a:r>
            <a:r>
              <a:rPr sz="3100" b="0" spc="-35" dirty="0"/>
              <a:t>s</a:t>
            </a:r>
            <a:r>
              <a:rPr sz="3100" b="0" spc="-5" dirty="0"/>
              <a:t>o  that </a:t>
            </a:r>
            <a:r>
              <a:rPr sz="3100" b="0" dirty="0"/>
              <a:t>hole </a:t>
            </a:r>
            <a:r>
              <a:rPr sz="3100" b="0" spc="-5" dirty="0"/>
              <a:t>is straight and to </a:t>
            </a:r>
            <a:r>
              <a:rPr sz="3100" b="0" dirty="0"/>
              <a:t>the right</a:t>
            </a:r>
            <a:r>
              <a:rPr sz="3100" b="0" spc="-281" dirty="0"/>
              <a:t> </a:t>
            </a:r>
            <a:r>
              <a:rPr sz="3100" b="0" spc="-10" dirty="0"/>
              <a:t>size.</a:t>
            </a:r>
            <a:endParaRPr sz="3100"/>
          </a:p>
        </p:txBody>
      </p:sp>
      <p:sp>
        <p:nvSpPr>
          <p:cNvPr id="6" name="object 6"/>
          <p:cNvSpPr txBox="1"/>
          <p:nvPr/>
        </p:nvSpPr>
        <p:spPr>
          <a:xfrm>
            <a:off x="5028184" y="7254206"/>
            <a:ext cx="296545" cy="192360"/>
          </a:xfrm>
          <a:prstGeom prst="rect">
            <a:avLst/>
          </a:prstGeom>
        </p:spPr>
        <p:txBody>
          <a:bodyPr vert="horz" wrap="square" lIns="0" tIns="0" rIns="0" bIns="0" rtlCol="0">
            <a:spAutoFit/>
          </a:bodyPr>
          <a:lstStyle/>
          <a:p>
            <a:pPr marL="25398">
              <a:lnSpc>
                <a:spcPts val="1535"/>
              </a:lnSpc>
            </a:pPr>
            <a:fld id="{81D60167-4931-47E6-BA6A-407CBD079E47}" type="slidenum">
              <a:rPr sz="1300" b="1" spc="10" dirty="0">
                <a:solidFill>
                  <a:srgbClr val="888888"/>
                </a:solidFill>
                <a:latin typeface="Times New Roman"/>
                <a:cs typeface="Times New Roman"/>
              </a:rPr>
              <a:pPr marL="25398">
                <a:lnSpc>
                  <a:spcPts val="1535"/>
                </a:lnSpc>
              </a:pPr>
              <a:t>62</a:t>
            </a:fld>
            <a:endParaRPr sz="1300">
              <a:latin typeface="Times New Roman"/>
              <a:cs typeface="Times New Roman"/>
            </a:endParaRPr>
          </a:p>
        </p:txBody>
      </p:sp>
      <p:sp>
        <p:nvSpPr>
          <p:cNvPr id="5" name="object 2"/>
          <p:cNvSpPr txBox="1"/>
          <p:nvPr/>
        </p:nvSpPr>
        <p:spPr>
          <a:xfrm>
            <a:off x="546100" y="1873251"/>
            <a:ext cx="9368155" cy="1444625"/>
          </a:xfrm>
          <a:prstGeom prst="rect">
            <a:avLst/>
          </a:prstGeom>
        </p:spPr>
        <p:txBody>
          <a:bodyPr vert="horz" wrap="square" lIns="0" tIns="13334" rIns="0" bIns="0" rtlCol="0">
            <a:spAutoFit/>
          </a:bodyPr>
          <a:lstStyle/>
          <a:p>
            <a:pPr marL="12698" marR="5079" algn="just">
              <a:lnSpc>
                <a:spcPct val="99700"/>
              </a:lnSpc>
              <a:spcBef>
                <a:spcPts val="105"/>
              </a:spcBef>
            </a:pPr>
            <a:r>
              <a:rPr sz="3100" u="heavy" spc="-5" dirty="0">
                <a:uFill>
                  <a:solidFill>
                    <a:srgbClr val="000000"/>
                  </a:solidFill>
                </a:uFill>
                <a:latin typeface="Times New Roman"/>
                <a:cs typeface="Times New Roman"/>
              </a:rPr>
              <a:t>Helix </a:t>
            </a:r>
            <a:r>
              <a:rPr sz="3100" u="heavy" spc="-10" dirty="0">
                <a:uFill>
                  <a:solidFill>
                    <a:srgbClr val="000000"/>
                  </a:solidFill>
                </a:uFill>
                <a:latin typeface="Times New Roman"/>
                <a:cs typeface="Times New Roman"/>
              </a:rPr>
              <a:t>angle:</a:t>
            </a:r>
            <a:r>
              <a:rPr sz="3100" spc="-10" dirty="0">
                <a:latin typeface="Times New Roman"/>
                <a:cs typeface="Times New Roman"/>
              </a:rPr>
              <a:t> </a:t>
            </a:r>
            <a:r>
              <a:rPr sz="3100" spc="-15" dirty="0">
                <a:latin typeface="Times New Roman"/>
                <a:cs typeface="Times New Roman"/>
              </a:rPr>
              <a:t>Angle formed </a:t>
            </a:r>
            <a:r>
              <a:rPr sz="3100" spc="-5" dirty="0">
                <a:latin typeface="Times New Roman"/>
                <a:cs typeface="Times New Roman"/>
              </a:rPr>
              <a:t>b/w a </a:t>
            </a:r>
            <a:r>
              <a:rPr sz="3100" spc="-10" dirty="0">
                <a:latin typeface="Times New Roman"/>
                <a:cs typeface="Times New Roman"/>
              </a:rPr>
              <a:t>plane </a:t>
            </a:r>
            <a:r>
              <a:rPr sz="3100" spc="-15" dirty="0">
                <a:latin typeface="Times New Roman"/>
                <a:cs typeface="Times New Roman"/>
              </a:rPr>
              <a:t>containing </a:t>
            </a:r>
            <a:r>
              <a:rPr sz="3100" spc="-10" dirty="0">
                <a:latin typeface="Times New Roman"/>
                <a:cs typeface="Times New Roman"/>
              </a:rPr>
              <a:t>drill  </a:t>
            </a:r>
            <a:r>
              <a:rPr sz="3100" spc="-5" dirty="0">
                <a:latin typeface="Times New Roman"/>
                <a:cs typeface="Times New Roman"/>
              </a:rPr>
              <a:t>axis </a:t>
            </a:r>
            <a:r>
              <a:rPr sz="3100" spc="-10" dirty="0">
                <a:latin typeface="Times New Roman"/>
                <a:cs typeface="Times New Roman"/>
              </a:rPr>
              <a:t>and </a:t>
            </a:r>
            <a:r>
              <a:rPr sz="3100" dirty="0">
                <a:latin typeface="Times New Roman"/>
                <a:cs typeface="Times New Roman"/>
              </a:rPr>
              <a:t>the </a:t>
            </a:r>
            <a:r>
              <a:rPr sz="3100" spc="-15" dirty="0">
                <a:latin typeface="Times New Roman"/>
                <a:cs typeface="Times New Roman"/>
              </a:rPr>
              <a:t>leading </a:t>
            </a:r>
            <a:r>
              <a:rPr sz="3100" spc="-10" dirty="0">
                <a:latin typeface="Times New Roman"/>
                <a:cs typeface="Times New Roman"/>
              </a:rPr>
              <a:t>edge </a:t>
            </a:r>
            <a:r>
              <a:rPr sz="3100" dirty="0">
                <a:latin typeface="Times New Roman"/>
                <a:cs typeface="Times New Roman"/>
              </a:rPr>
              <a:t>of </a:t>
            </a:r>
            <a:r>
              <a:rPr sz="3100" spc="-5" dirty="0">
                <a:latin typeface="Times New Roman"/>
                <a:cs typeface="Times New Roman"/>
              </a:rPr>
              <a:t>land. </a:t>
            </a:r>
            <a:r>
              <a:rPr sz="3100" spc="-10" dirty="0">
                <a:latin typeface="Times New Roman"/>
                <a:cs typeface="Times New Roman"/>
              </a:rPr>
              <a:t>Based </a:t>
            </a:r>
            <a:r>
              <a:rPr sz="3100" dirty="0">
                <a:latin typeface="Times New Roman"/>
                <a:cs typeface="Times New Roman"/>
              </a:rPr>
              <a:t>on </a:t>
            </a:r>
            <a:r>
              <a:rPr sz="3100" spc="-10" dirty="0">
                <a:latin typeface="Times New Roman"/>
                <a:cs typeface="Times New Roman"/>
              </a:rPr>
              <a:t>the value </a:t>
            </a:r>
            <a:r>
              <a:rPr sz="3100" dirty="0">
                <a:latin typeface="Times New Roman"/>
                <a:cs typeface="Times New Roman"/>
              </a:rPr>
              <a:t>of the  </a:t>
            </a:r>
            <a:r>
              <a:rPr sz="3100" spc="-5" dirty="0">
                <a:latin typeface="Times New Roman"/>
                <a:cs typeface="Times New Roman"/>
              </a:rPr>
              <a:t>angle </a:t>
            </a:r>
            <a:r>
              <a:rPr sz="3100" dirty="0">
                <a:latin typeface="Times New Roman"/>
                <a:cs typeface="Times New Roman"/>
              </a:rPr>
              <a:t>the </a:t>
            </a:r>
            <a:r>
              <a:rPr sz="3100" spc="-5" dirty="0">
                <a:latin typeface="Times New Roman"/>
                <a:cs typeface="Times New Roman"/>
              </a:rPr>
              <a:t>drills </a:t>
            </a:r>
            <a:r>
              <a:rPr sz="3100" spc="-10" dirty="0">
                <a:latin typeface="Times New Roman"/>
                <a:cs typeface="Times New Roman"/>
              </a:rPr>
              <a:t>can </a:t>
            </a:r>
            <a:r>
              <a:rPr sz="3100" dirty="0">
                <a:latin typeface="Times New Roman"/>
                <a:cs typeface="Times New Roman"/>
              </a:rPr>
              <a:t>be </a:t>
            </a:r>
            <a:r>
              <a:rPr sz="3100" spc="-10">
                <a:latin typeface="Times New Roman"/>
                <a:cs typeface="Times New Roman"/>
              </a:rPr>
              <a:t>classified</a:t>
            </a:r>
            <a:r>
              <a:rPr sz="3100" spc="-195">
                <a:latin typeface="Times New Roman"/>
                <a:cs typeface="Times New Roman"/>
              </a:rPr>
              <a:t> </a:t>
            </a:r>
            <a:endParaRPr sz="3100">
              <a:latin typeface="Times New Roman"/>
              <a:cs typeface="Times New Roman"/>
            </a:endParaRPr>
          </a:p>
        </p:txBody>
      </p:sp>
      <p:sp>
        <p:nvSpPr>
          <p:cNvPr id="8" name="Rectangle 7"/>
          <p:cNvSpPr/>
          <p:nvPr/>
        </p:nvSpPr>
        <p:spPr>
          <a:xfrm>
            <a:off x="469900" y="3473450"/>
            <a:ext cx="8001000" cy="584765"/>
          </a:xfrm>
          <a:prstGeom prst="rect">
            <a:avLst/>
          </a:prstGeom>
        </p:spPr>
        <p:txBody>
          <a:bodyPr wrap="square" lIns="91432" tIns="45715" rIns="91432" bIns="45715">
            <a:spAutoFit/>
          </a:bodyPr>
          <a:lstStyle/>
          <a:p>
            <a:r>
              <a:rPr lang="en-US" sz="3200" u="heavy" spc="-5" dirty="0" smtClean="0">
                <a:uFill>
                  <a:solidFill>
                    <a:srgbClr val="000000"/>
                  </a:solidFill>
                </a:uFill>
                <a:latin typeface="Times New Roman"/>
                <a:cs typeface="Times New Roman"/>
              </a:rPr>
              <a:t>Lip </a:t>
            </a:r>
            <a:r>
              <a:rPr lang="en-US" sz="3200" u="heavy" spc="-10" dirty="0" smtClean="0">
                <a:uFill>
                  <a:solidFill>
                    <a:srgbClr val="000000"/>
                  </a:solidFill>
                </a:uFill>
                <a:latin typeface="Times New Roman"/>
                <a:cs typeface="Times New Roman"/>
              </a:rPr>
              <a:t>angle:</a:t>
            </a:r>
            <a:r>
              <a:rPr lang="en-US" sz="3200" spc="-10" dirty="0" smtClean="0">
                <a:latin typeface="Times New Roman"/>
                <a:cs typeface="Times New Roman"/>
              </a:rPr>
              <a:t> </a:t>
            </a:r>
            <a:r>
              <a:rPr lang="en-US" sz="3200" spc="-5" dirty="0" smtClean="0">
                <a:latin typeface="Times New Roman"/>
                <a:cs typeface="Times New Roman"/>
              </a:rPr>
              <a:t>Angle </a:t>
            </a:r>
            <a:r>
              <a:rPr lang="en-US" sz="3200" spc="-21" dirty="0" smtClean="0">
                <a:latin typeface="Times New Roman"/>
                <a:cs typeface="Times New Roman"/>
              </a:rPr>
              <a:t>formed </a:t>
            </a:r>
            <a:r>
              <a:rPr lang="en-US" sz="3200" spc="-5" dirty="0" smtClean="0">
                <a:latin typeface="Times New Roman"/>
                <a:cs typeface="Times New Roman"/>
              </a:rPr>
              <a:t>b/w </a:t>
            </a:r>
            <a:r>
              <a:rPr lang="en-US" sz="3200" dirty="0" smtClean="0">
                <a:latin typeface="Times New Roman"/>
                <a:cs typeface="Times New Roman"/>
              </a:rPr>
              <a:t>the </a:t>
            </a:r>
            <a:r>
              <a:rPr lang="en-US" sz="3200" spc="-10" dirty="0" smtClean="0">
                <a:latin typeface="Times New Roman"/>
                <a:cs typeface="Times New Roman"/>
              </a:rPr>
              <a:t>cutting edges</a:t>
            </a:r>
            <a:endParaRPr lang="en-US" sz="3200" dirty="0"/>
          </a:p>
        </p:txBody>
      </p:sp>
      <p:sp>
        <p:nvSpPr>
          <p:cNvPr id="9" name="object 3"/>
          <p:cNvSpPr txBox="1"/>
          <p:nvPr/>
        </p:nvSpPr>
        <p:spPr>
          <a:xfrm>
            <a:off x="546100" y="4387851"/>
            <a:ext cx="8534400" cy="967572"/>
          </a:xfrm>
          <a:prstGeom prst="rect">
            <a:avLst/>
          </a:prstGeom>
        </p:spPr>
        <p:txBody>
          <a:bodyPr vert="horz" wrap="square" lIns="0" tIns="13334" rIns="0" bIns="0" rtlCol="0">
            <a:spAutoFit/>
          </a:bodyPr>
          <a:lstStyle/>
          <a:p>
            <a:pPr marL="12698" marR="5079" algn="just">
              <a:lnSpc>
                <a:spcPct val="99700"/>
              </a:lnSpc>
              <a:spcBef>
                <a:spcPts val="105"/>
              </a:spcBef>
            </a:pPr>
            <a:r>
              <a:rPr sz="3100" u="heavy" spc="-10" dirty="0">
                <a:uFill>
                  <a:solidFill>
                    <a:srgbClr val="000000"/>
                  </a:solidFill>
                </a:uFill>
                <a:latin typeface="Times New Roman"/>
                <a:cs typeface="Times New Roman"/>
              </a:rPr>
              <a:t>Clearance </a:t>
            </a:r>
            <a:r>
              <a:rPr sz="3100" u="heavy" spc="-5" dirty="0">
                <a:uFill>
                  <a:solidFill>
                    <a:srgbClr val="000000"/>
                  </a:solidFill>
                </a:uFill>
                <a:latin typeface="Times New Roman"/>
                <a:cs typeface="Times New Roman"/>
              </a:rPr>
              <a:t>/ </a:t>
            </a:r>
            <a:r>
              <a:rPr sz="3100" u="heavy" spc="-10" dirty="0">
                <a:uFill>
                  <a:solidFill>
                    <a:srgbClr val="000000"/>
                  </a:solidFill>
                </a:uFill>
                <a:latin typeface="Times New Roman"/>
                <a:cs typeface="Times New Roman"/>
              </a:rPr>
              <a:t>Lip relief Angle: </a:t>
            </a:r>
            <a:r>
              <a:rPr sz="3100" spc="-10" dirty="0">
                <a:latin typeface="Times New Roman"/>
                <a:cs typeface="Times New Roman"/>
              </a:rPr>
              <a:t> </a:t>
            </a:r>
            <a:r>
              <a:rPr sz="3100" spc="-5" dirty="0">
                <a:latin typeface="Times New Roman"/>
                <a:cs typeface="Times New Roman"/>
              </a:rPr>
              <a:t>Angle </a:t>
            </a:r>
            <a:r>
              <a:rPr sz="3100" spc="-15" dirty="0">
                <a:latin typeface="Times New Roman"/>
                <a:cs typeface="Times New Roman"/>
              </a:rPr>
              <a:t>formed </a:t>
            </a:r>
            <a:r>
              <a:rPr sz="3100" spc="-5" dirty="0">
                <a:latin typeface="Times New Roman"/>
                <a:cs typeface="Times New Roman"/>
              </a:rPr>
              <a:t>b/w </a:t>
            </a:r>
            <a:r>
              <a:rPr sz="3100" spc="-10" dirty="0">
                <a:latin typeface="Times New Roman"/>
                <a:cs typeface="Times New Roman"/>
              </a:rPr>
              <a:t>flank and </a:t>
            </a:r>
            <a:r>
              <a:rPr sz="3100" spc="-5" dirty="0">
                <a:latin typeface="Times New Roman"/>
                <a:cs typeface="Times New Roman"/>
              </a:rPr>
              <a:t>a  </a:t>
            </a:r>
            <a:r>
              <a:rPr sz="3100" spc="-10" dirty="0">
                <a:latin typeface="Times New Roman"/>
                <a:cs typeface="Times New Roman"/>
              </a:rPr>
              <a:t>plane </a:t>
            </a:r>
            <a:r>
              <a:rPr sz="3100" spc="-15" dirty="0">
                <a:latin typeface="Times New Roman"/>
                <a:cs typeface="Times New Roman"/>
              </a:rPr>
              <a:t>normal </a:t>
            </a:r>
            <a:r>
              <a:rPr sz="3100" spc="-5" dirty="0">
                <a:latin typeface="Times New Roman"/>
                <a:cs typeface="Times New Roman"/>
              </a:rPr>
              <a:t>to drill </a:t>
            </a:r>
            <a:r>
              <a:rPr sz="3100" spc="-10" dirty="0">
                <a:latin typeface="Times New Roman"/>
                <a:cs typeface="Times New Roman"/>
              </a:rPr>
              <a:t>axis at the  </a:t>
            </a:r>
            <a:r>
              <a:rPr sz="3100" spc="-5" dirty="0">
                <a:latin typeface="Times New Roman"/>
                <a:cs typeface="Times New Roman"/>
              </a:rPr>
              <a:t>tip </a:t>
            </a:r>
            <a:r>
              <a:rPr sz="3100" dirty="0">
                <a:latin typeface="Times New Roman"/>
                <a:cs typeface="Times New Roman"/>
              </a:rPr>
              <a:t>of </a:t>
            </a:r>
            <a:r>
              <a:rPr sz="3100" spc="-5" dirty="0">
                <a:latin typeface="Times New Roman"/>
                <a:cs typeface="Times New Roman"/>
              </a:rPr>
              <a:t>the drill</a:t>
            </a:r>
            <a:r>
              <a:rPr sz="3100" spc="-5">
                <a:latin typeface="Times New Roman"/>
                <a:cs typeface="Times New Roman"/>
              </a:rPr>
              <a:t>. </a:t>
            </a:r>
            <a:endParaRPr sz="3100">
              <a:latin typeface="Times New Roman"/>
              <a:cs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241301" y="2330450"/>
            <a:ext cx="3963229" cy="3505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041900" y="2787651"/>
            <a:ext cx="5102352" cy="3200400"/>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xfrm>
            <a:off x="5025135" y="7254206"/>
            <a:ext cx="305436" cy="192360"/>
          </a:xfrm>
          <a:prstGeom prst="rect">
            <a:avLst/>
          </a:prstGeom>
        </p:spPr>
        <p:txBody>
          <a:bodyPr vert="horz" wrap="square" lIns="0" tIns="0" rIns="0" bIns="0" rtlCol="0">
            <a:spAutoFit/>
          </a:bodyPr>
          <a:lstStyle/>
          <a:p>
            <a:fld id="{81D60167-4931-47E6-BA6A-407CBD079E47}" type="slidenum">
              <a:rPr/>
              <a:pPr/>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geometry of single point cutting tool"/>
          <p:cNvPicPr>
            <a:picLocks noChangeAspect="1" noChangeArrowheads="1"/>
          </p:cNvPicPr>
          <p:nvPr/>
        </p:nvPicPr>
        <p:blipFill>
          <a:blip r:embed="rId2"/>
          <a:srcRect/>
          <a:stretch>
            <a:fillRect/>
          </a:stretch>
        </p:blipFill>
        <p:spPr bwMode="auto">
          <a:xfrm>
            <a:off x="393700" y="349250"/>
            <a:ext cx="9677400" cy="685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59352" y="5544820"/>
            <a:ext cx="1304545" cy="20116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876547" y="1"/>
            <a:ext cx="2953385" cy="554637"/>
          </a:xfrm>
          <a:prstGeom prst="rect">
            <a:avLst/>
          </a:prstGeom>
        </p:spPr>
        <p:txBody>
          <a:bodyPr vert="horz" wrap="square" lIns="0" tIns="15873" rIns="0" bIns="0" rtlCol="0">
            <a:spAutoFit/>
          </a:bodyPr>
          <a:lstStyle/>
          <a:p>
            <a:pPr marL="12698">
              <a:spcBef>
                <a:spcPts val="125"/>
              </a:spcBef>
            </a:pPr>
            <a:r>
              <a:rPr spc="-15" dirty="0"/>
              <a:t>OPERATIONS</a:t>
            </a:r>
          </a:p>
        </p:txBody>
      </p:sp>
      <p:sp>
        <p:nvSpPr>
          <p:cNvPr id="4" name="object 4"/>
          <p:cNvSpPr txBox="1"/>
          <p:nvPr/>
        </p:nvSpPr>
        <p:spPr>
          <a:xfrm>
            <a:off x="563374" y="524256"/>
            <a:ext cx="9494519" cy="3823482"/>
          </a:xfrm>
          <a:prstGeom prst="rect">
            <a:avLst/>
          </a:prstGeom>
        </p:spPr>
        <p:txBody>
          <a:bodyPr vert="horz" wrap="square" lIns="0" tIns="12064" rIns="0" bIns="0" rtlCol="0">
            <a:spAutoFit/>
          </a:bodyPr>
          <a:lstStyle/>
          <a:p>
            <a:pPr marL="390487" indent="-377788">
              <a:spcBef>
                <a:spcPts val="95"/>
              </a:spcBef>
              <a:buAutoNum type="arabicParenR"/>
              <a:tabLst>
                <a:tab pos="393662" algn="l"/>
              </a:tabLst>
            </a:pPr>
            <a:r>
              <a:rPr sz="3100" u="heavy" spc="-60" dirty="0">
                <a:uFill>
                  <a:solidFill>
                    <a:srgbClr val="000000"/>
                  </a:solidFill>
                </a:uFill>
                <a:latin typeface="Times New Roman"/>
                <a:cs typeface="Times New Roman"/>
              </a:rPr>
              <a:t> </a:t>
            </a:r>
            <a:r>
              <a:rPr sz="3100" u="heavy" spc="-5" dirty="0">
                <a:uFill>
                  <a:solidFill>
                    <a:srgbClr val="000000"/>
                  </a:solidFill>
                </a:uFill>
                <a:latin typeface="Times New Roman"/>
                <a:cs typeface="Times New Roman"/>
              </a:rPr>
              <a:t>Drilling</a:t>
            </a:r>
            <a:r>
              <a:rPr sz="3100" spc="-5" dirty="0">
                <a:latin typeface="Times New Roman"/>
                <a:cs typeface="Times New Roman"/>
              </a:rPr>
              <a:t> – Process </a:t>
            </a:r>
            <a:r>
              <a:rPr sz="3100" dirty="0">
                <a:latin typeface="Times New Roman"/>
                <a:cs typeface="Times New Roman"/>
              </a:rPr>
              <a:t>of </a:t>
            </a:r>
            <a:r>
              <a:rPr sz="3100" spc="-15" dirty="0">
                <a:latin typeface="Times New Roman"/>
                <a:cs typeface="Times New Roman"/>
              </a:rPr>
              <a:t>making </a:t>
            </a:r>
            <a:r>
              <a:rPr sz="3100" dirty="0">
                <a:latin typeface="Times New Roman"/>
                <a:cs typeface="Times New Roman"/>
              </a:rPr>
              <a:t>hole </a:t>
            </a:r>
            <a:r>
              <a:rPr sz="3100" spc="-5" dirty="0">
                <a:latin typeface="Times New Roman"/>
                <a:cs typeface="Times New Roman"/>
              </a:rPr>
              <a:t>in solid</a:t>
            </a:r>
            <a:r>
              <a:rPr sz="3100" spc="-165" dirty="0">
                <a:latin typeface="Times New Roman"/>
                <a:cs typeface="Times New Roman"/>
              </a:rPr>
              <a:t> </a:t>
            </a:r>
            <a:r>
              <a:rPr sz="3100" spc="-40" dirty="0">
                <a:latin typeface="Times New Roman"/>
                <a:cs typeface="Times New Roman"/>
              </a:rPr>
              <a:t>body.</a:t>
            </a:r>
            <a:endParaRPr sz="3100">
              <a:latin typeface="Times New Roman"/>
              <a:cs typeface="Times New Roman"/>
            </a:endParaRPr>
          </a:p>
          <a:p>
            <a:pPr marL="390487" marR="8254" indent="-377788">
              <a:lnSpc>
                <a:spcPts val="3699"/>
              </a:lnSpc>
              <a:spcBef>
                <a:spcPts val="140"/>
              </a:spcBef>
              <a:buAutoNum type="arabicParenR"/>
              <a:tabLst>
                <a:tab pos="488268" algn="l"/>
              </a:tabLst>
            </a:pPr>
            <a:r>
              <a:rPr sz="3100" u="heavy" spc="-5" dirty="0">
                <a:uFill>
                  <a:solidFill>
                    <a:srgbClr val="000000"/>
                  </a:solidFill>
                </a:uFill>
                <a:latin typeface="Times New Roman"/>
                <a:cs typeface="Times New Roman"/>
              </a:rPr>
              <a:t>Boring</a:t>
            </a:r>
            <a:r>
              <a:rPr sz="3100" spc="-5" dirty="0">
                <a:latin typeface="Times New Roman"/>
                <a:cs typeface="Times New Roman"/>
              </a:rPr>
              <a:t> – </a:t>
            </a:r>
            <a:r>
              <a:rPr sz="3100" spc="-15" dirty="0">
                <a:latin typeface="Times New Roman"/>
                <a:cs typeface="Times New Roman"/>
              </a:rPr>
              <a:t>Enlarging </a:t>
            </a:r>
            <a:r>
              <a:rPr sz="3100" spc="-5" dirty="0">
                <a:latin typeface="Times New Roman"/>
                <a:cs typeface="Times New Roman"/>
              </a:rPr>
              <a:t>a hole </a:t>
            </a:r>
            <a:r>
              <a:rPr sz="3100" spc="-15" dirty="0">
                <a:latin typeface="Times New Roman"/>
                <a:cs typeface="Times New Roman"/>
              </a:rPr>
              <a:t>completely </a:t>
            </a:r>
            <a:r>
              <a:rPr sz="3100" spc="-5" dirty="0">
                <a:latin typeface="Times New Roman"/>
                <a:cs typeface="Times New Roman"/>
              </a:rPr>
              <a:t>with </a:t>
            </a:r>
            <a:r>
              <a:rPr sz="3100" spc="-21" dirty="0">
                <a:latin typeface="Times New Roman"/>
                <a:cs typeface="Times New Roman"/>
              </a:rPr>
              <a:t>an </a:t>
            </a:r>
            <a:r>
              <a:rPr sz="3100" spc="-15" dirty="0">
                <a:latin typeface="Times New Roman"/>
                <a:cs typeface="Times New Roman"/>
              </a:rPr>
              <a:t>adjustable  </a:t>
            </a:r>
            <a:r>
              <a:rPr sz="3100" dirty="0">
                <a:latin typeface="Times New Roman"/>
                <a:cs typeface="Times New Roman"/>
              </a:rPr>
              <a:t>tool </a:t>
            </a:r>
            <a:r>
              <a:rPr sz="3100" spc="-5" dirty="0">
                <a:latin typeface="Times New Roman"/>
                <a:cs typeface="Times New Roman"/>
              </a:rPr>
              <a:t>with </a:t>
            </a:r>
            <a:r>
              <a:rPr sz="3100" dirty="0">
                <a:latin typeface="Times New Roman"/>
                <a:cs typeface="Times New Roman"/>
              </a:rPr>
              <a:t>only one </a:t>
            </a:r>
            <a:r>
              <a:rPr sz="3100" spc="-5" dirty="0">
                <a:latin typeface="Times New Roman"/>
                <a:cs typeface="Times New Roman"/>
              </a:rPr>
              <a:t>cutting</a:t>
            </a:r>
            <a:r>
              <a:rPr sz="3100" spc="-229" dirty="0">
                <a:latin typeface="Times New Roman"/>
                <a:cs typeface="Times New Roman"/>
              </a:rPr>
              <a:t> </a:t>
            </a:r>
            <a:r>
              <a:rPr sz="3100" spc="-5" dirty="0">
                <a:latin typeface="Times New Roman"/>
                <a:cs typeface="Times New Roman"/>
              </a:rPr>
              <a:t>edge.</a:t>
            </a:r>
            <a:endParaRPr sz="3100">
              <a:latin typeface="Times New Roman"/>
              <a:cs typeface="Times New Roman"/>
            </a:endParaRPr>
          </a:p>
          <a:p>
            <a:pPr marL="311119" marR="5079" indent="-298421">
              <a:lnSpc>
                <a:spcPts val="3699"/>
              </a:lnSpc>
              <a:spcBef>
                <a:spcPts val="15"/>
              </a:spcBef>
              <a:buAutoNum type="arabicParenR"/>
              <a:tabLst>
                <a:tab pos="436837" algn="l"/>
                <a:tab pos="3038815" algn="l"/>
                <a:tab pos="3382950" algn="l"/>
                <a:tab pos="5821114" algn="l"/>
              </a:tabLst>
            </a:pPr>
            <a:r>
              <a:rPr sz="3100" u="heavy" spc="-5" dirty="0">
                <a:uFill>
                  <a:solidFill>
                    <a:srgbClr val="000000"/>
                  </a:solidFill>
                </a:uFill>
                <a:latin typeface="Times New Roman"/>
                <a:cs typeface="Times New Roman"/>
              </a:rPr>
              <a:t>Counter</a:t>
            </a:r>
            <a:r>
              <a:rPr sz="3100" u="heavy" spc="-60" dirty="0">
                <a:uFill>
                  <a:solidFill>
                    <a:srgbClr val="000000"/>
                  </a:solidFill>
                </a:uFill>
                <a:latin typeface="Times New Roman"/>
                <a:cs typeface="Times New Roman"/>
              </a:rPr>
              <a:t> </a:t>
            </a:r>
            <a:r>
              <a:rPr sz="3100" u="heavy" dirty="0">
                <a:uFill>
                  <a:solidFill>
                    <a:srgbClr val="000000"/>
                  </a:solidFill>
                </a:uFill>
                <a:latin typeface="Times New Roman"/>
                <a:cs typeface="Times New Roman"/>
              </a:rPr>
              <a:t>boring</a:t>
            </a:r>
            <a:r>
              <a:rPr sz="3100" dirty="0">
                <a:latin typeface="Times New Roman"/>
                <a:cs typeface="Times New Roman"/>
              </a:rPr>
              <a:t>	</a:t>
            </a:r>
            <a:r>
              <a:rPr sz="3100" spc="-5" dirty="0">
                <a:latin typeface="Times New Roman"/>
                <a:cs typeface="Times New Roman"/>
              </a:rPr>
              <a:t>-	</a:t>
            </a:r>
            <a:r>
              <a:rPr sz="3100" spc="-10" dirty="0">
                <a:latin typeface="Times New Roman"/>
                <a:cs typeface="Times New Roman"/>
              </a:rPr>
              <a:t>Enlarging</a:t>
            </a:r>
            <a:r>
              <a:rPr sz="3100" spc="86" dirty="0">
                <a:latin typeface="Times New Roman"/>
                <a:cs typeface="Times New Roman"/>
              </a:rPr>
              <a:t> </a:t>
            </a:r>
            <a:r>
              <a:rPr sz="3100" spc="-5" dirty="0">
                <a:latin typeface="Times New Roman"/>
                <a:cs typeface="Times New Roman"/>
              </a:rPr>
              <a:t>one	</a:t>
            </a:r>
            <a:r>
              <a:rPr sz="3100" spc="-15" dirty="0">
                <a:latin typeface="Times New Roman"/>
                <a:cs typeface="Times New Roman"/>
              </a:rPr>
              <a:t>end </a:t>
            </a:r>
            <a:r>
              <a:rPr sz="3100" dirty="0">
                <a:latin typeface="Times New Roman"/>
                <a:cs typeface="Times New Roman"/>
              </a:rPr>
              <a:t>of </a:t>
            </a:r>
            <a:r>
              <a:rPr sz="3100" spc="-5" dirty="0">
                <a:latin typeface="Times New Roman"/>
                <a:cs typeface="Times New Roman"/>
              </a:rPr>
              <a:t>the </a:t>
            </a:r>
            <a:r>
              <a:rPr sz="3100" spc="-10" dirty="0">
                <a:latin typeface="Times New Roman"/>
                <a:cs typeface="Times New Roman"/>
              </a:rPr>
              <a:t>hole </a:t>
            </a:r>
            <a:r>
              <a:rPr sz="3100" spc="-15" dirty="0">
                <a:latin typeface="Times New Roman"/>
                <a:cs typeface="Times New Roman"/>
              </a:rPr>
              <a:t>to </a:t>
            </a:r>
            <a:r>
              <a:rPr sz="3100" spc="-10" dirty="0">
                <a:latin typeface="Times New Roman"/>
                <a:cs typeface="Times New Roman"/>
              </a:rPr>
              <a:t>form  </a:t>
            </a:r>
            <a:r>
              <a:rPr sz="3100" spc="-5" dirty="0">
                <a:latin typeface="Times New Roman"/>
                <a:cs typeface="Times New Roman"/>
              </a:rPr>
              <a:t>a</a:t>
            </a:r>
            <a:r>
              <a:rPr sz="3100" spc="290" dirty="0">
                <a:latin typeface="Times New Roman"/>
                <a:cs typeface="Times New Roman"/>
              </a:rPr>
              <a:t> </a:t>
            </a:r>
            <a:r>
              <a:rPr sz="3100" spc="-5" dirty="0">
                <a:latin typeface="Times New Roman"/>
                <a:cs typeface="Times New Roman"/>
              </a:rPr>
              <a:t>square</a:t>
            </a:r>
            <a:r>
              <a:rPr sz="3100" spc="300" dirty="0">
                <a:latin typeface="Times New Roman"/>
                <a:cs typeface="Times New Roman"/>
              </a:rPr>
              <a:t> </a:t>
            </a:r>
            <a:r>
              <a:rPr sz="3100" spc="-5" dirty="0">
                <a:latin typeface="Times New Roman"/>
                <a:cs typeface="Times New Roman"/>
              </a:rPr>
              <a:t>shoulder</a:t>
            </a:r>
            <a:r>
              <a:rPr sz="3100" spc="275" dirty="0">
                <a:latin typeface="Times New Roman"/>
                <a:cs typeface="Times New Roman"/>
              </a:rPr>
              <a:t> </a:t>
            </a:r>
            <a:r>
              <a:rPr sz="3100" spc="-5" dirty="0">
                <a:latin typeface="Times New Roman"/>
                <a:cs typeface="Times New Roman"/>
              </a:rPr>
              <a:t>with</a:t>
            </a:r>
            <a:r>
              <a:rPr sz="3100" spc="315" dirty="0">
                <a:latin typeface="Times New Roman"/>
                <a:cs typeface="Times New Roman"/>
              </a:rPr>
              <a:t> </a:t>
            </a:r>
            <a:r>
              <a:rPr sz="3100" spc="-10" dirty="0">
                <a:latin typeface="Times New Roman"/>
                <a:cs typeface="Times New Roman"/>
              </a:rPr>
              <a:t>original</a:t>
            </a:r>
            <a:r>
              <a:rPr sz="3100" spc="300" dirty="0">
                <a:latin typeface="Times New Roman"/>
                <a:cs typeface="Times New Roman"/>
              </a:rPr>
              <a:t> </a:t>
            </a:r>
            <a:r>
              <a:rPr sz="3100" spc="-5" dirty="0">
                <a:latin typeface="Times New Roman"/>
                <a:cs typeface="Times New Roman"/>
              </a:rPr>
              <a:t>hole</a:t>
            </a:r>
            <a:r>
              <a:rPr sz="3100" spc="295" dirty="0">
                <a:latin typeface="Times New Roman"/>
                <a:cs typeface="Times New Roman"/>
              </a:rPr>
              <a:t> </a:t>
            </a:r>
            <a:r>
              <a:rPr sz="3100" spc="-15" dirty="0">
                <a:latin typeface="Times New Roman"/>
                <a:cs typeface="Times New Roman"/>
              </a:rPr>
              <a:t>to</a:t>
            </a:r>
            <a:r>
              <a:rPr sz="3100" spc="310" dirty="0">
                <a:latin typeface="Times New Roman"/>
                <a:cs typeface="Times New Roman"/>
              </a:rPr>
              <a:t> </a:t>
            </a:r>
            <a:r>
              <a:rPr sz="3100" spc="-5" dirty="0">
                <a:latin typeface="Times New Roman"/>
                <a:cs typeface="Times New Roman"/>
              </a:rPr>
              <a:t>avoid</a:t>
            </a:r>
            <a:r>
              <a:rPr sz="3100" spc="310" dirty="0">
                <a:latin typeface="Times New Roman"/>
                <a:cs typeface="Times New Roman"/>
              </a:rPr>
              <a:t> </a:t>
            </a:r>
            <a:r>
              <a:rPr sz="3100" spc="-10" dirty="0">
                <a:latin typeface="Times New Roman"/>
                <a:cs typeface="Times New Roman"/>
              </a:rPr>
              <a:t>projections</a:t>
            </a:r>
            <a:endParaRPr sz="3100">
              <a:latin typeface="Times New Roman"/>
              <a:cs typeface="Times New Roman"/>
            </a:endParaRPr>
          </a:p>
          <a:p>
            <a:pPr marL="311119">
              <a:lnSpc>
                <a:spcPts val="3584"/>
              </a:lnSpc>
            </a:pPr>
            <a:r>
              <a:rPr sz="3100" spc="-5" dirty="0">
                <a:latin typeface="Times New Roman"/>
                <a:cs typeface="Times New Roman"/>
              </a:rPr>
              <a:t>in</a:t>
            </a:r>
            <a:r>
              <a:rPr sz="3100" spc="-50" dirty="0">
                <a:latin typeface="Times New Roman"/>
                <a:cs typeface="Times New Roman"/>
              </a:rPr>
              <a:t> </a:t>
            </a:r>
            <a:r>
              <a:rPr sz="3100" spc="-15" dirty="0">
                <a:latin typeface="Times New Roman"/>
                <a:cs typeface="Times New Roman"/>
              </a:rPr>
              <a:t>assemblies.</a:t>
            </a:r>
            <a:endParaRPr sz="3100">
              <a:latin typeface="Times New Roman"/>
              <a:cs typeface="Times New Roman"/>
            </a:endParaRPr>
          </a:p>
          <a:p>
            <a:pPr marL="311119" marR="7619" indent="-298421">
              <a:lnSpc>
                <a:spcPts val="3720"/>
              </a:lnSpc>
              <a:spcBef>
                <a:spcPts val="115"/>
              </a:spcBef>
              <a:buAutoNum type="arabicParenR" startAt="4"/>
              <a:tabLst>
                <a:tab pos="445726" algn="l"/>
                <a:tab pos="3026750" algn="l"/>
                <a:tab pos="3169612" algn="l"/>
                <a:tab pos="9170413" algn="l"/>
              </a:tabLst>
            </a:pPr>
            <a:r>
              <a:rPr sz="3100" u="heavy" spc="-30" dirty="0">
                <a:uFill>
                  <a:solidFill>
                    <a:srgbClr val="000000"/>
                  </a:solidFill>
                </a:uFill>
                <a:latin typeface="Times New Roman"/>
                <a:cs typeface="Times New Roman"/>
              </a:rPr>
              <a:t>C</a:t>
            </a:r>
            <a:r>
              <a:rPr sz="3100" u="heavy" dirty="0">
                <a:uFill>
                  <a:solidFill>
                    <a:srgbClr val="000000"/>
                  </a:solidFill>
                </a:uFill>
                <a:latin typeface="Times New Roman"/>
                <a:cs typeface="Times New Roman"/>
              </a:rPr>
              <a:t>o</a:t>
            </a:r>
            <a:r>
              <a:rPr sz="3100" u="heavy" spc="-15" dirty="0">
                <a:uFill>
                  <a:solidFill>
                    <a:srgbClr val="000000"/>
                  </a:solidFill>
                </a:uFill>
                <a:latin typeface="Times New Roman"/>
                <a:cs typeface="Times New Roman"/>
              </a:rPr>
              <a:t>u</a:t>
            </a:r>
            <a:r>
              <a:rPr sz="3100" u="heavy" dirty="0">
                <a:uFill>
                  <a:solidFill>
                    <a:srgbClr val="000000"/>
                  </a:solidFill>
                </a:uFill>
                <a:latin typeface="Times New Roman"/>
                <a:cs typeface="Times New Roman"/>
              </a:rPr>
              <a:t>n</a:t>
            </a:r>
            <a:r>
              <a:rPr sz="3100" u="heavy" spc="-5" dirty="0">
                <a:uFill>
                  <a:solidFill>
                    <a:srgbClr val="000000"/>
                  </a:solidFill>
                </a:uFill>
                <a:latin typeface="Times New Roman"/>
                <a:cs typeface="Times New Roman"/>
              </a:rPr>
              <a:t>t</a:t>
            </a:r>
            <a:r>
              <a:rPr sz="3100" u="heavy" spc="-15" dirty="0">
                <a:uFill>
                  <a:solidFill>
                    <a:srgbClr val="000000"/>
                  </a:solidFill>
                </a:uFill>
                <a:latin typeface="Times New Roman"/>
                <a:cs typeface="Times New Roman"/>
              </a:rPr>
              <a:t>e</a:t>
            </a:r>
            <a:r>
              <a:rPr sz="3100" u="heavy" spc="-5" dirty="0">
                <a:uFill>
                  <a:solidFill>
                    <a:srgbClr val="000000"/>
                  </a:solidFill>
                </a:uFill>
                <a:latin typeface="Times New Roman"/>
                <a:cs typeface="Times New Roman"/>
              </a:rPr>
              <a:t>r</a:t>
            </a:r>
            <a:r>
              <a:rPr sz="3100" u="heavy" spc="40" dirty="0">
                <a:uFill>
                  <a:solidFill>
                    <a:srgbClr val="000000"/>
                  </a:solidFill>
                </a:uFill>
                <a:latin typeface="Times New Roman"/>
                <a:cs typeface="Times New Roman"/>
              </a:rPr>
              <a:t> </a:t>
            </a:r>
            <a:r>
              <a:rPr sz="3100" u="heavy" spc="-35" dirty="0">
                <a:uFill>
                  <a:solidFill>
                    <a:srgbClr val="000000"/>
                  </a:solidFill>
                </a:uFill>
                <a:latin typeface="Times New Roman"/>
                <a:cs typeface="Times New Roman"/>
              </a:rPr>
              <a:t>s</a:t>
            </a:r>
            <a:r>
              <a:rPr sz="3100" u="heavy" spc="-5" dirty="0">
                <a:uFill>
                  <a:solidFill>
                    <a:srgbClr val="000000"/>
                  </a:solidFill>
                </a:uFill>
                <a:latin typeface="Times New Roman"/>
                <a:cs typeface="Times New Roman"/>
              </a:rPr>
              <a:t>i</a:t>
            </a:r>
            <a:r>
              <a:rPr sz="3100" u="heavy" spc="-15" dirty="0">
                <a:uFill>
                  <a:solidFill>
                    <a:srgbClr val="000000"/>
                  </a:solidFill>
                </a:uFill>
                <a:latin typeface="Times New Roman"/>
                <a:cs typeface="Times New Roman"/>
              </a:rPr>
              <a:t>n</a:t>
            </a:r>
            <a:r>
              <a:rPr sz="3100" u="heavy" dirty="0">
                <a:uFill>
                  <a:solidFill>
                    <a:srgbClr val="000000"/>
                  </a:solidFill>
                </a:uFill>
                <a:latin typeface="Times New Roman"/>
                <a:cs typeface="Times New Roman"/>
              </a:rPr>
              <a:t>k</a:t>
            </a:r>
            <a:r>
              <a:rPr sz="3100" u="heavy" spc="-25" dirty="0">
                <a:uFill>
                  <a:solidFill>
                    <a:srgbClr val="000000"/>
                  </a:solidFill>
                </a:uFill>
                <a:latin typeface="Times New Roman"/>
                <a:cs typeface="Times New Roman"/>
              </a:rPr>
              <a:t>i</a:t>
            </a:r>
            <a:r>
              <a:rPr sz="3100" u="heavy" spc="-15" dirty="0">
                <a:uFill>
                  <a:solidFill>
                    <a:srgbClr val="000000"/>
                  </a:solidFill>
                </a:uFill>
                <a:latin typeface="Times New Roman"/>
                <a:cs typeface="Times New Roman"/>
              </a:rPr>
              <a:t>n</a:t>
            </a:r>
            <a:r>
              <a:rPr sz="3100" u="heavy" spc="-5" dirty="0">
                <a:uFill>
                  <a:solidFill>
                    <a:srgbClr val="000000"/>
                  </a:solidFill>
                </a:uFill>
                <a:latin typeface="Times New Roman"/>
                <a:cs typeface="Times New Roman"/>
              </a:rPr>
              <a:t>g</a:t>
            </a:r>
            <a:r>
              <a:rPr sz="3100" dirty="0">
                <a:latin typeface="Times New Roman"/>
                <a:cs typeface="Times New Roman"/>
              </a:rPr>
              <a:t>		</a:t>
            </a:r>
            <a:r>
              <a:rPr sz="3100" spc="-5" dirty="0">
                <a:latin typeface="Times New Roman"/>
                <a:cs typeface="Times New Roman"/>
              </a:rPr>
              <a:t>-</a:t>
            </a:r>
            <a:r>
              <a:rPr sz="3100" spc="40" dirty="0">
                <a:latin typeface="Times New Roman"/>
                <a:cs typeface="Times New Roman"/>
              </a:rPr>
              <a:t> </a:t>
            </a:r>
            <a:r>
              <a:rPr sz="3100" dirty="0">
                <a:latin typeface="Times New Roman"/>
                <a:cs typeface="Times New Roman"/>
              </a:rPr>
              <a:t>M</a:t>
            </a:r>
            <a:r>
              <a:rPr sz="3100" spc="-15" dirty="0">
                <a:latin typeface="Times New Roman"/>
                <a:cs typeface="Times New Roman"/>
              </a:rPr>
              <a:t>ak</a:t>
            </a:r>
            <a:r>
              <a:rPr sz="3100" spc="-5" dirty="0">
                <a:latin typeface="Times New Roman"/>
                <a:cs typeface="Times New Roman"/>
              </a:rPr>
              <a:t>i</a:t>
            </a:r>
            <a:r>
              <a:rPr sz="3100" spc="-15" dirty="0">
                <a:latin typeface="Times New Roman"/>
                <a:cs typeface="Times New Roman"/>
              </a:rPr>
              <a:t>n</a:t>
            </a:r>
            <a:r>
              <a:rPr sz="3100" spc="-5" dirty="0">
                <a:latin typeface="Times New Roman"/>
                <a:cs typeface="Times New Roman"/>
              </a:rPr>
              <a:t>g</a:t>
            </a:r>
            <a:r>
              <a:rPr sz="3100" spc="44" dirty="0">
                <a:latin typeface="Times New Roman"/>
                <a:cs typeface="Times New Roman"/>
              </a:rPr>
              <a:t> </a:t>
            </a:r>
            <a:r>
              <a:rPr sz="3100" spc="-5" dirty="0">
                <a:latin typeface="Times New Roman"/>
                <a:cs typeface="Times New Roman"/>
              </a:rPr>
              <a:t>a</a:t>
            </a:r>
            <a:r>
              <a:rPr sz="3100" spc="10" dirty="0">
                <a:latin typeface="Times New Roman"/>
                <a:cs typeface="Times New Roman"/>
              </a:rPr>
              <a:t> </a:t>
            </a:r>
            <a:r>
              <a:rPr sz="3100" spc="-15" dirty="0">
                <a:latin typeface="Times New Roman"/>
                <a:cs typeface="Times New Roman"/>
              </a:rPr>
              <a:t>co</a:t>
            </a:r>
            <a:r>
              <a:rPr sz="3100" dirty="0">
                <a:latin typeface="Times New Roman"/>
                <a:cs typeface="Times New Roman"/>
              </a:rPr>
              <a:t>n</a:t>
            </a:r>
            <a:r>
              <a:rPr sz="3100" spc="-5" dirty="0">
                <a:latin typeface="Times New Roman"/>
                <a:cs typeface="Times New Roman"/>
              </a:rPr>
              <a:t>e</a:t>
            </a:r>
            <a:r>
              <a:rPr sz="3100" spc="30" dirty="0">
                <a:latin typeface="Times New Roman"/>
                <a:cs typeface="Times New Roman"/>
              </a:rPr>
              <a:t> </a:t>
            </a:r>
            <a:r>
              <a:rPr sz="3100" spc="-35" dirty="0">
                <a:latin typeface="Times New Roman"/>
                <a:cs typeface="Times New Roman"/>
              </a:rPr>
              <a:t>s</a:t>
            </a:r>
            <a:r>
              <a:rPr sz="3100" dirty="0">
                <a:latin typeface="Times New Roman"/>
                <a:cs typeface="Times New Roman"/>
              </a:rPr>
              <a:t>h</a:t>
            </a:r>
            <a:r>
              <a:rPr sz="3100" spc="-15" dirty="0">
                <a:latin typeface="Times New Roman"/>
                <a:cs typeface="Times New Roman"/>
              </a:rPr>
              <a:t>a</a:t>
            </a:r>
            <a:r>
              <a:rPr sz="3100" dirty="0">
                <a:latin typeface="Times New Roman"/>
                <a:cs typeface="Times New Roman"/>
              </a:rPr>
              <a:t>p</a:t>
            </a:r>
            <a:r>
              <a:rPr sz="3100" spc="-35" dirty="0">
                <a:latin typeface="Times New Roman"/>
                <a:cs typeface="Times New Roman"/>
              </a:rPr>
              <a:t>e</a:t>
            </a:r>
            <a:r>
              <a:rPr sz="3100" spc="-5" dirty="0">
                <a:latin typeface="Times New Roman"/>
                <a:cs typeface="Times New Roman"/>
              </a:rPr>
              <a:t>d</a:t>
            </a:r>
            <a:r>
              <a:rPr sz="3100" spc="50" dirty="0">
                <a:latin typeface="Times New Roman"/>
                <a:cs typeface="Times New Roman"/>
              </a:rPr>
              <a:t> </a:t>
            </a:r>
            <a:r>
              <a:rPr sz="3100" spc="-35" dirty="0">
                <a:latin typeface="Times New Roman"/>
                <a:cs typeface="Times New Roman"/>
              </a:rPr>
              <a:t>e</a:t>
            </a:r>
            <a:r>
              <a:rPr sz="3100" dirty="0">
                <a:latin typeface="Times New Roman"/>
                <a:cs typeface="Times New Roman"/>
              </a:rPr>
              <a:t>n</a:t>
            </a:r>
            <a:r>
              <a:rPr sz="3100" spc="-5" dirty="0">
                <a:latin typeface="Times New Roman"/>
                <a:cs typeface="Times New Roman"/>
              </a:rPr>
              <a:t>l</a:t>
            </a:r>
            <a:r>
              <a:rPr sz="3100" spc="-35" dirty="0">
                <a:latin typeface="Times New Roman"/>
                <a:cs typeface="Times New Roman"/>
              </a:rPr>
              <a:t>a</a:t>
            </a:r>
            <a:r>
              <a:rPr sz="3100" spc="-55" dirty="0">
                <a:latin typeface="Times New Roman"/>
                <a:cs typeface="Times New Roman"/>
              </a:rPr>
              <a:t>r</a:t>
            </a:r>
            <a:r>
              <a:rPr sz="3100" dirty="0">
                <a:latin typeface="Times New Roman"/>
                <a:cs typeface="Times New Roman"/>
              </a:rPr>
              <a:t>g</a:t>
            </a:r>
            <a:r>
              <a:rPr sz="3100" spc="-15" dirty="0">
                <a:latin typeface="Times New Roman"/>
                <a:cs typeface="Times New Roman"/>
              </a:rPr>
              <a:t>e</a:t>
            </a:r>
            <a:r>
              <a:rPr sz="3100" spc="-65" dirty="0">
                <a:latin typeface="Times New Roman"/>
                <a:cs typeface="Times New Roman"/>
              </a:rPr>
              <a:t>m</a:t>
            </a:r>
            <a:r>
              <a:rPr sz="3100" spc="-15" dirty="0">
                <a:latin typeface="Times New Roman"/>
                <a:cs typeface="Times New Roman"/>
              </a:rPr>
              <a:t>e</a:t>
            </a:r>
            <a:r>
              <a:rPr sz="3100" dirty="0">
                <a:latin typeface="Times New Roman"/>
                <a:cs typeface="Times New Roman"/>
              </a:rPr>
              <a:t>n</a:t>
            </a:r>
            <a:r>
              <a:rPr sz="3100" spc="-5" dirty="0">
                <a:latin typeface="Times New Roman"/>
                <a:cs typeface="Times New Roman"/>
              </a:rPr>
              <a:t>t</a:t>
            </a:r>
            <a:r>
              <a:rPr sz="3100" dirty="0">
                <a:latin typeface="Times New Roman"/>
                <a:cs typeface="Times New Roman"/>
              </a:rPr>
              <a:t>	</a:t>
            </a:r>
            <a:r>
              <a:rPr sz="3100" spc="-5" dirty="0">
                <a:latin typeface="Times New Roman"/>
                <a:cs typeface="Times New Roman"/>
              </a:rPr>
              <a:t>to  </a:t>
            </a:r>
            <a:r>
              <a:rPr sz="3100" dirty="0">
                <a:latin typeface="Times New Roman"/>
                <a:cs typeface="Times New Roman"/>
              </a:rPr>
              <a:t>provide</a:t>
            </a:r>
            <a:r>
              <a:rPr sz="3100" spc="-95" dirty="0">
                <a:latin typeface="Times New Roman"/>
                <a:cs typeface="Times New Roman"/>
              </a:rPr>
              <a:t> </a:t>
            </a:r>
            <a:r>
              <a:rPr sz="3100" spc="-5" dirty="0">
                <a:latin typeface="Times New Roman"/>
                <a:cs typeface="Times New Roman"/>
              </a:rPr>
              <a:t>a</a:t>
            </a:r>
            <a:r>
              <a:rPr sz="3100" spc="-10" dirty="0">
                <a:latin typeface="Times New Roman"/>
                <a:cs typeface="Times New Roman"/>
              </a:rPr>
              <a:t> recess	for </a:t>
            </a:r>
            <a:r>
              <a:rPr sz="3100" spc="-5" dirty="0">
                <a:latin typeface="Times New Roman"/>
                <a:cs typeface="Times New Roman"/>
              </a:rPr>
              <a:t>a </a:t>
            </a:r>
            <a:r>
              <a:rPr sz="3100" spc="-10" dirty="0">
                <a:latin typeface="Times New Roman"/>
                <a:cs typeface="Times New Roman"/>
              </a:rPr>
              <a:t>screw</a:t>
            </a:r>
            <a:r>
              <a:rPr sz="3100" spc="-5" dirty="0">
                <a:latin typeface="Times New Roman"/>
                <a:cs typeface="Times New Roman"/>
              </a:rPr>
              <a:t> head.</a:t>
            </a:r>
            <a:endParaRPr sz="3100">
              <a:latin typeface="Times New Roman"/>
              <a:cs typeface="Times New Roman"/>
            </a:endParaRPr>
          </a:p>
        </p:txBody>
      </p:sp>
      <p:sp>
        <p:nvSpPr>
          <p:cNvPr id="7" name="object 7"/>
          <p:cNvSpPr/>
          <p:nvPr/>
        </p:nvSpPr>
        <p:spPr>
          <a:xfrm>
            <a:off x="6736081" y="4099662"/>
            <a:ext cx="3527329" cy="309489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07847" y="5593589"/>
            <a:ext cx="3108960" cy="1679448"/>
          </a:xfrm>
          <a:prstGeom prst="rect">
            <a:avLst/>
          </a:prstGeom>
          <a:blipFill>
            <a:blip r:embed="rId4"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xfrm>
            <a:off x="5025135" y="7254206"/>
            <a:ext cx="305436" cy="192360"/>
          </a:xfrm>
          <a:prstGeom prst="rect">
            <a:avLst/>
          </a:prstGeom>
        </p:spPr>
        <p:txBody>
          <a:bodyPr vert="horz" wrap="square" lIns="0" tIns="0" rIns="0" bIns="0" rtlCol="0">
            <a:spAutoFit/>
          </a:bodyPr>
          <a:lstStyle/>
          <a:p>
            <a:fld id="{81D60167-4931-47E6-BA6A-407CBD079E47}" type="slidenum">
              <a:rPr/>
              <a:pPr/>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81075" y="1"/>
            <a:ext cx="9432290" cy="520651"/>
          </a:xfrm>
          <a:prstGeom prst="rect">
            <a:avLst/>
          </a:prstGeom>
        </p:spPr>
        <p:txBody>
          <a:bodyPr vert="horz" wrap="square" lIns="0" tIns="43176" rIns="0" bIns="0" rtlCol="0">
            <a:spAutoFit/>
          </a:bodyPr>
          <a:lstStyle/>
          <a:p>
            <a:pPr marL="436203" indent="-423504">
              <a:spcBef>
                <a:spcPts val="340"/>
              </a:spcBef>
              <a:buAutoNum type="arabicParenR" startAt="5"/>
              <a:tabLst>
                <a:tab pos="436837" algn="l"/>
              </a:tabLst>
            </a:pPr>
            <a:r>
              <a:rPr sz="3100" u="heavy" spc="-15" dirty="0">
                <a:uFill>
                  <a:solidFill>
                    <a:srgbClr val="000000"/>
                  </a:solidFill>
                </a:uFill>
                <a:latin typeface="Times New Roman"/>
                <a:cs typeface="Times New Roman"/>
              </a:rPr>
              <a:t>Reaming</a:t>
            </a:r>
            <a:r>
              <a:rPr sz="3100" spc="-15" dirty="0">
                <a:latin typeface="Times New Roman"/>
                <a:cs typeface="Times New Roman"/>
              </a:rPr>
              <a:t> </a:t>
            </a:r>
            <a:r>
              <a:rPr sz="3100" spc="-5" dirty="0">
                <a:latin typeface="Times New Roman"/>
                <a:cs typeface="Times New Roman"/>
              </a:rPr>
              <a:t>– Sizing and finishing a </a:t>
            </a:r>
            <a:r>
              <a:rPr sz="3100" spc="-21" dirty="0">
                <a:latin typeface="Times New Roman"/>
                <a:cs typeface="Times New Roman"/>
              </a:rPr>
              <a:t>small </a:t>
            </a:r>
            <a:r>
              <a:rPr sz="3100" spc="-5" dirty="0">
                <a:latin typeface="Times New Roman"/>
                <a:cs typeface="Times New Roman"/>
              </a:rPr>
              <a:t>unhardened</a:t>
            </a:r>
            <a:r>
              <a:rPr sz="3100" spc="-109" dirty="0">
                <a:latin typeface="Times New Roman"/>
                <a:cs typeface="Times New Roman"/>
              </a:rPr>
              <a:t> </a:t>
            </a:r>
            <a:r>
              <a:rPr sz="3100" spc="-5">
                <a:latin typeface="Times New Roman"/>
                <a:cs typeface="Times New Roman"/>
              </a:rPr>
              <a:t>hole</a:t>
            </a:r>
            <a:r>
              <a:rPr sz="3100" spc="-5" smtClean="0">
                <a:latin typeface="Times New Roman"/>
                <a:cs typeface="Times New Roman"/>
              </a:rPr>
              <a:t>.</a:t>
            </a:r>
            <a:endParaRPr sz="3100">
              <a:latin typeface="Times New Roman"/>
              <a:cs typeface="Times New Roman"/>
            </a:endParaRPr>
          </a:p>
        </p:txBody>
      </p:sp>
      <p:sp>
        <p:nvSpPr>
          <p:cNvPr id="11" name="object 11"/>
          <p:cNvSpPr/>
          <p:nvPr/>
        </p:nvSpPr>
        <p:spPr>
          <a:xfrm>
            <a:off x="2451100" y="1568450"/>
            <a:ext cx="3968496" cy="30876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1077" y="0"/>
            <a:ext cx="9624695" cy="585286"/>
          </a:xfrm>
          <a:prstGeom prst="rect">
            <a:avLst/>
          </a:prstGeom>
        </p:spPr>
        <p:txBody>
          <a:bodyPr vert="horz" wrap="square" lIns="0" tIns="12698" rIns="0" bIns="0" rtlCol="0">
            <a:spAutoFit/>
          </a:bodyPr>
          <a:lstStyle/>
          <a:p>
            <a:pPr marL="12698" marR="5079">
              <a:lnSpc>
                <a:spcPct val="120000"/>
              </a:lnSpc>
              <a:spcBef>
                <a:spcPts val="100"/>
              </a:spcBef>
              <a:tabLst>
                <a:tab pos="3331521" algn="l"/>
              </a:tabLst>
            </a:pPr>
            <a:r>
              <a:rPr lang="en-US" sz="3100" b="0" spc="-21" dirty="0" smtClean="0"/>
              <a:t>6</a:t>
            </a:r>
            <a:r>
              <a:rPr sz="3100" b="0" spc="-21" smtClean="0"/>
              <a:t>)</a:t>
            </a:r>
            <a:r>
              <a:rPr sz="3100" b="0" u="heavy" spc="-21" smtClean="0">
                <a:uFill>
                  <a:solidFill>
                    <a:srgbClr val="000000"/>
                  </a:solidFill>
                </a:uFill>
              </a:rPr>
              <a:t>Tapping</a:t>
            </a:r>
            <a:r>
              <a:rPr sz="3100" b="0" spc="-21" smtClean="0"/>
              <a:t>–Process </a:t>
            </a:r>
            <a:r>
              <a:rPr sz="3100" b="0" dirty="0"/>
              <a:t>of </a:t>
            </a:r>
            <a:r>
              <a:rPr sz="3100" b="0" spc="-15" dirty="0"/>
              <a:t>making </a:t>
            </a:r>
            <a:r>
              <a:rPr sz="3100" b="0" spc="-5" dirty="0"/>
              <a:t>internal threads in </a:t>
            </a:r>
            <a:r>
              <a:rPr sz="3100" b="0" spc="-21" dirty="0"/>
              <a:t>small</a:t>
            </a:r>
            <a:r>
              <a:rPr sz="3100" b="0" spc="-105" dirty="0"/>
              <a:t> </a:t>
            </a:r>
            <a:r>
              <a:rPr sz="3100" b="0" spc="-5" dirty="0"/>
              <a:t>holes.</a:t>
            </a:r>
            <a:endParaRPr sz="3100"/>
          </a:p>
        </p:txBody>
      </p:sp>
      <p:sp>
        <p:nvSpPr>
          <p:cNvPr id="5" name="object 5"/>
          <p:cNvSpPr/>
          <p:nvPr/>
        </p:nvSpPr>
        <p:spPr>
          <a:xfrm>
            <a:off x="5818631" y="1091691"/>
            <a:ext cx="4468368" cy="12588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27303" y="1158747"/>
            <a:ext cx="4986535" cy="128816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319275" y="2362200"/>
            <a:ext cx="3964941" cy="489235"/>
          </a:xfrm>
          <a:prstGeom prst="rect">
            <a:avLst/>
          </a:prstGeom>
        </p:spPr>
        <p:txBody>
          <a:bodyPr vert="horz" wrap="square" lIns="0" tIns="12064" rIns="0" bIns="0" rtlCol="0">
            <a:spAutoFit/>
          </a:bodyPr>
          <a:lstStyle/>
          <a:p>
            <a:pPr marL="12698">
              <a:spcBef>
                <a:spcPts val="95"/>
              </a:spcBef>
            </a:pPr>
            <a:r>
              <a:rPr sz="3100" spc="-5" dirty="0">
                <a:latin typeface="Times New Roman"/>
                <a:cs typeface="Times New Roman"/>
              </a:rPr>
              <a:t>Machine </a:t>
            </a:r>
            <a:r>
              <a:rPr sz="3100" spc="-80" dirty="0">
                <a:latin typeface="Times New Roman"/>
                <a:cs typeface="Times New Roman"/>
              </a:rPr>
              <a:t>Tap </a:t>
            </a:r>
            <a:r>
              <a:rPr sz="3100" spc="-5" dirty="0">
                <a:latin typeface="Times New Roman"/>
                <a:cs typeface="Times New Roman"/>
              </a:rPr>
              <a:t>with</a:t>
            </a:r>
            <a:r>
              <a:rPr sz="3100" spc="-151" dirty="0">
                <a:latin typeface="Times New Roman"/>
                <a:cs typeface="Times New Roman"/>
              </a:rPr>
              <a:t> </a:t>
            </a:r>
            <a:r>
              <a:rPr sz="3100" spc="-5" dirty="0">
                <a:latin typeface="Times New Roman"/>
                <a:cs typeface="Times New Roman"/>
              </a:rPr>
              <a:t>holder</a:t>
            </a:r>
            <a:endParaRPr sz="3100">
              <a:latin typeface="Times New Roman"/>
              <a:cs typeface="Times New Roman"/>
            </a:endParaRPr>
          </a:p>
        </p:txBody>
      </p:sp>
      <p:sp>
        <p:nvSpPr>
          <p:cNvPr id="8" name="object 8"/>
          <p:cNvSpPr txBox="1"/>
          <p:nvPr/>
        </p:nvSpPr>
        <p:spPr>
          <a:xfrm>
            <a:off x="6851395" y="2362200"/>
            <a:ext cx="1895475" cy="489235"/>
          </a:xfrm>
          <a:prstGeom prst="rect">
            <a:avLst/>
          </a:prstGeom>
        </p:spPr>
        <p:txBody>
          <a:bodyPr vert="horz" wrap="square" lIns="0" tIns="12064" rIns="0" bIns="0" rtlCol="0">
            <a:spAutoFit/>
          </a:bodyPr>
          <a:lstStyle/>
          <a:p>
            <a:pPr marL="12698">
              <a:spcBef>
                <a:spcPts val="95"/>
              </a:spcBef>
            </a:pPr>
            <a:r>
              <a:rPr sz="3100" spc="-5" dirty="0">
                <a:latin typeface="Times New Roman"/>
                <a:cs typeface="Times New Roman"/>
              </a:rPr>
              <a:t>Manual</a:t>
            </a:r>
            <a:r>
              <a:rPr sz="3100" spc="-190" dirty="0">
                <a:latin typeface="Times New Roman"/>
                <a:cs typeface="Times New Roman"/>
              </a:rPr>
              <a:t> </a:t>
            </a:r>
            <a:r>
              <a:rPr sz="3100" spc="-80" dirty="0">
                <a:latin typeface="Times New Roman"/>
                <a:cs typeface="Times New Roman"/>
              </a:rPr>
              <a:t>Tap</a:t>
            </a:r>
            <a:endParaRPr sz="3100">
              <a:latin typeface="Times New Roman"/>
              <a:cs typeface="Times New Roman"/>
            </a:endParaRPr>
          </a:p>
        </p:txBody>
      </p:sp>
      <p:sp>
        <p:nvSpPr>
          <p:cNvPr id="13" name="object 13"/>
          <p:cNvSpPr txBox="1">
            <a:spLocks noGrp="1"/>
          </p:cNvSpPr>
          <p:nvPr>
            <p:ph type="sldNum" sz="quarter" idx="7"/>
          </p:nvPr>
        </p:nvSpPr>
        <p:spPr>
          <a:xfrm>
            <a:off x="5025135" y="7254206"/>
            <a:ext cx="305436" cy="192360"/>
          </a:xfrm>
          <a:prstGeom prst="rect">
            <a:avLst/>
          </a:prstGeom>
        </p:spPr>
        <p:txBody>
          <a:bodyPr vert="horz" wrap="square" lIns="0" tIns="0" rIns="0" bIns="0" rtlCol="0">
            <a:spAutoFit/>
          </a:bodyPr>
          <a:lstStyle/>
          <a:p>
            <a:fld id="{81D60167-4931-47E6-BA6A-407CBD079E47}" type="slidenum">
              <a:rPr/>
              <a:pPr/>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6095"/>
            <a:ext cx="8915400" cy="538609"/>
          </a:xfrm>
        </p:spPr>
        <p:txBody>
          <a:bodyPr/>
          <a:lstStyle/>
          <a:p>
            <a:r>
              <a:rPr lang="en-US" dirty="0" smtClean="0"/>
              <a:t>IMPORTANT QUESTIONS(UNIT 2 &amp; 3)</a:t>
            </a:r>
            <a:endParaRPr lang="en-US" dirty="0"/>
          </a:p>
        </p:txBody>
      </p:sp>
      <p:sp>
        <p:nvSpPr>
          <p:cNvPr id="3" name="Text Placeholder 2"/>
          <p:cNvSpPr>
            <a:spLocks noGrp="1"/>
          </p:cNvSpPr>
          <p:nvPr>
            <p:ph type="body" idx="1"/>
          </p:nvPr>
        </p:nvSpPr>
        <p:spPr>
          <a:xfrm>
            <a:off x="393701" y="730250"/>
            <a:ext cx="9982200" cy="6971139"/>
          </a:xfrm>
        </p:spPr>
        <p:txBody>
          <a:bodyPr/>
          <a:lstStyle/>
          <a:p>
            <a:r>
              <a:rPr lang="en-US" sz="2400" dirty="0" smtClean="0"/>
              <a:t>Q1.EXPLAIN THE CONSTRUCTIONAL DETAILS OF CENTRE LATHE MACHINE.</a:t>
            </a:r>
          </a:p>
          <a:p>
            <a:r>
              <a:rPr lang="en-US" sz="2400" dirty="0" smtClean="0"/>
              <a:t>Q2.EXPLAIN DIFFERENT LATHE MACHINE OPERATIONS.</a:t>
            </a:r>
          </a:p>
          <a:p>
            <a:r>
              <a:rPr lang="en-US" sz="2400" dirty="0" smtClean="0"/>
              <a:t>Q3.EXPLAIN DIFFERENT CUTTING TOOLS USED ON LATHE MACHINE.</a:t>
            </a:r>
          </a:p>
          <a:p>
            <a:r>
              <a:rPr lang="en-US" sz="2400" dirty="0" smtClean="0"/>
              <a:t>Q4.WRITE DIFFERENCE BETWEEN CAPSTAN AND TURRET LATHE.</a:t>
            </a:r>
          </a:p>
          <a:p>
            <a:r>
              <a:rPr lang="en-US" sz="2400" dirty="0" smtClean="0"/>
              <a:t>Q5.EXPLAIN TAPER TURNING METHOD ON LATHE MACHINE.</a:t>
            </a:r>
          </a:p>
          <a:p>
            <a:r>
              <a:rPr lang="en-US" sz="2400" dirty="0" smtClean="0"/>
              <a:t>Q6.EXPLAIN CONSTRUCTIONAL DETAILS OF SHAPER MACHINE.</a:t>
            </a:r>
          </a:p>
          <a:p>
            <a:r>
              <a:rPr lang="en-US" sz="2400" dirty="0" smtClean="0"/>
              <a:t>Q7.EXPLAIN DIFFERENT TYPES OF SHAPER MACHINE.</a:t>
            </a:r>
          </a:p>
          <a:p>
            <a:r>
              <a:rPr lang="en-US" sz="2400" dirty="0" smtClean="0"/>
              <a:t>Q8.EXPLAIN CRANK AND SLOTTED LEVER MECHANISM.</a:t>
            </a:r>
          </a:p>
          <a:p>
            <a:r>
              <a:rPr lang="en-US" sz="2400" dirty="0" smtClean="0"/>
              <a:t>Q9.EXPLAIN DIFFERENT OPERATIONS PERFORMED ON SHAPER MACHINE.</a:t>
            </a:r>
          </a:p>
          <a:p>
            <a:r>
              <a:rPr lang="en-US" sz="2400" dirty="0" smtClean="0"/>
              <a:t>Q10. EXPLAIN RADIAL AND PILLAR TYPE DRILLING MACHINE.</a:t>
            </a:r>
          </a:p>
          <a:p>
            <a:r>
              <a:rPr lang="en-US" sz="2400" dirty="0" smtClean="0"/>
              <a:t>Q11.EXPLAIN DIFFERENT DRILLING OPERATIONS.</a:t>
            </a:r>
          </a:p>
          <a:p>
            <a:r>
              <a:rPr lang="en-US" sz="2400" dirty="0" smtClean="0"/>
              <a:t>Q12.EXPLAIN GEOMETRY OF TWIST DRILL.</a:t>
            </a:r>
          </a:p>
          <a:p>
            <a:r>
              <a:rPr lang="en-US" sz="2400" dirty="0" smtClean="0"/>
              <a:t>Q13.EXPLAIN DIFFERENCE B/W HOT AND COLD WORKING PROCESS</a:t>
            </a:r>
          </a:p>
          <a:p>
            <a:r>
              <a:rPr lang="en-US" sz="2400" dirty="0" smtClean="0"/>
              <a:t>Q14.EXPLAIN FOLLOWING PROCESS- 1.ROLLING 2.FORGING        3.EXTRUSION 4. WIRE DRAWING 5.SHEET METAL PROCESS </a:t>
            </a:r>
          </a:p>
          <a:p>
            <a:endParaRPr 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100" y="882651"/>
            <a:ext cx="10528300" cy="5539978"/>
          </a:xfrm>
        </p:spPr>
        <p:txBody>
          <a:bodyPr/>
          <a:lstStyle/>
          <a:p>
            <a:r>
              <a:rPr lang="en-US" sz="2400" b="1" dirty="0" smtClean="0"/>
              <a:t>Q1.EXPLAIN FOLLOWING</a:t>
            </a:r>
            <a:r>
              <a:rPr lang="en-US" sz="2400" dirty="0" smtClean="0"/>
              <a:t>:- </a:t>
            </a:r>
            <a:r>
              <a:rPr lang="en-US" sz="2400" dirty="0" smtClean="0">
                <a:solidFill>
                  <a:srgbClr val="7030A0"/>
                </a:solidFill>
              </a:rPr>
              <a:t>1</a:t>
            </a:r>
            <a:r>
              <a:rPr lang="en-US" sz="2400" dirty="0" smtClean="0"/>
              <a:t>.TYPES OF PATTERN </a:t>
            </a:r>
            <a:r>
              <a:rPr lang="en-US" sz="2400" dirty="0" smtClean="0">
                <a:solidFill>
                  <a:srgbClr val="7030A0"/>
                </a:solidFill>
              </a:rPr>
              <a:t>2</a:t>
            </a:r>
            <a:r>
              <a:rPr lang="en-US" sz="2400" dirty="0" smtClean="0"/>
              <a:t>.TOOLS AND EQUIPMENT UESD IN MOULDING </a:t>
            </a:r>
            <a:r>
              <a:rPr lang="en-US" sz="2400" dirty="0" smtClean="0">
                <a:solidFill>
                  <a:srgbClr val="7030A0"/>
                </a:solidFill>
              </a:rPr>
              <a:t>3</a:t>
            </a:r>
            <a:r>
              <a:rPr lang="en-US" sz="2400" dirty="0" smtClean="0"/>
              <a:t>.CORE &amp;TYPES OF CORE</a:t>
            </a:r>
          </a:p>
          <a:p>
            <a:r>
              <a:rPr lang="en-US" sz="2400" dirty="0" smtClean="0">
                <a:solidFill>
                  <a:srgbClr val="7030A0"/>
                </a:solidFill>
              </a:rPr>
              <a:t>4</a:t>
            </a:r>
            <a:r>
              <a:rPr lang="en-US" sz="2400" dirty="0" smtClean="0"/>
              <a:t>.CASTING DEFECTS </a:t>
            </a:r>
            <a:r>
              <a:rPr lang="en-US" sz="2400" dirty="0" smtClean="0">
                <a:solidFill>
                  <a:srgbClr val="7030A0"/>
                </a:solidFill>
              </a:rPr>
              <a:t>5</a:t>
            </a:r>
            <a:r>
              <a:rPr lang="en-US" sz="2400" dirty="0" smtClean="0"/>
              <a:t>.SAND CASTING PROCESS WITH DIAGRAM</a:t>
            </a:r>
          </a:p>
          <a:p>
            <a:r>
              <a:rPr lang="en-US" sz="2400" b="1" dirty="0" smtClean="0"/>
              <a:t>Q2</a:t>
            </a:r>
            <a:r>
              <a:rPr lang="en-US" sz="2400" dirty="0" smtClean="0"/>
              <a:t>.EXPLAIN TYPES OF MOULDING SAND AND ITS PROPERTIES</a:t>
            </a:r>
          </a:p>
          <a:p>
            <a:r>
              <a:rPr lang="en-US" sz="2400" b="1" dirty="0" smtClean="0"/>
              <a:t>Q3</a:t>
            </a:r>
            <a:r>
              <a:rPr lang="en-US" sz="2400" dirty="0" smtClean="0"/>
              <a:t>.WHAT IS CASTING? EXPLAIN INVESTMENT CASTING</a:t>
            </a:r>
          </a:p>
          <a:p>
            <a:r>
              <a:rPr lang="en-US" sz="2400" b="1" dirty="0" smtClean="0"/>
              <a:t>Q4</a:t>
            </a:r>
            <a:r>
              <a:rPr lang="en-US" sz="2400" dirty="0" smtClean="0"/>
              <a:t>.WHAT IS WELDING ? EXPLAIN ELECTRIC ARC WELDING</a:t>
            </a:r>
          </a:p>
          <a:p>
            <a:r>
              <a:rPr lang="en-US" sz="2400" b="1" dirty="0" smtClean="0"/>
              <a:t>Q5.EXPLAIN FOLLOWING:-</a:t>
            </a:r>
            <a:r>
              <a:rPr lang="en-US" sz="2400" dirty="0" smtClean="0">
                <a:solidFill>
                  <a:srgbClr val="7030A0"/>
                </a:solidFill>
              </a:rPr>
              <a:t>1</a:t>
            </a:r>
            <a:r>
              <a:rPr lang="en-US" sz="2400" dirty="0" smtClean="0"/>
              <a:t>.WELDIND &amp;TYPES OF WELDING </a:t>
            </a:r>
            <a:r>
              <a:rPr lang="en-US" sz="2400" dirty="0" smtClean="0">
                <a:solidFill>
                  <a:srgbClr val="7030A0"/>
                </a:solidFill>
              </a:rPr>
              <a:t>2</a:t>
            </a:r>
            <a:r>
              <a:rPr lang="en-US" sz="2400" dirty="0" smtClean="0"/>
              <a:t>. WELDING TOOLS AND SAFETY DEVICES</a:t>
            </a:r>
          </a:p>
          <a:p>
            <a:r>
              <a:rPr lang="en-US" sz="2400" dirty="0" smtClean="0">
                <a:solidFill>
                  <a:srgbClr val="7030A0"/>
                </a:solidFill>
              </a:rPr>
              <a:t>3</a:t>
            </a:r>
            <a:r>
              <a:rPr lang="en-US" sz="2400" dirty="0" smtClean="0"/>
              <a:t>.TYPES OF WELD AND WELDING JOINT </a:t>
            </a:r>
            <a:r>
              <a:rPr lang="en-US" sz="2400" dirty="0" smtClean="0">
                <a:solidFill>
                  <a:srgbClr val="7030A0"/>
                </a:solidFill>
              </a:rPr>
              <a:t>4</a:t>
            </a:r>
            <a:r>
              <a:rPr lang="en-US" sz="2400" dirty="0" smtClean="0"/>
              <a:t>.SOLDERING AND BRAZING </a:t>
            </a:r>
          </a:p>
          <a:p>
            <a:r>
              <a:rPr lang="en-US" sz="2400" b="1" dirty="0" smtClean="0">
                <a:solidFill>
                  <a:srgbClr val="7030A0"/>
                </a:solidFill>
              </a:rPr>
              <a:t>5</a:t>
            </a:r>
            <a:r>
              <a:rPr lang="en-US" sz="2400" dirty="0" smtClean="0"/>
              <a:t>.WELDING DEFECTS </a:t>
            </a:r>
            <a:r>
              <a:rPr lang="en-US" sz="2400" dirty="0" smtClean="0">
                <a:solidFill>
                  <a:srgbClr val="7030A0"/>
                </a:solidFill>
              </a:rPr>
              <a:t>6</a:t>
            </a:r>
            <a:r>
              <a:rPr lang="en-US" sz="2400" dirty="0" smtClean="0"/>
              <a:t>.TYPES OF ELECTRODES</a:t>
            </a:r>
          </a:p>
          <a:p>
            <a:r>
              <a:rPr lang="en-US" sz="2400" b="1" dirty="0" smtClean="0"/>
              <a:t>Q6</a:t>
            </a:r>
            <a:r>
              <a:rPr lang="en-US" sz="2400" dirty="0" smtClean="0"/>
              <a:t>.WHAT IS PRINCIPLE OF RESISTANCE WELDING?EXPLAIN BUTT WELDING WITH NEAT SKETCH.</a:t>
            </a:r>
          </a:p>
          <a:p>
            <a:r>
              <a:rPr lang="en-US" sz="2400" b="1" dirty="0" smtClean="0"/>
              <a:t>Q7</a:t>
            </a:r>
            <a:r>
              <a:rPr lang="en-US" sz="2400" dirty="0" smtClean="0"/>
              <a:t>.WHAT IS PRINCIPLE OF OXYACETYLENE GAS WELDING ?EXPLAIN TYPES OF FLAMES</a:t>
            </a:r>
          </a:p>
          <a:p>
            <a:r>
              <a:rPr lang="en-US" sz="2400" b="1" dirty="0" smtClean="0"/>
              <a:t>Q8</a:t>
            </a:r>
            <a:r>
              <a:rPr lang="en-US" sz="2400" dirty="0" smtClean="0"/>
              <a:t>.EXPLAIN </a:t>
            </a:r>
            <a:r>
              <a:rPr lang="en-US" sz="2400" b="1" dirty="0" smtClean="0"/>
              <a:t>TIG</a:t>
            </a:r>
            <a:r>
              <a:rPr lang="en-US" sz="2400" dirty="0" smtClean="0"/>
              <a:t> AND </a:t>
            </a:r>
            <a:r>
              <a:rPr lang="en-US" sz="2400" b="1" dirty="0" smtClean="0"/>
              <a:t>MIG</a:t>
            </a:r>
            <a:r>
              <a:rPr lang="en-US" sz="2400" dirty="0" smtClean="0"/>
              <a:t> WELDING.</a:t>
            </a:r>
            <a:endParaRPr lang="en-US" sz="2400" dirty="0"/>
          </a:p>
        </p:txBody>
      </p:sp>
      <p:sp>
        <p:nvSpPr>
          <p:cNvPr id="4" name="Title 1"/>
          <p:cNvSpPr>
            <a:spLocks noGrp="1"/>
          </p:cNvSpPr>
          <p:nvPr>
            <p:ph type="title"/>
          </p:nvPr>
        </p:nvSpPr>
        <p:spPr>
          <a:xfrm>
            <a:off x="546100" y="196850"/>
            <a:ext cx="9296400" cy="538609"/>
          </a:xfrm>
        </p:spPr>
        <p:txBody>
          <a:bodyPr/>
          <a:lstStyle/>
          <a:p>
            <a:r>
              <a:rPr lang="en-US" dirty="0" smtClean="0"/>
              <a:t>IMPORTANT QUESTIONS(UNIT 1&amp;4)</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775801"/>
            <a:ext cx="9624060" cy="651538"/>
          </a:xfrm>
        </p:spPr>
        <p:txBody>
          <a:bodyPr>
            <a:normAutofit/>
          </a:bodyPr>
          <a:lstStyle/>
          <a:p>
            <a:pPr algn="ctr"/>
            <a:r>
              <a:rPr lang="en-US" dirty="0" smtClean="0">
                <a:latin typeface="Times New Roman" pitchFamily="18" charset="0"/>
                <a:cs typeface="Times New Roman" pitchFamily="18" charset="0"/>
              </a:rPr>
              <a:t>Lathe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98500" y="1511301"/>
            <a:ext cx="9601200" cy="5543550"/>
          </a:xfrm>
        </p:spPr>
        <p:txBody>
          <a:bodyPr>
            <a:normAutofit/>
          </a:bodyPr>
          <a:lstStyle/>
          <a:p>
            <a:pPr algn="just"/>
            <a:r>
              <a:rPr lang="en-US" sz="3600" dirty="0" smtClean="0">
                <a:latin typeface="Times New Roman" pitchFamily="18" charset="0"/>
                <a:cs typeface="Times New Roman" pitchFamily="18" charset="0"/>
              </a:rPr>
              <a:t>Bed</a:t>
            </a:r>
            <a:r>
              <a:rPr lang="en-US" sz="3200" dirty="0" smtClean="0">
                <a:latin typeface="Times New Roman" pitchFamily="18" charset="0"/>
                <a:cs typeface="Times New Roman" pitchFamily="18" charset="0"/>
              </a:rPr>
              <a:t> - this is a bottom pan on the lathe that catches chips, cutting fluids, etc.</a:t>
            </a:r>
          </a:p>
          <a:p>
            <a:pPr algn="just"/>
            <a:r>
              <a:rPr lang="en-US" sz="3600" dirty="0" smtClean="0">
                <a:latin typeface="Times New Roman" pitchFamily="18" charset="0"/>
                <a:cs typeface="Times New Roman" pitchFamily="18" charset="0"/>
              </a:rPr>
              <a:t>carriage</a:t>
            </a:r>
            <a:r>
              <a:rPr lang="en-US" sz="3200" dirty="0" smtClean="0">
                <a:latin typeface="Times New Roman" pitchFamily="18" charset="0"/>
                <a:cs typeface="Times New Roman" pitchFamily="18" charset="0"/>
              </a:rPr>
              <a:t> - this part of the lathe carries the cutting tool and moves based on the rotation of the lead screw or rod.</a:t>
            </a:r>
          </a:p>
          <a:p>
            <a:pPr algn="just"/>
            <a:r>
              <a:rPr lang="en-US" sz="3200" b="1" dirty="0" smtClean="0">
                <a:latin typeface="Times New Roman" pitchFamily="18" charset="0"/>
                <a:cs typeface="Times New Roman" pitchFamily="18" charset="0"/>
              </a:rPr>
              <a:t>Lead screw </a:t>
            </a:r>
            <a:r>
              <a:rPr lang="en-US" sz="3200" dirty="0" smtClean="0">
                <a:latin typeface="Times New Roman" pitchFamily="18" charset="0"/>
                <a:cs typeface="Times New Roman" pitchFamily="18" charset="0"/>
              </a:rPr>
              <a:t>- A large screw with a few threads per inch used for cutting threads. It has ACME threads with included angle of 29</a:t>
            </a:r>
            <a:r>
              <a:rPr lang="en-US" sz="3200" baseline="30000" dirty="0" smtClean="0">
                <a:latin typeface="Times New Roman" pitchFamily="18" charset="0"/>
                <a:cs typeface="Times New Roman" pitchFamily="18" charset="0"/>
              </a:rPr>
              <a:t>o</a:t>
            </a:r>
            <a:r>
              <a:rPr lang="en-US" sz="3200" dirty="0" smtClean="0">
                <a:latin typeface="Times New Roman" pitchFamily="18" charset="0"/>
                <a:cs typeface="Times New Roman" pitchFamily="18" charset="0"/>
              </a:rPr>
              <a:t> for easy engagement and disengagement of half nut.</a:t>
            </a:r>
          </a:p>
          <a:p>
            <a:pPr algn="just"/>
            <a:r>
              <a:rPr lang="en-US" sz="3200" b="1" dirty="0" smtClean="0">
                <a:latin typeface="Times New Roman" pitchFamily="18" charset="0"/>
                <a:cs typeface="Times New Roman" pitchFamily="18" charset="0"/>
              </a:rPr>
              <a:t>Lead rod </a:t>
            </a:r>
            <a:r>
              <a:rPr lang="en-US" sz="3200" dirty="0" smtClean="0">
                <a:latin typeface="Times New Roman" pitchFamily="18" charset="0"/>
                <a:cs typeface="Times New Roman" pitchFamily="18" charset="0"/>
              </a:rPr>
              <a:t>- a rod with a shaft down the side used for driving normal cutting feeds.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56051" y="12192"/>
            <a:ext cx="4790440" cy="554637"/>
          </a:xfrm>
          <a:prstGeom prst="rect">
            <a:avLst/>
          </a:prstGeom>
        </p:spPr>
        <p:txBody>
          <a:bodyPr vert="horz" wrap="square" lIns="0" tIns="15873" rIns="0" bIns="0" rtlCol="0">
            <a:spAutoFit/>
          </a:bodyPr>
          <a:lstStyle/>
          <a:p>
            <a:pPr marL="12698">
              <a:spcBef>
                <a:spcPts val="125"/>
              </a:spcBef>
            </a:pPr>
            <a:r>
              <a:rPr spc="-40" dirty="0"/>
              <a:t>LATHE </a:t>
            </a:r>
            <a:r>
              <a:rPr spc="10" dirty="0"/>
              <a:t>– </a:t>
            </a:r>
            <a:r>
              <a:rPr spc="15" dirty="0"/>
              <a:t>MAIN</a:t>
            </a:r>
            <a:r>
              <a:rPr spc="25" dirty="0"/>
              <a:t> </a:t>
            </a:r>
            <a:r>
              <a:rPr spc="-60" dirty="0"/>
              <a:t>PARTS</a:t>
            </a:r>
          </a:p>
        </p:txBody>
      </p:sp>
      <p:sp>
        <p:nvSpPr>
          <p:cNvPr id="3" name="object 3"/>
          <p:cNvSpPr/>
          <p:nvPr/>
        </p:nvSpPr>
        <p:spPr>
          <a:xfrm>
            <a:off x="307847" y="585723"/>
            <a:ext cx="10079736" cy="697077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86036" y="7083552"/>
            <a:ext cx="110489" cy="215442"/>
          </a:xfrm>
          <a:prstGeom prst="rect">
            <a:avLst/>
          </a:prstGeom>
        </p:spPr>
        <p:txBody>
          <a:bodyPr vert="horz" wrap="square" lIns="0" tIns="15238" rIns="0" bIns="0" rtlCol="0">
            <a:spAutoFit/>
          </a:bodyPr>
          <a:lstStyle/>
          <a:p>
            <a:pPr marL="12698">
              <a:spcBef>
                <a:spcPts val="120"/>
              </a:spcBef>
            </a:pPr>
            <a:r>
              <a:rPr sz="1300" spc="-55" dirty="0">
                <a:solidFill>
                  <a:srgbClr val="888888"/>
                </a:solidFill>
                <a:latin typeface="Arial"/>
                <a:cs typeface="Arial"/>
              </a:rPr>
              <a:t>3</a:t>
            </a:r>
            <a:endParaRPr sz="1300">
              <a:latin typeface="Arial"/>
              <a:cs typeface="Arial"/>
            </a:endParaRPr>
          </a:p>
        </p:txBody>
      </p:sp>
      <p:sp>
        <p:nvSpPr>
          <p:cNvPr id="5" name="object 5"/>
          <p:cNvSpPr txBox="1"/>
          <p:nvPr/>
        </p:nvSpPr>
        <p:spPr>
          <a:xfrm>
            <a:off x="6375695" y="6982969"/>
            <a:ext cx="445134" cy="215442"/>
          </a:xfrm>
          <a:prstGeom prst="rect">
            <a:avLst/>
          </a:prstGeom>
        </p:spPr>
        <p:txBody>
          <a:bodyPr vert="horz" wrap="square" lIns="0" tIns="15238" rIns="0" bIns="0" rtlCol="0">
            <a:spAutoFit/>
          </a:bodyPr>
          <a:lstStyle/>
          <a:p>
            <a:pPr marL="12698">
              <a:spcBef>
                <a:spcPts val="120"/>
              </a:spcBef>
            </a:pPr>
            <a:r>
              <a:rPr sz="1300" spc="-225" dirty="0">
                <a:solidFill>
                  <a:srgbClr val="888888"/>
                </a:solidFill>
                <a:latin typeface="Arial"/>
                <a:cs typeface="Arial"/>
              </a:rPr>
              <a:t>E</a:t>
            </a:r>
            <a:r>
              <a:rPr sz="1300" spc="-30" dirty="0">
                <a:solidFill>
                  <a:srgbClr val="888888"/>
                </a:solidFill>
                <a:latin typeface="Arial"/>
                <a:cs typeface="Arial"/>
              </a:rPr>
              <a:t>m</a:t>
            </a:r>
            <a:r>
              <a:rPr sz="1300" spc="-105" dirty="0">
                <a:solidFill>
                  <a:srgbClr val="888888"/>
                </a:solidFill>
                <a:latin typeface="Arial"/>
                <a:cs typeface="Arial"/>
              </a:rPr>
              <a:t>a</a:t>
            </a:r>
            <a:r>
              <a:rPr sz="1300" spc="15" dirty="0">
                <a:solidFill>
                  <a:srgbClr val="888888"/>
                </a:solidFill>
                <a:latin typeface="Arial"/>
                <a:cs typeface="Arial"/>
              </a:rPr>
              <a:t>il</a:t>
            </a:r>
            <a:r>
              <a:rPr sz="1300" spc="-10" dirty="0">
                <a:solidFill>
                  <a:srgbClr val="888888"/>
                </a:solidFill>
                <a:latin typeface="Arial"/>
                <a:cs typeface="Arial"/>
              </a:rPr>
              <a:t>:</a:t>
            </a:r>
            <a:endParaRPr sz="130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1566" y="12192"/>
            <a:ext cx="4979035" cy="554637"/>
          </a:xfrm>
          <a:prstGeom prst="rect">
            <a:avLst/>
          </a:prstGeom>
        </p:spPr>
        <p:txBody>
          <a:bodyPr vert="horz" wrap="square" lIns="0" tIns="15873" rIns="0" bIns="0" rtlCol="0">
            <a:spAutoFit/>
          </a:bodyPr>
          <a:lstStyle/>
          <a:p>
            <a:pPr marL="12698">
              <a:spcBef>
                <a:spcPts val="125"/>
              </a:spcBef>
            </a:pPr>
            <a:r>
              <a:rPr spc="10" dirty="0"/>
              <a:t>CARRIAGE</a:t>
            </a:r>
            <a:r>
              <a:rPr spc="-204" dirty="0"/>
              <a:t> </a:t>
            </a:r>
            <a:r>
              <a:rPr spc="-25" dirty="0"/>
              <a:t>ASSEMBLY</a:t>
            </a:r>
          </a:p>
        </p:txBody>
      </p:sp>
      <p:sp>
        <p:nvSpPr>
          <p:cNvPr id="4" name="object 4"/>
          <p:cNvSpPr/>
          <p:nvPr/>
        </p:nvSpPr>
        <p:spPr>
          <a:xfrm>
            <a:off x="2913889" y="585723"/>
            <a:ext cx="7473696" cy="69707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49167" y="1862836"/>
            <a:ext cx="841376" cy="421005"/>
          </a:xfrm>
          <a:custGeom>
            <a:avLst/>
            <a:gdLst/>
            <a:ahLst/>
            <a:cxnLst/>
            <a:rect l="l" t="t" r="r" b="b"/>
            <a:pathLst>
              <a:path w="841375" h="421005">
                <a:moveTo>
                  <a:pt x="0" y="420624"/>
                </a:moveTo>
                <a:lnTo>
                  <a:pt x="841247" y="420624"/>
                </a:lnTo>
                <a:lnTo>
                  <a:pt x="841247" y="0"/>
                </a:lnTo>
                <a:lnTo>
                  <a:pt x="0" y="0"/>
                </a:lnTo>
                <a:lnTo>
                  <a:pt x="0" y="420624"/>
                </a:lnTo>
                <a:close/>
              </a:path>
            </a:pathLst>
          </a:custGeom>
          <a:solidFill>
            <a:srgbClr val="FFFFFF"/>
          </a:solidFill>
        </p:spPr>
        <p:txBody>
          <a:bodyPr wrap="square" lIns="0" tIns="0" rIns="0" bIns="0" rtlCol="0"/>
          <a:lstStyle/>
          <a:p>
            <a:endParaRPr/>
          </a:p>
        </p:txBody>
      </p:sp>
      <p:sp>
        <p:nvSpPr>
          <p:cNvPr id="6" name="object 6"/>
          <p:cNvSpPr/>
          <p:nvPr/>
        </p:nvSpPr>
        <p:spPr>
          <a:xfrm>
            <a:off x="3233927" y="1850645"/>
            <a:ext cx="868680" cy="448309"/>
          </a:xfrm>
          <a:custGeom>
            <a:avLst/>
            <a:gdLst/>
            <a:ahLst/>
            <a:cxnLst/>
            <a:rect l="l" t="t" r="r" b="b"/>
            <a:pathLst>
              <a:path w="868679" h="448310">
                <a:moveTo>
                  <a:pt x="862584" y="0"/>
                </a:moveTo>
                <a:lnTo>
                  <a:pt x="6096" y="0"/>
                </a:lnTo>
                <a:lnTo>
                  <a:pt x="0" y="6095"/>
                </a:lnTo>
                <a:lnTo>
                  <a:pt x="0" y="441959"/>
                </a:lnTo>
                <a:lnTo>
                  <a:pt x="6096" y="448055"/>
                </a:lnTo>
                <a:lnTo>
                  <a:pt x="862584" y="448055"/>
                </a:lnTo>
                <a:lnTo>
                  <a:pt x="868680" y="441959"/>
                </a:lnTo>
                <a:lnTo>
                  <a:pt x="868680" y="432815"/>
                </a:lnTo>
                <a:lnTo>
                  <a:pt x="30480" y="432815"/>
                </a:lnTo>
                <a:lnTo>
                  <a:pt x="15240" y="417575"/>
                </a:lnTo>
                <a:lnTo>
                  <a:pt x="30480" y="417575"/>
                </a:lnTo>
                <a:lnTo>
                  <a:pt x="30480" y="27431"/>
                </a:lnTo>
                <a:lnTo>
                  <a:pt x="15240" y="27431"/>
                </a:lnTo>
                <a:lnTo>
                  <a:pt x="30480" y="12191"/>
                </a:lnTo>
                <a:lnTo>
                  <a:pt x="868680" y="12191"/>
                </a:lnTo>
                <a:lnTo>
                  <a:pt x="868680" y="6095"/>
                </a:lnTo>
                <a:lnTo>
                  <a:pt x="862584" y="0"/>
                </a:lnTo>
                <a:close/>
              </a:path>
              <a:path w="868679" h="448310">
                <a:moveTo>
                  <a:pt x="30480" y="417575"/>
                </a:moveTo>
                <a:lnTo>
                  <a:pt x="15240" y="417575"/>
                </a:lnTo>
                <a:lnTo>
                  <a:pt x="30480" y="432815"/>
                </a:lnTo>
                <a:lnTo>
                  <a:pt x="30480" y="417575"/>
                </a:lnTo>
                <a:close/>
              </a:path>
              <a:path w="868679" h="448310">
                <a:moveTo>
                  <a:pt x="841248" y="417575"/>
                </a:moveTo>
                <a:lnTo>
                  <a:pt x="30480" y="417575"/>
                </a:lnTo>
                <a:lnTo>
                  <a:pt x="30480" y="432815"/>
                </a:lnTo>
                <a:lnTo>
                  <a:pt x="841248" y="432815"/>
                </a:lnTo>
                <a:lnTo>
                  <a:pt x="841248" y="417575"/>
                </a:lnTo>
                <a:close/>
              </a:path>
              <a:path w="868679" h="448310">
                <a:moveTo>
                  <a:pt x="841248" y="12191"/>
                </a:moveTo>
                <a:lnTo>
                  <a:pt x="841248" y="432815"/>
                </a:lnTo>
                <a:lnTo>
                  <a:pt x="856488" y="417575"/>
                </a:lnTo>
                <a:lnTo>
                  <a:pt x="868680" y="417575"/>
                </a:lnTo>
                <a:lnTo>
                  <a:pt x="868680" y="27431"/>
                </a:lnTo>
                <a:lnTo>
                  <a:pt x="856488" y="27431"/>
                </a:lnTo>
                <a:lnTo>
                  <a:pt x="841248" y="12191"/>
                </a:lnTo>
                <a:close/>
              </a:path>
              <a:path w="868679" h="448310">
                <a:moveTo>
                  <a:pt x="868680" y="417575"/>
                </a:moveTo>
                <a:lnTo>
                  <a:pt x="856488" y="417575"/>
                </a:lnTo>
                <a:lnTo>
                  <a:pt x="841248" y="432815"/>
                </a:lnTo>
                <a:lnTo>
                  <a:pt x="868680" y="432815"/>
                </a:lnTo>
                <a:lnTo>
                  <a:pt x="868680" y="417575"/>
                </a:lnTo>
                <a:close/>
              </a:path>
              <a:path w="868679" h="448310">
                <a:moveTo>
                  <a:pt x="30480" y="12191"/>
                </a:moveTo>
                <a:lnTo>
                  <a:pt x="15240" y="27431"/>
                </a:lnTo>
                <a:lnTo>
                  <a:pt x="30480" y="27431"/>
                </a:lnTo>
                <a:lnTo>
                  <a:pt x="30480" y="12191"/>
                </a:lnTo>
                <a:close/>
              </a:path>
              <a:path w="868679" h="448310">
                <a:moveTo>
                  <a:pt x="841248" y="12191"/>
                </a:moveTo>
                <a:lnTo>
                  <a:pt x="30480" y="12191"/>
                </a:lnTo>
                <a:lnTo>
                  <a:pt x="30480" y="27431"/>
                </a:lnTo>
                <a:lnTo>
                  <a:pt x="841248" y="27431"/>
                </a:lnTo>
                <a:lnTo>
                  <a:pt x="841248" y="12191"/>
                </a:lnTo>
                <a:close/>
              </a:path>
              <a:path w="868679" h="448310">
                <a:moveTo>
                  <a:pt x="868680" y="12191"/>
                </a:moveTo>
                <a:lnTo>
                  <a:pt x="841248" y="12191"/>
                </a:lnTo>
                <a:lnTo>
                  <a:pt x="856488" y="27431"/>
                </a:lnTo>
                <a:lnTo>
                  <a:pt x="868680" y="27431"/>
                </a:lnTo>
                <a:lnTo>
                  <a:pt x="868680" y="12191"/>
                </a:lnTo>
                <a:close/>
              </a:path>
            </a:pathLst>
          </a:custGeom>
          <a:solidFill>
            <a:srgbClr val="375C89"/>
          </a:solidFill>
        </p:spPr>
        <p:txBody>
          <a:bodyPr wrap="square" lIns="0" tIns="0" rIns="0" bIns="0" rtlCol="0"/>
          <a:lstStyle/>
          <a:p>
            <a:endParaRPr/>
          </a:p>
        </p:txBody>
      </p:sp>
      <p:sp>
        <p:nvSpPr>
          <p:cNvPr id="7" name="object 7"/>
          <p:cNvSpPr txBox="1"/>
          <p:nvPr/>
        </p:nvSpPr>
        <p:spPr>
          <a:xfrm>
            <a:off x="3249167" y="1865376"/>
            <a:ext cx="841376" cy="352018"/>
          </a:xfrm>
          <a:prstGeom prst="rect">
            <a:avLst/>
          </a:prstGeom>
        </p:spPr>
        <p:txBody>
          <a:bodyPr vert="horz" wrap="square" lIns="0" tIns="13334" rIns="0" bIns="0" rtlCol="0">
            <a:spAutoFit/>
          </a:bodyPr>
          <a:lstStyle/>
          <a:p>
            <a:pPr marL="100320">
              <a:spcBef>
                <a:spcPts val="105"/>
              </a:spcBef>
            </a:pPr>
            <a:r>
              <a:rPr sz="2200" spc="-290" dirty="0">
                <a:latin typeface="Arial"/>
                <a:cs typeface="Arial"/>
              </a:rPr>
              <a:t>SLIDE</a:t>
            </a:r>
            <a:endParaRPr sz="2200">
              <a:latin typeface="Arial"/>
              <a:cs typeface="Arial"/>
            </a:endParaRPr>
          </a:p>
        </p:txBody>
      </p:sp>
      <p:sp>
        <p:nvSpPr>
          <p:cNvPr id="8" name="object 8"/>
          <p:cNvSpPr/>
          <p:nvPr/>
        </p:nvSpPr>
        <p:spPr>
          <a:xfrm>
            <a:off x="7568183" y="2624836"/>
            <a:ext cx="841376" cy="314325"/>
          </a:xfrm>
          <a:custGeom>
            <a:avLst/>
            <a:gdLst/>
            <a:ahLst/>
            <a:cxnLst/>
            <a:rect l="l" t="t" r="r" b="b"/>
            <a:pathLst>
              <a:path w="841375" h="314325">
                <a:moveTo>
                  <a:pt x="0" y="313944"/>
                </a:moveTo>
                <a:lnTo>
                  <a:pt x="841248" y="313944"/>
                </a:lnTo>
                <a:lnTo>
                  <a:pt x="841248" y="0"/>
                </a:lnTo>
                <a:lnTo>
                  <a:pt x="0" y="0"/>
                </a:lnTo>
                <a:lnTo>
                  <a:pt x="0" y="313944"/>
                </a:lnTo>
                <a:close/>
              </a:path>
            </a:pathLst>
          </a:custGeom>
          <a:solidFill>
            <a:srgbClr val="FFFFFF"/>
          </a:solidFill>
        </p:spPr>
        <p:txBody>
          <a:bodyPr wrap="square" lIns="0" tIns="0" rIns="0" bIns="0" rtlCol="0"/>
          <a:lstStyle/>
          <a:p>
            <a:endParaRPr/>
          </a:p>
        </p:txBody>
      </p:sp>
      <p:sp>
        <p:nvSpPr>
          <p:cNvPr id="9" name="object 9"/>
          <p:cNvSpPr/>
          <p:nvPr/>
        </p:nvSpPr>
        <p:spPr>
          <a:xfrm>
            <a:off x="7555992" y="2609596"/>
            <a:ext cx="866140" cy="344805"/>
          </a:xfrm>
          <a:custGeom>
            <a:avLst/>
            <a:gdLst/>
            <a:ahLst/>
            <a:cxnLst/>
            <a:rect l="l" t="t" r="r" b="b"/>
            <a:pathLst>
              <a:path w="866140" h="344805">
                <a:moveTo>
                  <a:pt x="859535" y="0"/>
                </a:moveTo>
                <a:lnTo>
                  <a:pt x="6096" y="0"/>
                </a:lnTo>
                <a:lnTo>
                  <a:pt x="0" y="6095"/>
                </a:lnTo>
                <a:lnTo>
                  <a:pt x="0" y="338327"/>
                </a:lnTo>
                <a:lnTo>
                  <a:pt x="6096" y="344424"/>
                </a:lnTo>
                <a:lnTo>
                  <a:pt x="859535" y="344424"/>
                </a:lnTo>
                <a:lnTo>
                  <a:pt x="865631" y="338327"/>
                </a:lnTo>
                <a:lnTo>
                  <a:pt x="865631" y="329183"/>
                </a:lnTo>
                <a:lnTo>
                  <a:pt x="27431" y="329183"/>
                </a:lnTo>
                <a:lnTo>
                  <a:pt x="12191" y="313943"/>
                </a:lnTo>
                <a:lnTo>
                  <a:pt x="27431" y="313943"/>
                </a:lnTo>
                <a:lnTo>
                  <a:pt x="27431" y="27431"/>
                </a:lnTo>
                <a:lnTo>
                  <a:pt x="12191" y="27431"/>
                </a:lnTo>
                <a:lnTo>
                  <a:pt x="27431" y="15239"/>
                </a:lnTo>
                <a:lnTo>
                  <a:pt x="865631" y="15239"/>
                </a:lnTo>
                <a:lnTo>
                  <a:pt x="865631" y="6095"/>
                </a:lnTo>
                <a:lnTo>
                  <a:pt x="859535" y="0"/>
                </a:lnTo>
                <a:close/>
              </a:path>
              <a:path w="866140" h="344805">
                <a:moveTo>
                  <a:pt x="27431" y="313943"/>
                </a:moveTo>
                <a:lnTo>
                  <a:pt x="12191" y="313943"/>
                </a:lnTo>
                <a:lnTo>
                  <a:pt x="27431" y="329183"/>
                </a:lnTo>
                <a:lnTo>
                  <a:pt x="27431" y="313943"/>
                </a:lnTo>
                <a:close/>
              </a:path>
              <a:path w="866140" h="344805">
                <a:moveTo>
                  <a:pt x="838200" y="313943"/>
                </a:moveTo>
                <a:lnTo>
                  <a:pt x="27431" y="313943"/>
                </a:lnTo>
                <a:lnTo>
                  <a:pt x="27431" y="329183"/>
                </a:lnTo>
                <a:lnTo>
                  <a:pt x="838200" y="329183"/>
                </a:lnTo>
                <a:lnTo>
                  <a:pt x="838200" y="313943"/>
                </a:lnTo>
                <a:close/>
              </a:path>
              <a:path w="866140" h="344805">
                <a:moveTo>
                  <a:pt x="838200" y="15239"/>
                </a:moveTo>
                <a:lnTo>
                  <a:pt x="838200" y="329183"/>
                </a:lnTo>
                <a:lnTo>
                  <a:pt x="853439" y="313943"/>
                </a:lnTo>
                <a:lnTo>
                  <a:pt x="865631" y="313943"/>
                </a:lnTo>
                <a:lnTo>
                  <a:pt x="865631" y="27431"/>
                </a:lnTo>
                <a:lnTo>
                  <a:pt x="853439" y="27431"/>
                </a:lnTo>
                <a:lnTo>
                  <a:pt x="838200" y="15239"/>
                </a:lnTo>
                <a:close/>
              </a:path>
              <a:path w="866140" h="344805">
                <a:moveTo>
                  <a:pt x="865631" y="313943"/>
                </a:moveTo>
                <a:lnTo>
                  <a:pt x="853439" y="313943"/>
                </a:lnTo>
                <a:lnTo>
                  <a:pt x="838200" y="329183"/>
                </a:lnTo>
                <a:lnTo>
                  <a:pt x="865631" y="329183"/>
                </a:lnTo>
                <a:lnTo>
                  <a:pt x="865631" y="313943"/>
                </a:lnTo>
                <a:close/>
              </a:path>
              <a:path w="866140" h="344805">
                <a:moveTo>
                  <a:pt x="27431" y="15239"/>
                </a:moveTo>
                <a:lnTo>
                  <a:pt x="12191" y="27431"/>
                </a:lnTo>
                <a:lnTo>
                  <a:pt x="27431" y="27431"/>
                </a:lnTo>
                <a:lnTo>
                  <a:pt x="27431" y="15239"/>
                </a:lnTo>
                <a:close/>
              </a:path>
              <a:path w="866140" h="344805">
                <a:moveTo>
                  <a:pt x="838200" y="15239"/>
                </a:moveTo>
                <a:lnTo>
                  <a:pt x="27431" y="15239"/>
                </a:lnTo>
                <a:lnTo>
                  <a:pt x="27431" y="27431"/>
                </a:lnTo>
                <a:lnTo>
                  <a:pt x="838200" y="27431"/>
                </a:lnTo>
                <a:lnTo>
                  <a:pt x="838200" y="15239"/>
                </a:lnTo>
                <a:close/>
              </a:path>
              <a:path w="866140" h="344805">
                <a:moveTo>
                  <a:pt x="865631" y="15239"/>
                </a:moveTo>
                <a:lnTo>
                  <a:pt x="838200" y="15239"/>
                </a:lnTo>
                <a:lnTo>
                  <a:pt x="853439" y="27431"/>
                </a:lnTo>
                <a:lnTo>
                  <a:pt x="865631" y="27431"/>
                </a:lnTo>
                <a:lnTo>
                  <a:pt x="865631" y="15239"/>
                </a:lnTo>
                <a:close/>
              </a:path>
            </a:pathLst>
          </a:custGeom>
          <a:solidFill>
            <a:srgbClr val="375C89"/>
          </a:solidFill>
        </p:spPr>
        <p:txBody>
          <a:bodyPr wrap="square" lIns="0" tIns="0" rIns="0" bIns="0" rtlCol="0"/>
          <a:lstStyle/>
          <a:p>
            <a:endParaRPr/>
          </a:p>
        </p:txBody>
      </p:sp>
      <p:sp>
        <p:nvSpPr>
          <p:cNvPr id="10" name="object 10"/>
          <p:cNvSpPr txBox="1"/>
          <p:nvPr/>
        </p:nvSpPr>
        <p:spPr>
          <a:xfrm>
            <a:off x="7568183" y="2584704"/>
            <a:ext cx="841376" cy="352018"/>
          </a:xfrm>
          <a:prstGeom prst="rect">
            <a:avLst/>
          </a:prstGeom>
        </p:spPr>
        <p:txBody>
          <a:bodyPr vert="horz" wrap="square" lIns="0" tIns="13334" rIns="0" bIns="0" rtlCol="0">
            <a:spAutoFit/>
          </a:bodyPr>
          <a:lstStyle/>
          <a:p>
            <a:pPr marL="106670">
              <a:spcBef>
                <a:spcPts val="105"/>
              </a:spcBef>
            </a:pPr>
            <a:r>
              <a:rPr sz="2200" spc="-290" dirty="0">
                <a:latin typeface="Arial"/>
                <a:cs typeface="Arial"/>
              </a:rPr>
              <a:t>SLIDE</a:t>
            </a:r>
            <a:endParaRPr sz="2200">
              <a:latin typeface="Arial"/>
              <a:cs typeface="Arial"/>
            </a:endParaRPr>
          </a:p>
        </p:txBody>
      </p:sp>
      <p:sp>
        <p:nvSpPr>
          <p:cNvPr id="11" name="object 11"/>
          <p:cNvSpPr txBox="1"/>
          <p:nvPr/>
        </p:nvSpPr>
        <p:spPr>
          <a:xfrm>
            <a:off x="9686036" y="7083552"/>
            <a:ext cx="110489" cy="215442"/>
          </a:xfrm>
          <a:prstGeom prst="rect">
            <a:avLst/>
          </a:prstGeom>
        </p:spPr>
        <p:txBody>
          <a:bodyPr vert="horz" wrap="square" lIns="0" tIns="15238" rIns="0" bIns="0" rtlCol="0">
            <a:spAutoFit/>
          </a:bodyPr>
          <a:lstStyle/>
          <a:p>
            <a:pPr marL="12698">
              <a:spcBef>
                <a:spcPts val="120"/>
              </a:spcBef>
            </a:pPr>
            <a:r>
              <a:rPr sz="1300" spc="-55" dirty="0">
                <a:solidFill>
                  <a:srgbClr val="888888"/>
                </a:solidFill>
                <a:latin typeface="Arial"/>
                <a:cs typeface="Arial"/>
              </a:rPr>
              <a:t>4</a:t>
            </a:r>
            <a:endParaRPr sz="130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TotalTime>
  <Words>2096</Words>
  <Application>Microsoft Office PowerPoint</Application>
  <PresentationFormat>Custom</PresentationFormat>
  <Paragraphs>362</Paragraphs>
  <Slides>69</Slides>
  <Notes>7</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Slide 1</vt:lpstr>
      <vt:lpstr>Slide 2</vt:lpstr>
      <vt:lpstr>MACHINE TOOLS</vt:lpstr>
      <vt:lpstr>Slide 4</vt:lpstr>
      <vt:lpstr>Slide 5</vt:lpstr>
      <vt:lpstr>Lathe</vt:lpstr>
      <vt:lpstr>Lathe</vt:lpstr>
      <vt:lpstr>LATHE – MAIN PARTS</vt:lpstr>
      <vt:lpstr>CARRIAGE ASSEMBLY</vt:lpstr>
      <vt:lpstr>TYPES OF LATHES</vt:lpstr>
      <vt:lpstr>feed</vt:lpstr>
      <vt:lpstr>Slide 12</vt:lpstr>
      <vt:lpstr>Slide 13</vt:lpstr>
      <vt:lpstr>5) Capstan &amp; Turret lathes: These are semi automatic type</vt:lpstr>
      <vt:lpstr>Turret Lathe</vt:lpstr>
      <vt:lpstr>Turret Lathe Layout</vt:lpstr>
      <vt:lpstr>Capstan Lathe</vt:lpstr>
      <vt:lpstr>Capstan Lathe Layout</vt:lpstr>
      <vt:lpstr>Slide 19</vt:lpstr>
      <vt:lpstr>Slide 20</vt:lpstr>
      <vt:lpstr>WORK HOLDING DEVICES</vt:lpstr>
      <vt:lpstr>c) Collets– Fixed size. They are air operated or hand operated.  Used in – Tool Room lathes, Bar Automatic Lathes, Vertical Milling m/c to hold end mills.</vt:lpstr>
      <vt:lpstr>Slide 23</vt:lpstr>
      <vt:lpstr>Slide 24</vt:lpstr>
      <vt:lpstr>5) Mandrel – Used to support the work pieces and also for  holding hollow parts to meet concentricity requirements</vt:lpstr>
      <vt:lpstr>6) Steady rest – mounted on bed, used for long heavy jobs that  deflect centrally by self weight</vt:lpstr>
      <vt:lpstr>TOOL POST</vt:lpstr>
      <vt:lpstr>TOOL HOLDERS</vt:lpstr>
      <vt:lpstr>Brazed Carbide tip Tool Holders (Can be grinded)</vt:lpstr>
      <vt:lpstr>OPERATIONS</vt:lpstr>
      <vt:lpstr>Parting/Slotting/Grooving</vt:lpstr>
      <vt:lpstr>Drilling/Boring</vt:lpstr>
      <vt:lpstr>3) Facing:- Here the tool is fed  perpendicular to the lathe axis  and depth of cut is parallel to</vt:lpstr>
      <vt:lpstr>5)  Taper turning:- Operation of producing tapered surfaces.  The following methods are used  Swiveling of  compound rest –</vt:lpstr>
      <vt:lpstr>6) Thread cutting:- There are different thread forms like V,  Square, etc. Here the tool has the shape of  thread profile. Zero rake angle is used for form tools like  threading tool, parting tool, grooving tool etc.  In one revolution of the spindle, carriage must travel the pitch of the screw thread to be cut.  </vt:lpstr>
      <vt:lpstr>SHAPER MACHINE </vt:lpstr>
      <vt:lpstr>Slide 37</vt:lpstr>
      <vt:lpstr>Slide 38</vt:lpstr>
      <vt:lpstr>SHAPER MACHINE</vt:lpstr>
      <vt:lpstr>Slide 40</vt:lpstr>
      <vt:lpstr>Slide 41</vt:lpstr>
      <vt:lpstr>TYPES</vt:lpstr>
      <vt:lpstr>Slide 43</vt:lpstr>
      <vt:lpstr>Slide 44</vt:lpstr>
      <vt:lpstr>c) Hydraulic Shaper: By hydraulic power i.e. oil with  high pressure is pumped into a cylinder with piston.</vt:lpstr>
      <vt:lpstr>Slide 46</vt:lpstr>
      <vt:lpstr>Slide 47</vt:lpstr>
      <vt:lpstr> OPERATIONS</vt:lpstr>
      <vt:lpstr>Slide 49</vt:lpstr>
      <vt:lpstr>DRILLING MACHINE</vt:lpstr>
      <vt:lpstr>TYPES</vt:lpstr>
      <vt:lpstr>Slide 52</vt:lpstr>
      <vt:lpstr>Slide 53</vt:lpstr>
      <vt:lpstr>Slide 54</vt:lpstr>
      <vt:lpstr>RDM.:- It has the movements explained above.</vt:lpstr>
      <vt:lpstr>Slide 56</vt:lpstr>
      <vt:lpstr>(4) Gang D.M.: When a No. of</vt:lpstr>
      <vt:lpstr>TERMINOLOGY</vt:lpstr>
      <vt:lpstr>TWIST DRILL</vt:lpstr>
      <vt:lpstr>Slide 60</vt:lpstr>
      <vt:lpstr>Drill</vt:lpstr>
      <vt:lpstr>Land / Margin: It maintains the alignment of the drill so  that hole is straight and to the right size.</vt:lpstr>
      <vt:lpstr>Slide 63</vt:lpstr>
      <vt:lpstr>Slide 64</vt:lpstr>
      <vt:lpstr>OPERATIONS</vt:lpstr>
      <vt:lpstr>Slide 66</vt:lpstr>
      <vt:lpstr>6)Tapping–Process of making internal threads in small holes.</vt:lpstr>
      <vt:lpstr>IMPORTANT QUESTIONS(UNIT 2 &amp; 3)</vt:lpstr>
      <vt:lpstr>IMPORTANT QUESTIONS(UNIT 1&amp;4)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 i c r o s o f t   P o w e r P o i n t   -   M A C H I N E   T O O L S   -   M A D E   E A S Y</dc:title>
  <dc:creator>G R C   P R A D E E P</dc:creator>
  <cp:lastModifiedBy>pc</cp:lastModifiedBy>
  <cp:revision>101</cp:revision>
  <dcterms:created xsi:type="dcterms:W3CDTF">2019-01-03T16:07:43Z</dcterms:created>
  <dcterms:modified xsi:type="dcterms:W3CDTF">2019-07-08T03:59:39Z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2014-05-30T00:00:00Z</vt:filetime>
  </property>
  <property fmtid="{D5CDD505-2E9C-101B-9397-08002B2CF9AE}" pid="3" name="Creator">
    <vt:lpwstr>   M i c r o s o f t   P o w e r P o i n t   -   M A C H I N E   T O O L S   -   M A D E   E A S Y</vt:lpwstr>
  </property>
  <property fmtid="{D5CDD505-2E9C-101B-9397-08002B2CF9AE}" pid="4" name="LastSaved">
    <vt:filetime>2019-01-03T00:00:00Z</vt:filetime>
  </property>
</Properties>
</file>