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60" r:id="rId2"/>
    <p:sldId id="361" r:id="rId3"/>
    <p:sldId id="359" r:id="rId4"/>
    <p:sldId id="257" r:id="rId5"/>
    <p:sldId id="263" r:id="rId6"/>
    <p:sldId id="265" r:id="rId7"/>
    <p:sldId id="362" r:id="rId8"/>
    <p:sldId id="363" r:id="rId9"/>
    <p:sldId id="364" r:id="rId10"/>
    <p:sldId id="365" r:id="rId11"/>
    <p:sldId id="269" r:id="rId12"/>
    <p:sldId id="270" r:id="rId13"/>
    <p:sldId id="271" r:id="rId14"/>
    <p:sldId id="272" r:id="rId15"/>
    <p:sldId id="280" r:id="rId16"/>
    <p:sldId id="366" r:id="rId17"/>
    <p:sldId id="367" r:id="rId18"/>
    <p:sldId id="368" r:id="rId19"/>
    <p:sldId id="383" r:id="rId20"/>
    <p:sldId id="369" r:id="rId21"/>
    <p:sldId id="370" r:id="rId22"/>
    <p:sldId id="371" r:id="rId23"/>
    <p:sldId id="372" r:id="rId24"/>
    <p:sldId id="373" r:id="rId25"/>
    <p:sldId id="374" r:id="rId26"/>
    <p:sldId id="375" r:id="rId27"/>
    <p:sldId id="376" r:id="rId28"/>
    <p:sldId id="377" r:id="rId29"/>
    <p:sldId id="378" r:id="rId30"/>
    <p:sldId id="379" r:id="rId31"/>
    <p:sldId id="380" r:id="rId32"/>
    <p:sldId id="381" r:id="rId33"/>
    <p:sldId id="382" r:id="rId34"/>
    <p:sldId id="282" r:id="rId35"/>
    <p:sldId id="283" r:id="rId36"/>
    <p:sldId id="293" r:id="rId37"/>
    <p:sldId id="294" r:id="rId38"/>
    <p:sldId id="295" r:id="rId39"/>
    <p:sldId id="299" r:id="rId40"/>
    <p:sldId id="300" r:id="rId41"/>
    <p:sldId id="314" r:id="rId42"/>
    <p:sldId id="315" r:id="rId43"/>
    <p:sldId id="316" r:id="rId44"/>
    <p:sldId id="317" r:id="rId45"/>
    <p:sldId id="318" r:id="rId46"/>
    <p:sldId id="322" r:id="rId47"/>
    <p:sldId id="338" r:id="rId48"/>
    <p:sldId id="339" r:id="rId49"/>
    <p:sldId id="340" r:id="rId50"/>
    <p:sldId id="341" r:id="rId51"/>
    <p:sldId id="342" r:id="rId52"/>
    <p:sldId id="384" r:id="rId53"/>
    <p:sldId id="385" r:id="rId54"/>
    <p:sldId id="386" r:id="rId55"/>
    <p:sldId id="343" r:id="rId56"/>
    <p:sldId id="344" r:id="rId57"/>
    <p:sldId id="345" r:id="rId58"/>
    <p:sldId id="346" r:id="rId59"/>
    <p:sldId id="347" r:id="rId60"/>
    <p:sldId id="348" r:id="rId61"/>
    <p:sldId id="349" r:id="rId62"/>
    <p:sldId id="350" r:id="rId63"/>
    <p:sldId id="355" r:id="rId64"/>
  </p:sldIdLst>
  <p:sldSz cx="10693400" cy="7556500"/>
  <p:notesSz cx="10693400" cy="75565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9" d="100"/>
          <a:sy n="59" d="100"/>
        </p:scale>
        <p:origin x="-528" y="-15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66343" y="103631"/>
            <a:ext cx="9760712" cy="19119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1640"/>
            <a:ext cx="7485380" cy="1889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500" b="1" i="0">
                <a:solidFill>
                  <a:srgbClr val="888888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1770"/>
              </a:lnSpc>
            </a:pPr>
            <a:r>
              <a:rPr spc="-40" dirty="0"/>
              <a:t>Dr. </a:t>
            </a:r>
            <a:r>
              <a:rPr spc="15" dirty="0"/>
              <a:t>G. R. C.</a:t>
            </a:r>
            <a:r>
              <a:rPr spc="10" dirty="0"/>
              <a:t> </a:t>
            </a:r>
            <a:r>
              <a:rPr spc="25" dirty="0"/>
              <a:t>PRADEEP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4/14/2019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00" b="1" i="0">
                <a:solidFill>
                  <a:srgbClr val="888888"/>
                </a:solidFill>
                <a:latin typeface="Times New Roman"/>
                <a:cs typeface="Times New Roman"/>
              </a:defRPr>
            </a:lvl1pPr>
          </a:lstStyle>
          <a:p>
            <a:pPr marL="25400">
              <a:lnSpc>
                <a:spcPts val="1535"/>
              </a:lnSpc>
            </a:pPr>
            <a:fld id="{81D60167-4931-47E6-BA6A-407CBD079E47}" type="slidenum">
              <a:rPr spc="10" dirty="0"/>
              <a:pPr marL="25400">
                <a:lnSpc>
                  <a:spcPts val="1535"/>
                </a:lnSpc>
              </a:pPr>
              <a:t>‹#›</a:t>
            </a:fld>
            <a:endParaRPr spc="1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100" b="0" i="0" u="heavy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1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500" b="1" i="0">
                <a:solidFill>
                  <a:srgbClr val="888888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1770"/>
              </a:lnSpc>
            </a:pPr>
            <a:r>
              <a:rPr spc="-40" dirty="0"/>
              <a:t>Dr. </a:t>
            </a:r>
            <a:r>
              <a:rPr spc="15" dirty="0"/>
              <a:t>G. R. C.</a:t>
            </a:r>
            <a:r>
              <a:rPr spc="10" dirty="0"/>
              <a:t> </a:t>
            </a:r>
            <a:r>
              <a:rPr spc="25" dirty="0"/>
              <a:t>PRADEEP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4/14/2019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00" b="1" i="0">
                <a:solidFill>
                  <a:srgbClr val="888888"/>
                </a:solidFill>
                <a:latin typeface="Times New Roman"/>
                <a:cs typeface="Times New Roman"/>
              </a:defRPr>
            </a:lvl1pPr>
          </a:lstStyle>
          <a:p>
            <a:pPr marL="25400">
              <a:lnSpc>
                <a:spcPts val="1535"/>
              </a:lnSpc>
            </a:pPr>
            <a:fld id="{81D60167-4931-47E6-BA6A-407CBD079E47}" type="slidenum">
              <a:rPr spc="10" dirty="0"/>
              <a:pPr marL="25400">
                <a:lnSpc>
                  <a:spcPts val="1535"/>
                </a:lnSpc>
              </a:pPr>
              <a:t>‹#›</a:t>
            </a:fld>
            <a:endParaRPr spc="1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100" b="0" i="0" u="heavy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500" b="1" i="0">
                <a:solidFill>
                  <a:srgbClr val="888888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1770"/>
              </a:lnSpc>
            </a:pPr>
            <a:r>
              <a:rPr spc="-40" dirty="0"/>
              <a:t>Dr. </a:t>
            </a:r>
            <a:r>
              <a:rPr spc="15" dirty="0"/>
              <a:t>G. R. C.</a:t>
            </a:r>
            <a:r>
              <a:rPr spc="10" dirty="0"/>
              <a:t> </a:t>
            </a:r>
            <a:r>
              <a:rPr spc="25" dirty="0"/>
              <a:t>PRADEEP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4/14/2019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00" b="1" i="0">
                <a:solidFill>
                  <a:srgbClr val="888888"/>
                </a:solidFill>
                <a:latin typeface="Times New Roman"/>
                <a:cs typeface="Times New Roman"/>
              </a:defRPr>
            </a:lvl1pPr>
          </a:lstStyle>
          <a:p>
            <a:pPr marL="25400">
              <a:lnSpc>
                <a:spcPts val="1535"/>
              </a:lnSpc>
            </a:pPr>
            <a:fld id="{81D60167-4931-47E6-BA6A-407CBD079E47}" type="slidenum">
              <a:rPr spc="10" dirty="0"/>
              <a:pPr marL="25400">
                <a:lnSpc>
                  <a:spcPts val="1535"/>
                </a:lnSpc>
              </a:pPr>
              <a:t>‹#›</a:t>
            </a:fld>
            <a:endParaRPr spc="1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100" b="0" i="0" u="heavy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500" b="1" i="0">
                <a:solidFill>
                  <a:srgbClr val="888888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1770"/>
              </a:lnSpc>
            </a:pPr>
            <a:r>
              <a:rPr spc="-40" dirty="0"/>
              <a:t>Dr. </a:t>
            </a:r>
            <a:r>
              <a:rPr spc="15" dirty="0"/>
              <a:t>G. R. C.</a:t>
            </a:r>
            <a:r>
              <a:rPr spc="10" dirty="0"/>
              <a:t> </a:t>
            </a:r>
            <a:r>
              <a:rPr spc="25" dirty="0"/>
              <a:t>PRADEEP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4/14/2019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00" b="1" i="0">
                <a:solidFill>
                  <a:srgbClr val="888888"/>
                </a:solidFill>
                <a:latin typeface="Times New Roman"/>
                <a:cs typeface="Times New Roman"/>
              </a:defRPr>
            </a:lvl1pPr>
          </a:lstStyle>
          <a:p>
            <a:pPr marL="25400">
              <a:lnSpc>
                <a:spcPts val="1535"/>
              </a:lnSpc>
            </a:pPr>
            <a:fld id="{81D60167-4931-47E6-BA6A-407CBD079E47}" type="slidenum">
              <a:rPr spc="10" dirty="0"/>
              <a:pPr marL="25400">
                <a:lnSpc>
                  <a:spcPts val="1535"/>
                </a:lnSpc>
              </a:pPr>
              <a:t>‹#›</a:t>
            </a:fld>
            <a:endParaRPr spc="1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500" b="1" i="0">
                <a:solidFill>
                  <a:srgbClr val="888888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1770"/>
              </a:lnSpc>
            </a:pPr>
            <a:r>
              <a:rPr spc="-40" dirty="0"/>
              <a:t>Dr. </a:t>
            </a:r>
            <a:r>
              <a:rPr spc="15" dirty="0"/>
              <a:t>G. R. C.</a:t>
            </a:r>
            <a:r>
              <a:rPr spc="10" dirty="0"/>
              <a:t> </a:t>
            </a:r>
            <a:r>
              <a:rPr spc="25" dirty="0"/>
              <a:t>PRADEEP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4/14/2019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00" b="1" i="0">
                <a:solidFill>
                  <a:srgbClr val="888888"/>
                </a:solidFill>
                <a:latin typeface="Times New Roman"/>
                <a:cs typeface="Times New Roman"/>
              </a:defRPr>
            </a:lvl1pPr>
          </a:lstStyle>
          <a:p>
            <a:pPr marL="25400">
              <a:lnSpc>
                <a:spcPts val="1535"/>
              </a:lnSpc>
            </a:pPr>
            <a:fld id="{81D60167-4931-47E6-BA6A-407CBD079E47}" type="slidenum">
              <a:rPr spc="10" dirty="0"/>
              <a:pPr marL="25400">
                <a:lnSpc>
                  <a:spcPts val="1535"/>
                </a:lnSpc>
              </a:pPr>
              <a:t>‹#›</a:t>
            </a:fld>
            <a:endParaRPr spc="1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81076" y="103631"/>
            <a:ext cx="9745345" cy="23812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100" b="0" i="0" u="heavy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81076" y="1517904"/>
            <a:ext cx="9746615" cy="5210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1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343404" y="7241952"/>
            <a:ext cx="1985645" cy="2419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1" i="0">
                <a:solidFill>
                  <a:srgbClr val="888888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1770"/>
              </a:lnSpc>
            </a:pPr>
            <a:r>
              <a:rPr spc="-40" dirty="0"/>
              <a:t>Dr. </a:t>
            </a:r>
            <a:r>
              <a:rPr spc="15" dirty="0"/>
              <a:t>G. R. C.</a:t>
            </a:r>
            <a:r>
              <a:rPr spc="10" dirty="0"/>
              <a:t> </a:t>
            </a:r>
            <a:r>
              <a:rPr spc="25" dirty="0"/>
              <a:t>PRADEEP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4/14/2019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067808" y="7254206"/>
            <a:ext cx="220345" cy="2114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00" b="1" i="0">
                <a:solidFill>
                  <a:srgbClr val="888888"/>
                </a:solidFill>
                <a:latin typeface="Times New Roman"/>
                <a:cs typeface="Times New Roman"/>
              </a:defRPr>
            </a:lvl1pPr>
          </a:lstStyle>
          <a:p>
            <a:pPr marL="25400">
              <a:lnSpc>
                <a:spcPts val="1535"/>
              </a:lnSpc>
            </a:pPr>
            <a:fld id="{81D60167-4931-47E6-BA6A-407CBD079E47}" type="slidenum">
              <a:rPr spc="10" dirty="0"/>
              <a:pPr marL="25400">
                <a:lnSpc>
                  <a:spcPts val="1535"/>
                </a:lnSpc>
              </a:pPr>
              <a:t>‹#›</a:t>
            </a:fld>
            <a:endParaRPr spc="1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4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2.jpe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1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3702" y="1111253"/>
            <a:ext cx="9677400" cy="7755969"/>
          </a:xfrm>
        </p:spPr>
        <p:txBody>
          <a:bodyPr/>
          <a:lstStyle/>
          <a:p>
            <a:r>
              <a:rPr lang="en-US" sz="3600" dirty="0" smtClean="0">
                <a:solidFill>
                  <a:schemeClr val="accent2"/>
                </a:solidFill>
              </a:rPr>
              <a:t>ABOUT SUMER- </a:t>
            </a:r>
            <a:r>
              <a:rPr lang="en-US" sz="3600" dirty="0" smtClean="0">
                <a:solidFill>
                  <a:schemeClr val="accent3"/>
                </a:solidFill>
              </a:rPr>
              <a:t>ONLINE MENTOR</a:t>
            </a:r>
            <a:r>
              <a:rPr lang="en-US" sz="3600" dirty="0" smtClean="0">
                <a:solidFill>
                  <a:schemeClr val="accent1"/>
                </a:solidFill>
              </a:rPr>
              <a:t>, </a:t>
            </a:r>
            <a:r>
              <a:rPr lang="en-US" sz="3600" dirty="0" smtClean="0">
                <a:solidFill>
                  <a:schemeClr val="accent6"/>
                </a:solidFill>
              </a:rPr>
              <a:t>LIFE TIME LEARNER</a:t>
            </a:r>
            <a:r>
              <a:rPr lang="en-US" sz="3600" dirty="0" smtClean="0">
                <a:solidFill>
                  <a:schemeClr val="accent1"/>
                </a:solidFill>
              </a:rPr>
              <a:t>,TIRELESS SOUL</a:t>
            </a:r>
          </a:p>
          <a:p>
            <a:endParaRPr lang="en-US" sz="3600" dirty="0" smtClean="0">
              <a:solidFill>
                <a:schemeClr val="accent1"/>
              </a:solidFill>
            </a:endParaRPr>
          </a:p>
          <a:p>
            <a:endParaRPr lang="en-US" sz="3600" dirty="0" smtClean="0">
              <a:solidFill>
                <a:schemeClr val="accent1"/>
              </a:solidFill>
            </a:endParaRPr>
          </a:p>
          <a:p>
            <a:r>
              <a:rPr lang="en-US" sz="3600" dirty="0" smtClean="0">
                <a:solidFill>
                  <a:schemeClr val="accent1"/>
                </a:solidFill>
              </a:rPr>
              <a:t>SHARING AND CARING (SPIRITUALITY)</a:t>
            </a:r>
          </a:p>
          <a:p>
            <a:r>
              <a:rPr lang="en-US" sz="3600" dirty="0" smtClean="0">
                <a:solidFill>
                  <a:schemeClr val="accent1"/>
                </a:solidFill>
              </a:rPr>
              <a:t>STOP HATING ,START LOVING</a:t>
            </a:r>
          </a:p>
          <a:p>
            <a:r>
              <a:rPr lang="en-US" sz="3600" dirty="0" smtClean="0">
                <a:solidFill>
                  <a:schemeClr val="accent1"/>
                </a:solidFill>
              </a:rPr>
              <a:t>ENTHUSIASM TO WORK ,AND ENTHUSIASM TO BE COMPASSIONATE</a:t>
            </a:r>
          </a:p>
          <a:p>
            <a:r>
              <a:rPr lang="en-US" sz="3600" dirty="0" smtClean="0">
                <a:solidFill>
                  <a:schemeClr val="accent1"/>
                </a:solidFill>
              </a:rPr>
              <a:t>DO WHAT YOU LOVE TO DO?</a:t>
            </a:r>
          </a:p>
          <a:p>
            <a:r>
              <a:rPr lang="en-US" sz="3600" dirty="0" smtClean="0">
                <a:solidFill>
                  <a:schemeClr val="accent1"/>
                </a:solidFill>
              </a:rPr>
              <a:t>NEVER UNDERESTIMATE YOURSELF </a:t>
            </a:r>
          </a:p>
          <a:p>
            <a:r>
              <a:rPr lang="en-US" sz="3600" dirty="0" smtClean="0">
                <a:solidFill>
                  <a:schemeClr val="accent1"/>
                </a:solidFill>
              </a:rPr>
              <a:t>YOU ARE STRONGER THAN YOU THINK</a:t>
            </a:r>
          </a:p>
          <a:p>
            <a:endParaRPr lang="en-US" sz="3600" dirty="0" smtClean="0">
              <a:solidFill>
                <a:schemeClr val="accent1"/>
              </a:solidFill>
            </a:endParaRPr>
          </a:p>
          <a:p>
            <a:endParaRPr lang="en-US" sz="3600" dirty="0" smtClean="0">
              <a:solidFill>
                <a:schemeClr val="accent1"/>
              </a:solidFill>
            </a:endParaRPr>
          </a:p>
          <a:p>
            <a:endParaRPr lang="en-US" sz="36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CTAE LECT\IMG_20190407_1140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12750"/>
            <a:ext cx="10693400" cy="7969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535"/>
              </a:lnSpc>
            </a:pPr>
            <a:fld id="{81D60167-4931-47E6-BA6A-407CBD079E47}" type="slidenum">
              <a:rPr spc="10" dirty="0"/>
              <a:pPr marL="25400">
                <a:lnSpc>
                  <a:spcPts val="1535"/>
                </a:lnSpc>
              </a:pPr>
              <a:t>11</a:t>
            </a:fld>
            <a:endParaRPr spc="10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59027" y="21336"/>
            <a:ext cx="6936740" cy="5632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500" b="1" u="none" spc="10" dirty="0">
                <a:latin typeface="Times New Roman"/>
                <a:cs typeface="Times New Roman"/>
              </a:rPr>
              <a:t>Chemistry </a:t>
            </a:r>
            <a:r>
              <a:rPr sz="3500" b="1" u="none" spc="15" dirty="0">
                <a:latin typeface="Times New Roman"/>
                <a:cs typeface="Times New Roman"/>
              </a:rPr>
              <a:t>of Oxy </a:t>
            </a:r>
            <a:r>
              <a:rPr sz="3500" b="1" u="none" spc="10" dirty="0">
                <a:latin typeface="Times New Roman"/>
                <a:cs typeface="Times New Roman"/>
              </a:rPr>
              <a:t>Acetylene</a:t>
            </a:r>
            <a:r>
              <a:rPr sz="3500" b="1" u="none" spc="-270" dirty="0">
                <a:latin typeface="Times New Roman"/>
                <a:cs typeface="Times New Roman"/>
              </a:rPr>
              <a:t> </a:t>
            </a:r>
            <a:r>
              <a:rPr sz="3500" b="1" u="none" dirty="0">
                <a:latin typeface="Times New Roman"/>
                <a:cs typeface="Times New Roman"/>
              </a:rPr>
              <a:t>Process</a:t>
            </a:r>
            <a:endParaRPr sz="35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59027" y="560831"/>
            <a:ext cx="9284335" cy="6617970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 marR="8890">
              <a:lnSpc>
                <a:spcPts val="3700"/>
              </a:lnSpc>
              <a:spcBef>
                <a:spcPts val="235"/>
              </a:spcBef>
            </a:pPr>
            <a:r>
              <a:rPr sz="3100" spc="-5" dirty="0">
                <a:latin typeface="Times New Roman"/>
                <a:cs typeface="Times New Roman"/>
              </a:rPr>
              <a:t>The </a:t>
            </a:r>
            <a:r>
              <a:rPr sz="3100" spc="-20" dirty="0">
                <a:latin typeface="Times New Roman"/>
                <a:cs typeface="Times New Roman"/>
              </a:rPr>
              <a:t>most </a:t>
            </a:r>
            <a:r>
              <a:rPr sz="3100" spc="-15" dirty="0">
                <a:latin typeface="Times New Roman"/>
                <a:cs typeface="Times New Roman"/>
              </a:rPr>
              <a:t>common </a:t>
            </a:r>
            <a:r>
              <a:rPr sz="3100" spc="-10" dirty="0">
                <a:latin typeface="Times New Roman"/>
                <a:cs typeface="Times New Roman"/>
              </a:rPr>
              <a:t>fuel </a:t>
            </a:r>
            <a:r>
              <a:rPr sz="3100" spc="-5" dirty="0">
                <a:latin typeface="Times New Roman"/>
                <a:cs typeface="Times New Roman"/>
              </a:rPr>
              <a:t>used </a:t>
            </a:r>
            <a:r>
              <a:rPr sz="3100" spc="-15" dirty="0">
                <a:latin typeface="Times New Roman"/>
                <a:cs typeface="Times New Roman"/>
              </a:rPr>
              <a:t>in </a:t>
            </a:r>
            <a:r>
              <a:rPr sz="3100" spc="-10" dirty="0">
                <a:latin typeface="Times New Roman"/>
                <a:cs typeface="Times New Roman"/>
              </a:rPr>
              <a:t>welding </a:t>
            </a:r>
            <a:r>
              <a:rPr sz="3100" spc="-5" dirty="0">
                <a:latin typeface="Times New Roman"/>
                <a:cs typeface="Times New Roman"/>
              </a:rPr>
              <a:t>is </a:t>
            </a:r>
            <a:r>
              <a:rPr sz="3100" spc="-10" dirty="0">
                <a:latin typeface="Times New Roman"/>
                <a:cs typeface="Times New Roman"/>
              </a:rPr>
              <a:t>acetylene. </a:t>
            </a:r>
            <a:r>
              <a:rPr sz="3100" spc="-5" dirty="0">
                <a:latin typeface="Times New Roman"/>
                <a:cs typeface="Times New Roman"/>
              </a:rPr>
              <a:t>It </a:t>
            </a:r>
            <a:r>
              <a:rPr sz="3100" spc="-15" dirty="0">
                <a:latin typeface="Times New Roman"/>
                <a:cs typeface="Times New Roman"/>
              </a:rPr>
              <a:t>has  </a:t>
            </a:r>
            <a:r>
              <a:rPr sz="3100" spc="-5" dirty="0">
                <a:latin typeface="Times New Roman"/>
                <a:cs typeface="Times New Roman"/>
              </a:rPr>
              <a:t>a two stage</a:t>
            </a:r>
            <a:r>
              <a:rPr sz="3100" spc="-95" dirty="0">
                <a:latin typeface="Times New Roman"/>
                <a:cs typeface="Times New Roman"/>
              </a:rPr>
              <a:t> </a:t>
            </a:r>
            <a:r>
              <a:rPr sz="3100" spc="-5" dirty="0">
                <a:latin typeface="Times New Roman"/>
                <a:cs typeface="Times New Roman"/>
              </a:rPr>
              <a:t>reaction;</a:t>
            </a:r>
            <a:endParaRPr sz="3100">
              <a:latin typeface="Times New Roman"/>
              <a:cs typeface="Times New Roman"/>
            </a:endParaRPr>
          </a:p>
          <a:p>
            <a:pPr marL="12700" marR="5080">
              <a:lnSpc>
                <a:spcPts val="3700"/>
              </a:lnSpc>
              <a:spcBef>
                <a:spcPts val="15"/>
              </a:spcBef>
              <a:buFont typeface="Times New Roman"/>
              <a:buAutoNum type="arabicParenBoth"/>
              <a:tabLst>
                <a:tab pos="762000" algn="l"/>
                <a:tab pos="762635" algn="l"/>
                <a:tab pos="1703705" algn="l"/>
                <a:tab pos="1725295" algn="l"/>
                <a:tab pos="2694305" algn="l"/>
                <a:tab pos="3834765" algn="l"/>
                <a:tab pos="4157345" algn="l"/>
                <a:tab pos="4697095" algn="l"/>
                <a:tab pos="5410200" algn="l"/>
                <a:tab pos="5516880" algn="l"/>
                <a:tab pos="7013575" algn="l"/>
                <a:tab pos="7172325" algn="l"/>
                <a:tab pos="7574280" algn="l"/>
                <a:tab pos="8787765" algn="l"/>
                <a:tab pos="8967470" algn="l"/>
              </a:tabLst>
            </a:pPr>
            <a:r>
              <a:rPr sz="3100" b="1" spc="-5" dirty="0">
                <a:latin typeface="Times New Roman"/>
                <a:cs typeface="Times New Roman"/>
              </a:rPr>
              <a:t>T</a:t>
            </a:r>
            <a:r>
              <a:rPr sz="3100" b="1" dirty="0">
                <a:latin typeface="Times New Roman"/>
                <a:cs typeface="Times New Roman"/>
              </a:rPr>
              <a:t>h</a:t>
            </a:r>
            <a:r>
              <a:rPr sz="3100" b="1" spc="-5" dirty="0">
                <a:latin typeface="Times New Roman"/>
                <a:cs typeface="Times New Roman"/>
              </a:rPr>
              <a:t>e</a:t>
            </a:r>
            <a:r>
              <a:rPr sz="3100" b="1" dirty="0">
                <a:latin typeface="Times New Roman"/>
                <a:cs typeface="Times New Roman"/>
              </a:rPr>
              <a:t>	</a:t>
            </a:r>
            <a:r>
              <a:rPr sz="3100" b="1" spc="15" dirty="0">
                <a:latin typeface="Times New Roman"/>
                <a:cs typeface="Times New Roman"/>
              </a:rPr>
              <a:t>f</a:t>
            </a:r>
            <a:r>
              <a:rPr sz="3100" b="1" spc="-5" dirty="0">
                <a:latin typeface="Times New Roman"/>
                <a:cs typeface="Times New Roman"/>
              </a:rPr>
              <a:t>i</a:t>
            </a:r>
            <a:r>
              <a:rPr sz="3100" b="1" spc="-15" dirty="0">
                <a:latin typeface="Times New Roman"/>
                <a:cs typeface="Times New Roman"/>
              </a:rPr>
              <a:t>r</a:t>
            </a:r>
            <a:r>
              <a:rPr sz="3100" b="1" spc="-10" dirty="0">
                <a:latin typeface="Times New Roman"/>
                <a:cs typeface="Times New Roman"/>
              </a:rPr>
              <a:t>s</a:t>
            </a:r>
            <a:r>
              <a:rPr sz="3100" b="1" spc="-5" dirty="0">
                <a:latin typeface="Times New Roman"/>
                <a:cs typeface="Times New Roman"/>
              </a:rPr>
              <a:t>t</a:t>
            </a:r>
            <a:r>
              <a:rPr sz="3100" b="1" dirty="0">
                <a:latin typeface="Times New Roman"/>
                <a:cs typeface="Times New Roman"/>
              </a:rPr>
              <a:t>	</a:t>
            </a:r>
            <a:r>
              <a:rPr sz="3100" b="1" spc="-10" dirty="0">
                <a:latin typeface="Times New Roman"/>
                <a:cs typeface="Times New Roman"/>
              </a:rPr>
              <a:t>s</a:t>
            </a:r>
            <a:r>
              <a:rPr sz="3100" b="1" spc="-30" dirty="0">
                <a:latin typeface="Times New Roman"/>
                <a:cs typeface="Times New Roman"/>
              </a:rPr>
              <a:t>t</a:t>
            </a:r>
            <a:r>
              <a:rPr sz="3100" b="1" dirty="0">
                <a:latin typeface="Times New Roman"/>
                <a:cs typeface="Times New Roman"/>
              </a:rPr>
              <a:t>ag</a:t>
            </a:r>
            <a:r>
              <a:rPr sz="3100" b="1" spc="-5" dirty="0">
                <a:latin typeface="Times New Roman"/>
                <a:cs typeface="Times New Roman"/>
              </a:rPr>
              <a:t>e</a:t>
            </a:r>
            <a:r>
              <a:rPr sz="3100" b="1" dirty="0">
                <a:latin typeface="Times New Roman"/>
                <a:cs typeface="Times New Roman"/>
              </a:rPr>
              <a:t>	p</a:t>
            </a:r>
            <a:r>
              <a:rPr sz="3100" b="1" spc="-35" dirty="0">
                <a:latin typeface="Times New Roman"/>
                <a:cs typeface="Times New Roman"/>
              </a:rPr>
              <a:t>r</a:t>
            </a:r>
            <a:r>
              <a:rPr sz="3100" b="1" spc="-5" dirty="0">
                <a:latin typeface="Times New Roman"/>
                <a:cs typeface="Times New Roman"/>
              </a:rPr>
              <a:t>i</a:t>
            </a:r>
            <a:r>
              <a:rPr sz="3100" b="1" spc="-15" dirty="0">
                <a:latin typeface="Times New Roman"/>
                <a:cs typeface="Times New Roman"/>
              </a:rPr>
              <a:t>m</a:t>
            </a:r>
            <a:r>
              <a:rPr sz="3100" b="1" dirty="0">
                <a:latin typeface="Times New Roman"/>
                <a:cs typeface="Times New Roman"/>
              </a:rPr>
              <a:t>a</a:t>
            </a:r>
            <a:r>
              <a:rPr sz="3100" b="1" spc="-35" dirty="0">
                <a:latin typeface="Times New Roman"/>
                <a:cs typeface="Times New Roman"/>
              </a:rPr>
              <a:t>r</a:t>
            </a:r>
            <a:r>
              <a:rPr sz="3100" b="1" spc="-5" dirty="0">
                <a:latin typeface="Times New Roman"/>
                <a:cs typeface="Times New Roman"/>
              </a:rPr>
              <a:t>y</a:t>
            </a:r>
            <a:r>
              <a:rPr sz="3100" b="1" dirty="0">
                <a:latin typeface="Times New Roman"/>
                <a:cs typeface="Times New Roman"/>
              </a:rPr>
              <a:t>		</a:t>
            </a:r>
            <a:r>
              <a:rPr sz="3100" b="1" spc="-60" dirty="0">
                <a:latin typeface="Times New Roman"/>
                <a:cs typeface="Times New Roman"/>
              </a:rPr>
              <a:t>r</a:t>
            </a:r>
            <a:r>
              <a:rPr sz="3100" b="1" spc="-35" dirty="0">
                <a:latin typeface="Times New Roman"/>
                <a:cs typeface="Times New Roman"/>
              </a:rPr>
              <a:t>e</a:t>
            </a:r>
            <a:r>
              <a:rPr sz="3100" b="1" spc="-15" dirty="0">
                <a:latin typeface="Times New Roman"/>
                <a:cs typeface="Times New Roman"/>
              </a:rPr>
              <a:t>ac</a:t>
            </a:r>
            <a:r>
              <a:rPr sz="3100" b="1" spc="-5" dirty="0">
                <a:latin typeface="Times New Roman"/>
                <a:cs typeface="Times New Roman"/>
              </a:rPr>
              <a:t>ti</a:t>
            </a:r>
            <a:r>
              <a:rPr sz="3100" b="1" dirty="0">
                <a:latin typeface="Times New Roman"/>
                <a:cs typeface="Times New Roman"/>
              </a:rPr>
              <a:t>o</a:t>
            </a:r>
            <a:r>
              <a:rPr sz="3100" b="1" spc="-5" dirty="0">
                <a:latin typeface="Times New Roman"/>
                <a:cs typeface="Times New Roman"/>
              </a:rPr>
              <a:t>n</a:t>
            </a:r>
            <a:r>
              <a:rPr sz="3100" b="1" dirty="0">
                <a:latin typeface="Times New Roman"/>
                <a:cs typeface="Times New Roman"/>
              </a:rPr>
              <a:t>		</a:t>
            </a:r>
            <a:r>
              <a:rPr sz="3100" spc="-25" dirty="0">
                <a:latin typeface="Times New Roman"/>
                <a:cs typeface="Times New Roman"/>
              </a:rPr>
              <a:t>i</a:t>
            </a:r>
            <a:r>
              <a:rPr sz="3100" spc="-15" dirty="0">
                <a:latin typeface="Times New Roman"/>
                <a:cs typeface="Times New Roman"/>
              </a:rPr>
              <a:t>n</a:t>
            </a:r>
            <a:r>
              <a:rPr sz="3100" dirty="0">
                <a:latin typeface="Times New Roman"/>
                <a:cs typeface="Times New Roman"/>
              </a:rPr>
              <a:t>v</a:t>
            </a:r>
            <a:r>
              <a:rPr sz="3100" spc="-15" dirty="0">
                <a:latin typeface="Times New Roman"/>
                <a:cs typeface="Times New Roman"/>
              </a:rPr>
              <a:t>o</a:t>
            </a:r>
            <a:r>
              <a:rPr sz="3100" spc="-5" dirty="0">
                <a:latin typeface="Times New Roman"/>
                <a:cs typeface="Times New Roman"/>
              </a:rPr>
              <a:t>l</a:t>
            </a:r>
            <a:r>
              <a:rPr sz="3100" dirty="0">
                <a:latin typeface="Times New Roman"/>
                <a:cs typeface="Times New Roman"/>
              </a:rPr>
              <a:t>v</a:t>
            </a:r>
            <a:r>
              <a:rPr sz="3100" spc="-15" dirty="0">
                <a:latin typeface="Times New Roman"/>
                <a:cs typeface="Times New Roman"/>
              </a:rPr>
              <a:t>e</a:t>
            </a:r>
            <a:r>
              <a:rPr sz="3100" spc="-5" dirty="0">
                <a:latin typeface="Times New Roman"/>
                <a:cs typeface="Times New Roman"/>
              </a:rPr>
              <a:t>s</a:t>
            </a:r>
            <a:r>
              <a:rPr sz="3100" dirty="0">
                <a:latin typeface="Times New Roman"/>
                <a:cs typeface="Times New Roman"/>
              </a:rPr>
              <a:t>	</a:t>
            </a:r>
            <a:r>
              <a:rPr sz="3100" spc="-5" dirty="0">
                <a:latin typeface="Times New Roman"/>
                <a:cs typeface="Times New Roman"/>
              </a:rPr>
              <a:t>t</a:t>
            </a:r>
            <a:r>
              <a:rPr sz="3100" spc="-15" dirty="0">
                <a:latin typeface="Times New Roman"/>
                <a:cs typeface="Times New Roman"/>
              </a:rPr>
              <a:t>h</a:t>
            </a:r>
            <a:r>
              <a:rPr sz="3100" spc="-5" dirty="0">
                <a:latin typeface="Times New Roman"/>
                <a:cs typeface="Times New Roman"/>
              </a:rPr>
              <a:t>e  </a:t>
            </a:r>
            <a:r>
              <a:rPr sz="3100" spc="-15" dirty="0">
                <a:latin typeface="Times New Roman"/>
                <a:cs typeface="Times New Roman"/>
              </a:rPr>
              <a:t>ace</a:t>
            </a:r>
            <a:r>
              <a:rPr sz="3100" spc="-5" dirty="0">
                <a:latin typeface="Times New Roman"/>
                <a:cs typeface="Times New Roman"/>
              </a:rPr>
              <a:t>t</a:t>
            </a:r>
            <a:r>
              <a:rPr sz="3100" spc="-15" dirty="0">
                <a:latin typeface="Times New Roman"/>
                <a:cs typeface="Times New Roman"/>
              </a:rPr>
              <a:t>y</a:t>
            </a:r>
            <a:r>
              <a:rPr sz="3100" spc="-5" dirty="0">
                <a:latin typeface="Times New Roman"/>
                <a:cs typeface="Times New Roman"/>
              </a:rPr>
              <a:t>l</a:t>
            </a:r>
            <a:r>
              <a:rPr sz="3100" spc="-15" dirty="0">
                <a:latin typeface="Times New Roman"/>
                <a:cs typeface="Times New Roman"/>
              </a:rPr>
              <a:t>en</a:t>
            </a:r>
            <a:r>
              <a:rPr sz="3100" spc="-5" dirty="0">
                <a:latin typeface="Times New Roman"/>
                <a:cs typeface="Times New Roman"/>
              </a:rPr>
              <a:t>e</a:t>
            </a:r>
            <a:r>
              <a:rPr sz="3100" dirty="0">
                <a:latin typeface="Times New Roman"/>
                <a:cs typeface="Times New Roman"/>
              </a:rPr>
              <a:t>		</a:t>
            </a:r>
            <a:r>
              <a:rPr sz="3100" spc="-15" dirty="0">
                <a:latin typeface="Times New Roman"/>
                <a:cs typeface="Times New Roman"/>
              </a:rPr>
              <a:t>d</a:t>
            </a:r>
            <a:r>
              <a:rPr sz="3100" spc="-5" dirty="0">
                <a:latin typeface="Times New Roman"/>
                <a:cs typeface="Times New Roman"/>
              </a:rPr>
              <a:t>i</a:t>
            </a:r>
            <a:r>
              <a:rPr sz="3100" spc="-10" dirty="0">
                <a:latin typeface="Times New Roman"/>
                <a:cs typeface="Times New Roman"/>
              </a:rPr>
              <a:t>s</a:t>
            </a:r>
            <a:r>
              <a:rPr sz="3100" spc="-15" dirty="0">
                <a:latin typeface="Times New Roman"/>
                <a:cs typeface="Times New Roman"/>
              </a:rPr>
              <a:t>a</a:t>
            </a:r>
            <a:r>
              <a:rPr sz="3100" spc="-10" dirty="0">
                <a:latin typeface="Times New Roman"/>
                <a:cs typeface="Times New Roman"/>
              </a:rPr>
              <a:t>ss</a:t>
            </a:r>
            <a:r>
              <a:rPr sz="3100" dirty="0">
                <a:latin typeface="Times New Roman"/>
                <a:cs typeface="Times New Roman"/>
              </a:rPr>
              <a:t>o</a:t>
            </a:r>
            <a:r>
              <a:rPr sz="3100" spc="-35" dirty="0">
                <a:latin typeface="Times New Roman"/>
                <a:cs typeface="Times New Roman"/>
              </a:rPr>
              <a:t>c</a:t>
            </a:r>
            <a:r>
              <a:rPr sz="3100" spc="-5" dirty="0">
                <a:latin typeface="Times New Roman"/>
                <a:cs typeface="Times New Roman"/>
              </a:rPr>
              <a:t>i</a:t>
            </a:r>
            <a:r>
              <a:rPr sz="3100" spc="-15" dirty="0">
                <a:latin typeface="Times New Roman"/>
                <a:cs typeface="Times New Roman"/>
              </a:rPr>
              <a:t>a</a:t>
            </a:r>
            <a:r>
              <a:rPr sz="3100" spc="-5" dirty="0">
                <a:latin typeface="Times New Roman"/>
                <a:cs typeface="Times New Roman"/>
              </a:rPr>
              <a:t>t</a:t>
            </a:r>
            <a:r>
              <a:rPr sz="3100" spc="-25" dirty="0">
                <a:latin typeface="Times New Roman"/>
                <a:cs typeface="Times New Roman"/>
              </a:rPr>
              <a:t>i</a:t>
            </a:r>
            <a:r>
              <a:rPr sz="3100" spc="-15" dirty="0">
                <a:latin typeface="Times New Roman"/>
                <a:cs typeface="Times New Roman"/>
              </a:rPr>
              <a:t>n</a:t>
            </a:r>
            <a:r>
              <a:rPr sz="3100" spc="-5" dirty="0">
                <a:latin typeface="Times New Roman"/>
                <a:cs typeface="Times New Roman"/>
              </a:rPr>
              <a:t>g</a:t>
            </a:r>
            <a:r>
              <a:rPr sz="3100" dirty="0">
                <a:latin typeface="Times New Roman"/>
                <a:cs typeface="Times New Roman"/>
              </a:rPr>
              <a:t>	</a:t>
            </a:r>
            <a:r>
              <a:rPr sz="3100" spc="-25" dirty="0">
                <a:latin typeface="Times New Roman"/>
                <a:cs typeface="Times New Roman"/>
              </a:rPr>
              <a:t>i</a:t>
            </a:r>
            <a:r>
              <a:rPr sz="3100" spc="-5" dirty="0">
                <a:latin typeface="Times New Roman"/>
                <a:cs typeface="Times New Roman"/>
              </a:rPr>
              <a:t>n</a:t>
            </a:r>
            <a:r>
              <a:rPr sz="3100" dirty="0">
                <a:latin typeface="Times New Roman"/>
                <a:cs typeface="Times New Roman"/>
              </a:rPr>
              <a:t>	</a:t>
            </a:r>
            <a:r>
              <a:rPr sz="3100" spc="-25" dirty="0">
                <a:latin typeface="Times New Roman"/>
                <a:cs typeface="Times New Roman"/>
              </a:rPr>
              <a:t>t</a:t>
            </a:r>
            <a:r>
              <a:rPr sz="3100" dirty="0">
                <a:latin typeface="Times New Roman"/>
                <a:cs typeface="Times New Roman"/>
              </a:rPr>
              <a:t>h</a:t>
            </a:r>
            <a:r>
              <a:rPr sz="3100" spc="-5" dirty="0">
                <a:latin typeface="Times New Roman"/>
                <a:cs typeface="Times New Roman"/>
              </a:rPr>
              <a:t>e</a:t>
            </a:r>
            <a:r>
              <a:rPr sz="3100" dirty="0">
                <a:latin typeface="Times New Roman"/>
                <a:cs typeface="Times New Roman"/>
              </a:rPr>
              <a:t>	p</a:t>
            </a:r>
            <a:r>
              <a:rPr sz="3100" spc="-5" dirty="0">
                <a:latin typeface="Times New Roman"/>
                <a:cs typeface="Times New Roman"/>
              </a:rPr>
              <a:t>r</a:t>
            </a:r>
            <a:r>
              <a:rPr sz="3100" spc="-15" dirty="0">
                <a:latin typeface="Times New Roman"/>
                <a:cs typeface="Times New Roman"/>
              </a:rPr>
              <a:t>e</a:t>
            </a:r>
            <a:r>
              <a:rPr sz="3100" spc="-35" dirty="0">
                <a:latin typeface="Times New Roman"/>
                <a:cs typeface="Times New Roman"/>
              </a:rPr>
              <a:t>s</a:t>
            </a:r>
            <a:r>
              <a:rPr sz="3100" spc="-15" dirty="0">
                <a:latin typeface="Times New Roman"/>
                <a:cs typeface="Times New Roman"/>
              </a:rPr>
              <a:t>e</a:t>
            </a:r>
            <a:r>
              <a:rPr sz="3100" dirty="0">
                <a:latin typeface="Times New Roman"/>
                <a:cs typeface="Times New Roman"/>
              </a:rPr>
              <a:t>n</a:t>
            </a:r>
            <a:r>
              <a:rPr sz="3100" spc="-15" dirty="0">
                <a:latin typeface="Times New Roman"/>
                <a:cs typeface="Times New Roman"/>
              </a:rPr>
              <a:t>c</a:t>
            </a:r>
            <a:r>
              <a:rPr sz="3100" spc="-5" dirty="0">
                <a:latin typeface="Times New Roman"/>
                <a:cs typeface="Times New Roman"/>
              </a:rPr>
              <a:t>e</a:t>
            </a:r>
            <a:r>
              <a:rPr sz="3100" dirty="0">
                <a:latin typeface="Times New Roman"/>
                <a:cs typeface="Times New Roman"/>
              </a:rPr>
              <a:t>	o</a:t>
            </a:r>
            <a:r>
              <a:rPr sz="3100" spc="-5" dirty="0">
                <a:latin typeface="Times New Roman"/>
                <a:cs typeface="Times New Roman"/>
              </a:rPr>
              <a:t>f</a:t>
            </a:r>
            <a:r>
              <a:rPr sz="3100" dirty="0">
                <a:latin typeface="Times New Roman"/>
                <a:cs typeface="Times New Roman"/>
              </a:rPr>
              <a:t>	ox</a:t>
            </a:r>
            <a:r>
              <a:rPr sz="3100" spc="-15" dirty="0">
                <a:latin typeface="Times New Roman"/>
                <a:cs typeface="Times New Roman"/>
              </a:rPr>
              <a:t>y</a:t>
            </a:r>
            <a:r>
              <a:rPr sz="3100" dirty="0">
                <a:latin typeface="Times New Roman"/>
                <a:cs typeface="Times New Roman"/>
              </a:rPr>
              <a:t>g</a:t>
            </a:r>
            <a:r>
              <a:rPr sz="3100" spc="-35" dirty="0">
                <a:latin typeface="Times New Roman"/>
                <a:cs typeface="Times New Roman"/>
              </a:rPr>
              <a:t>e</a:t>
            </a:r>
            <a:r>
              <a:rPr sz="3100" spc="-5" dirty="0">
                <a:latin typeface="Times New Roman"/>
                <a:cs typeface="Times New Roman"/>
              </a:rPr>
              <a:t>n</a:t>
            </a:r>
            <a:r>
              <a:rPr sz="3100" dirty="0">
                <a:latin typeface="Times New Roman"/>
                <a:cs typeface="Times New Roman"/>
              </a:rPr>
              <a:t>		</a:t>
            </a:r>
            <a:r>
              <a:rPr sz="3100" spc="-25" dirty="0">
                <a:latin typeface="Times New Roman"/>
                <a:cs typeface="Times New Roman"/>
              </a:rPr>
              <a:t>t</a:t>
            </a:r>
            <a:r>
              <a:rPr sz="3100" spc="-5" dirty="0">
                <a:latin typeface="Times New Roman"/>
                <a:cs typeface="Times New Roman"/>
              </a:rPr>
              <a:t>o</a:t>
            </a:r>
            <a:endParaRPr sz="3100">
              <a:latin typeface="Times New Roman"/>
              <a:cs typeface="Times New Roman"/>
            </a:endParaRPr>
          </a:p>
          <a:p>
            <a:pPr marL="12700" marR="1261745">
              <a:lnSpc>
                <a:spcPts val="3700"/>
              </a:lnSpc>
              <a:spcBef>
                <a:spcPts val="15"/>
              </a:spcBef>
            </a:pPr>
            <a:r>
              <a:rPr sz="3100" spc="-5" dirty="0">
                <a:latin typeface="Times New Roman"/>
                <a:cs typeface="Times New Roman"/>
              </a:rPr>
              <a:t>produce heat, carbon </a:t>
            </a:r>
            <a:r>
              <a:rPr sz="3100" spc="-10" dirty="0">
                <a:latin typeface="Times New Roman"/>
                <a:cs typeface="Times New Roman"/>
              </a:rPr>
              <a:t>monoxide, </a:t>
            </a:r>
            <a:r>
              <a:rPr sz="3100" spc="-5" dirty="0">
                <a:latin typeface="Times New Roman"/>
                <a:cs typeface="Times New Roman"/>
              </a:rPr>
              <a:t>and hydrogen</a:t>
            </a:r>
            <a:r>
              <a:rPr sz="3100" spc="-225" dirty="0">
                <a:latin typeface="Times New Roman"/>
                <a:cs typeface="Times New Roman"/>
              </a:rPr>
              <a:t> </a:t>
            </a:r>
            <a:r>
              <a:rPr sz="3100" spc="-5" dirty="0">
                <a:latin typeface="Times New Roman"/>
                <a:cs typeface="Times New Roman"/>
              </a:rPr>
              <a:t>gas.  </a:t>
            </a:r>
            <a:r>
              <a:rPr sz="3100" dirty="0">
                <a:latin typeface="Times New Roman"/>
                <a:cs typeface="Times New Roman"/>
              </a:rPr>
              <a:t>2C</a:t>
            </a:r>
            <a:r>
              <a:rPr sz="3075" baseline="-20325" dirty="0">
                <a:latin typeface="Times New Roman"/>
                <a:cs typeface="Times New Roman"/>
              </a:rPr>
              <a:t>2</a:t>
            </a:r>
            <a:r>
              <a:rPr sz="3100" dirty="0">
                <a:latin typeface="Times New Roman"/>
                <a:cs typeface="Times New Roman"/>
              </a:rPr>
              <a:t>H</a:t>
            </a:r>
            <a:r>
              <a:rPr sz="3075" baseline="-20325" dirty="0">
                <a:latin typeface="Times New Roman"/>
                <a:cs typeface="Times New Roman"/>
              </a:rPr>
              <a:t>2 </a:t>
            </a:r>
            <a:r>
              <a:rPr sz="3100" spc="-5" dirty="0">
                <a:latin typeface="Times New Roman"/>
                <a:cs typeface="Times New Roman"/>
              </a:rPr>
              <a:t>+ </a:t>
            </a:r>
            <a:r>
              <a:rPr sz="3100" dirty="0">
                <a:latin typeface="Times New Roman"/>
                <a:cs typeface="Times New Roman"/>
              </a:rPr>
              <a:t>2O</a:t>
            </a:r>
            <a:r>
              <a:rPr sz="3075" baseline="-20325" dirty="0">
                <a:latin typeface="Times New Roman"/>
                <a:cs typeface="Times New Roman"/>
              </a:rPr>
              <a:t>2 </a:t>
            </a:r>
            <a:r>
              <a:rPr sz="3100" spc="-5" dirty="0">
                <a:latin typeface="Times New Roman"/>
                <a:cs typeface="Times New Roman"/>
              </a:rPr>
              <a:t>= </a:t>
            </a:r>
            <a:r>
              <a:rPr sz="3100" dirty="0">
                <a:latin typeface="Times New Roman"/>
                <a:cs typeface="Times New Roman"/>
              </a:rPr>
              <a:t>4CO </a:t>
            </a:r>
            <a:r>
              <a:rPr sz="3100" spc="-5" dirty="0">
                <a:latin typeface="Times New Roman"/>
                <a:cs typeface="Times New Roman"/>
              </a:rPr>
              <a:t>+ </a:t>
            </a:r>
            <a:r>
              <a:rPr sz="3100" dirty="0">
                <a:latin typeface="Times New Roman"/>
                <a:cs typeface="Times New Roman"/>
              </a:rPr>
              <a:t>2H</a:t>
            </a:r>
            <a:r>
              <a:rPr sz="3075" baseline="-20325" dirty="0">
                <a:latin typeface="Times New Roman"/>
                <a:cs typeface="Times New Roman"/>
              </a:rPr>
              <a:t>2 </a:t>
            </a:r>
            <a:r>
              <a:rPr sz="3100" spc="-5" dirty="0">
                <a:latin typeface="Times New Roman"/>
                <a:cs typeface="Times New Roman"/>
              </a:rPr>
              <a:t>+ </a:t>
            </a:r>
            <a:r>
              <a:rPr sz="3100" spc="-10" dirty="0">
                <a:latin typeface="Times New Roman"/>
                <a:cs typeface="Times New Roman"/>
              </a:rPr>
              <a:t>Heat </a:t>
            </a:r>
            <a:r>
              <a:rPr sz="3100" spc="-5" dirty="0">
                <a:latin typeface="Times New Roman"/>
                <a:cs typeface="Times New Roman"/>
              </a:rPr>
              <a:t>----------</a:t>
            </a:r>
            <a:r>
              <a:rPr sz="3100" spc="-114" dirty="0">
                <a:latin typeface="Times New Roman"/>
                <a:cs typeface="Times New Roman"/>
              </a:rPr>
              <a:t> </a:t>
            </a:r>
            <a:r>
              <a:rPr sz="3100" dirty="0">
                <a:latin typeface="Times New Roman"/>
                <a:cs typeface="Times New Roman"/>
              </a:rPr>
              <a:t>(1)</a:t>
            </a:r>
            <a:endParaRPr sz="3100">
              <a:latin typeface="Times New Roman"/>
              <a:cs typeface="Times New Roman"/>
            </a:endParaRPr>
          </a:p>
          <a:p>
            <a:pPr marL="12700" marR="5080">
              <a:lnSpc>
                <a:spcPts val="3700"/>
              </a:lnSpc>
              <a:spcBef>
                <a:spcPts val="20"/>
              </a:spcBef>
              <a:buFont typeface="Times New Roman"/>
              <a:buAutoNum type="arabicParenBoth" startAt="2"/>
              <a:tabLst>
                <a:tab pos="728345" algn="l"/>
                <a:tab pos="728980" algn="l"/>
                <a:tab pos="1246505" algn="l"/>
                <a:tab pos="1771014" algn="l"/>
                <a:tab pos="2526665" algn="l"/>
                <a:tab pos="3200400" algn="l"/>
                <a:tab pos="4200525" algn="l"/>
                <a:tab pos="4822190" algn="l"/>
                <a:tab pos="5739765" algn="l"/>
                <a:tab pos="6254750" algn="l"/>
                <a:tab pos="6626225" algn="l"/>
                <a:tab pos="7470775" algn="l"/>
                <a:tab pos="7616825" algn="l"/>
                <a:tab pos="8205470" algn="l"/>
                <a:tab pos="8967470" algn="l"/>
              </a:tabLst>
            </a:pPr>
            <a:r>
              <a:rPr sz="3100" b="1" spc="-5" dirty="0">
                <a:latin typeface="Times New Roman"/>
                <a:cs typeface="Times New Roman"/>
              </a:rPr>
              <a:t>A	</a:t>
            </a:r>
            <a:r>
              <a:rPr sz="3100" b="1" spc="-10" dirty="0">
                <a:latin typeface="Times New Roman"/>
                <a:cs typeface="Times New Roman"/>
              </a:rPr>
              <a:t>s</a:t>
            </a:r>
            <a:r>
              <a:rPr sz="3100" b="1" spc="-15" dirty="0">
                <a:latin typeface="Times New Roman"/>
                <a:cs typeface="Times New Roman"/>
              </a:rPr>
              <a:t>eco</a:t>
            </a:r>
            <a:r>
              <a:rPr sz="3100" b="1" dirty="0">
                <a:latin typeface="Times New Roman"/>
                <a:cs typeface="Times New Roman"/>
              </a:rPr>
              <a:t>nd</a:t>
            </a:r>
            <a:r>
              <a:rPr sz="3100" b="1" spc="-15" dirty="0">
                <a:latin typeface="Times New Roman"/>
                <a:cs typeface="Times New Roman"/>
              </a:rPr>
              <a:t>ar</a:t>
            </a:r>
            <a:r>
              <a:rPr sz="3100" b="1" spc="-5" dirty="0">
                <a:latin typeface="Times New Roman"/>
                <a:cs typeface="Times New Roman"/>
              </a:rPr>
              <a:t>y</a:t>
            </a:r>
            <a:r>
              <a:rPr sz="3100" b="1" dirty="0">
                <a:latin typeface="Times New Roman"/>
                <a:cs typeface="Times New Roman"/>
              </a:rPr>
              <a:t>	</a:t>
            </a:r>
            <a:r>
              <a:rPr sz="3100" b="1" spc="-60" dirty="0">
                <a:latin typeface="Times New Roman"/>
                <a:cs typeface="Times New Roman"/>
              </a:rPr>
              <a:t>r</a:t>
            </a:r>
            <a:r>
              <a:rPr sz="3100" b="1" spc="-15" dirty="0">
                <a:latin typeface="Times New Roman"/>
                <a:cs typeface="Times New Roman"/>
              </a:rPr>
              <a:t>e</a:t>
            </a:r>
            <a:r>
              <a:rPr sz="3100" b="1" dirty="0">
                <a:latin typeface="Times New Roman"/>
                <a:cs typeface="Times New Roman"/>
              </a:rPr>
              <a:t>a</a:t>
            </a:r>
            <a:r>
              <a:rPr sz="3100" b="1" spc="-15" dirty="0">
                <a:latin typeface="Times New Roman"/>
                <a:cs typeface="Times New Roman"/>
              </a:rPr>
              <a:t>c</a:t>
            </a:r>
            <a:r>
              <a:rPr sz="3100" b="1" spc="-30" dirty="0">
                <a:latin typeface="Times New Roman"/>
                <a:cs typeface="Times New Roman"/>
              </a:rPr>
              <a:t>t</a:t>
            </a:r>
            <a:r>
              <a:rPr sz="3100" b="1" spc="-5" dirty="0">
                <a:latin typeface="Times New Roman"/>
                <a:cs typeface="Times New Roman"/>
              </a:rPr>
              <a:t>i</a:t>
            </a:r>
            <a:r>
              <a:rPr sz="3100" b="1" dirty="0">
                <a:latin typeface="Times New Roman"/>
                <a:cs typeface="Times New Roman"/>
              </a:rPr>
              <a:t>o</a:t>
            </a:r>
            <a:r>
              <a:rPr sz="3100" b="1" spc="-5" dirty="0">
                <a:latin typeface="Times New Roman"/>
                <a:cs typeface="Times New Roman"/>
              </a:rPr>
              <a:t>n</a:t>
            </a:r>
            <a:r>
              <a:rPr sz="3100" b="1" dirty="0">
                <a:latin typeface="Times New Roman"/>
                <a:cs typeface="Times New Roman"/>
              </a:rPr>
              <a:t>	</a:t>
            </a:r>
            <a:r>
              <a:rPr sz="3100" spc="-30" dirty="0">
                <a:latin typeface="Times New Roman"/>
                <a:cs typeface="Times New Roman"/>
              </a:rPr>
              <a:t>f</a:t>
            </a:r>
            <a:r>
              <a:rPr sz="3100" dirty="0">
                <a:latin typeface="Times New Roman"/>
                <a:cs typeface="Times New Roman"/>
              </a:rPr>
              <a:t>o</a:t>
            </a:r>
            <a:r>
              <a:rPr sz="3100" spc="-5" dirty="0">
                <a:latin typeface="Times New Roman"/>
                <a:cs typeface="Times New Roman"/>
              </a:rPr>
              <a:t>ll</a:t>
            </a:r>
            <a:r>
              <a:rPr sz="3100" dirty="0">
                <a:latin typeface="Times New Roman"/>
                <a:cs typeface="Times New Roman"/>
              </a:rPr>
              <a:t>o</a:t>
            </a:r>
            <a:r>
              <a:rPr sz="3100" spc="-10" dirty="0">
                <a:latin typeface="Times New Roman"/>
                <a:cs typeface="Times New Roman"/>
              </a:rPr>
              <a:t>w</a:t>
            </a:r>
            <a:r>
              <a:rPr sz="3100" spc="-5" dirty="0">
                <a:latin typeface="Times New Roman"/>
                <a:cs typeface="Times New Roman"/>
              </a:rPr>
              <a:t>s</a:t>
            </a:r>
            <a:r>
              <a:rPr sz="3100" dirty="0">
                <a:latin typeface="Times New Roman"/>
                <a:cs typeface="Times New Roman"/>
              </a:rPr>
              <a:t>	</a:t>
            </a:r>
            <a:r>
              <a:rPr sz="3100" spc="-10" dirty="0">
                <a:latin typeface="Times New Roman"/>
                <a:cs typeface="Times New Roman"/>
              </a:rPr>
              <a:t>w</a:t>
            </a:r>
            <a:r>
              <a:rPr sz="3100" dirty="0">
                <a:latin typeface="Times New Roman"/>
                <a:cs typeface="Times New Roman"/>
              </a:rPr>
              <a:t>h</a:t>
            </a:r>
            <a:r>
              <a:rPr sz="3100" spc="-15" dirty="0">
                <a:latin typeface="Times New Roman"/>
                <a:cs typeface="Times New Roman"/>
              </a:rPr>
              <a:t>e</a:t>
            </a:r>
            <a:r>
              <a:rPr sz="3100" spc="-5" dirty="0">
                <a:latin typeface="Times New Roman"/>
                <a:cs typeface="Times New Roman"/>
              </a:rPr>
              <a:t>re</a:t>
            </a:r>
            <a:r>
              <a:rPr sz="3100" dirty="0">
                <a:latin typeface="Times New Roman"/>
                <a:cs typeface="Times New Roman"/>
              </a:rPr>
              <a:t>	</a:t>
            </a:r>
            <a:r>
              <a:rPr sz="3100" spc="-25" dirty="0">
                <a:latin typeface="Times New Roman"/>
                <a:cs typeface="Times New Roman"/>
              </a:rPr>
              <a:t>t</a:t>
            </a:r>
            <a:r>
              <a:rPr sz="3100" dirty="0">
                <a:latin typeface="Times New Roman"/>
                <a:cs typeface="Times New Roman"/>
              </a:rPr>
              <a:t>h</a:t>
            </a:r>
            <a:r>
              <a:rPr sz="3100" spc="-5" dirty="0">
                <a:latin typeface="Times New Roman"/>
                <a:cs typeface="Times New Roman"/>
              </a:rPr>
              <a:t>e</a:t>
            </a:r>
            <a:r>
              <a:rPr sz="3100" dirty="0">
                <a:latin typeface="Times New Roman"/>
                <a:cs typeface="Times New Roman"/>
              </a:rPr>
              <a:t>	</a:t>
            </a:r>
            <a:r>
              <a:rPr sz="3100" spc="-15" dirty="0">
                <a:latin typeface="Times New Roman"/>
                <a:cs typeface="Times New Roman"/>
              </a:rPr>
              <a:t>ca</a:t>
            </a:r>
            <a:r>
              <a:rPr sz="3100" spc="-30" dirty="0">
                <a:latin typeface="Times New Roman"/>
                <a:cs typeface="Times New Roman"/>
              </a:rPr>
              <a:t>r</a:t>
            </a:r>
            <a:r>
              <a:rPr sz="3100" dirty="0">
                <a:latin typeface="Times New Roman"/>
                <a:cs typeface="Times New Roman"/>
              </a:rPr>
              <a:t>b</a:t>
            </a:r>
            <a:r>
              <a:rPr sz="3100" spc="-15" dirty="0">
                <a:latin typeface="Times New Roman"/>
                <a:cs typeface="Times New Roman"/>
              </a:rPr>
              <a:t>o</a:t>
            </a:r>
            <a:r>
              <a:rPr sz="3100" spc="-5" dirty="0">
                <a:latin typeface="Times New Roman"/>
                <a:cs typeface="Times New Roman"/>
              </a:rPr>
              <a:t>n  </a:t>
            </a:r>
            <a:r>
              <a:rPr sz="3100" spc="-65" dirty="0">
                <a:latin typeface="Times New Roman"/>
                <a:cs typeface="Times New Roman"/>
              </a:rPr>
              <a:t>m</a:t>
            </a:r>
            <a:r>
              <a:rPr sz="3100" dirty="0">
                <a:latin typeface="Times New Roman"/>
                <a:cs typeface="Times New Roman"/>
              </a:rPr>
              <a:t>onox</a:t>
            </a:r>
            <a:r>
              <a:rPr sz="3100" spc="-25" dirty="0">
                <a:latin typeface="Times New Roman"/>
                <a:cs typeface="Times New Roman"/>
              </a:rPr>
              <a:t>i</a:t>
            </a:r>
            <a:r>
              <a:rPr sz="3100" dirty="0">
                <a:latin typeface="Times New Roman"/>
                <a:cs typeface="Times New Roman"/>
              </a:rPr>
              <a:t>d</a:t>
            </a:r>
            <a:r>
              <a:rPr sz="3100" spc="-5" dirty="0">
                <a:latin typeface="Times New Roman"/>
                <a:cs typeface="Times New Roman"/>
              </a:rPr>
              <a:t>e</a:t>
            </a:r>
            <a:r>
              <a:rPr sz="3100" dirty="0">
                <a:latin typeface="Times New Roman"/>
                <a:cs typeface="Times New Roman"/>
              </a:rPr>
              <a:t>	</a:t>
            </a:r>
            <a:r>
              <a:rPr sz="3100" spc="-15" dirty="0">
                <a:latin typeface="Times New Roman"/>
                <a:cs typeface="Times New Roman"/>
              </a:rPr>
              <a:t>an</a:t>
            </a:r>
            <a:r>
              <a:rPr sz="3100" spc="-5" dirty="0">
                <a:latin typeface="Times New Roman"/>
                <a:cs typeface="Times New Roman"/>
              </a:rPr>
              <a:t>d</a:t>
            </a:r>
            <a:r>
              <a:rPr sz="3100" dirty="0">
                <a:latin typeface="Times New Roman"/>
                <a:cs typeface="Times New Roman"/>
              </a:rPr>
              <a:t>	h</a:t>
            </a:r>
            <a:r>
              <a:rPr sz="3100" spc="-15" dirty="0">
                <a:latin typeface="Times New Roman"/>
                <a:cs typeface="Times New Roman"/>
              </a:rPr>
              <a:t>yd</a:t>
            </a:r>
            <a:r>
              <a:rPr sz="3100" spc="-5" dirty="0">
                <a:latin typeface="Times New Roman"/>
                <a:cs typeface="Times New Roman"/>
              </a:rPr>
              <a:t>r</a:t>
            </a:r>
            <a:r>
              <a:rPr sz="3100" dirty="0">
                <a:latin typeface="Times New Roman"/>
                <a:cs typeface="Times New Roman"/>
              </a:rPr>
              <a:t>og</a:t>
            </a:r>
            <a:r>
              <a:rPr sz="3100" spc="-35" dirty="0">
                <a:latin typeface="Times New Roman"/>
                <a:cs typeface="Times New Roman"/>
              </a:rPr>
              <a:t>e</a:t>
            </a:r>
            <a:r>
              <a:rPr sz="3100" spc="-5" dirty="0">
                <a:latin typeface="Times New Roman"/>
                <a:cs typeface="Times New Roman"/>
              </a:rPr>
              <a:t>n</a:t>
            </a:r>
            <a:r>
              <a:rPr sz="3100" dirty="0">
                <a:latin typeface="Times New Roman"/>
                <a:cs typeface="Times New Roman"/>
              </a:rPr>
              <a:t>	</a:t>
            </a:r>
            <a:r>
              <a:rPr sz="3100" spc="-15" dirty="0">
                <a:latin typeface="Times New Roman"/>
                <a:cs typeface="Times New Roman"/>
              </a:rPr>
              <a:t>c</a:t>
            </a:r>
            <a:r>
              <a:rPr sz="3100" dirty="0">
                <a:latin typeface="Times New Roman"/>
                <a:cs typeface="Times New Roman"/>
              </a:rPr>
              <a:t>o</a:t>
            </a:r>
            <a:r>
              <a:rPr sz="3100" spc="-65" dirty="0">
                <a:latin typeface="Times New Roman"/>
                <a:cs typeface="Times New Roman"/>
              </a:rPr>
              <a:t>m</a:t>
            </a:r>
            <a:r>
              <a:rPr sz="3100" dirty="0">
                <a:latin typeface="Times New Roman"/>
                <a:cs typeface="Times New Roman"/>
              </a:rPr>
              <a:t>b</a:t>
            </a:r>
            <a:r>
              <a:rPr sz="3100" spc="-5" dirty="0">
                <a:latin typeface="Times New Roman"/>
                <a:cs typeface="Times New Roman"/>
              </a:rPr>
              <a:t>i</a:t>
            </a:r>
            <a:r>
              <a:rPr sz="3100" dirty="0">
                <a:latin typeface="Times New Roman"/>
                <a:cs typeface="Times New Roman"/>
              </a:rPr>
              <a:t>n</a:t>
            </a:r>
            <a:r>
              <a:rPr sz="3100" spc="-5" dirty="0">
                <a:latin typeface="Times New Roman"/>
                <a:cs typeface="Times New Roman"/>
              </a:rPr>
              <a:t>e</a:t>
            </a:r>
            <a:r>
              <a:rPr sz="3100" dirty="0">
                <a:latin typeface="Times New Roman"/>
                <a:cs typeface="Times New Roman"/>
              </a:rPr>
              <a:t>	</a:t>
            </a:r>
            <a:r>
              <a:rPr sz="3100" spc="-10" dirty="0">
                <a:latin typeface="Times New Roman"/>
                <a:cs typeface="Times New Roman"/>
              </a:rPr>
              <a:t>w</a:t>
            </a:r>
            <a:r>
              <a:rPr sz="3100" spc="-25" dirty="0">
                <a:latin typeface="Times New Roman"/>
                <a:cs typeface="Times New Roman"/>
              </a:rPr>
              <a:t>i</a:t>
            </a:r>
            <a:r>
              <a:rPr sz="3100" spc="-5" dirty="0">
                <a:latin typeface="Times New Roman"/>
                <a:cs typeface="Times New Roman"/>
              </a:rPr>
              <a:t>th</a:t>
            </a:r>
            <a:r>
              <a:rPr sz="3100" dirty="0">
                <a:latin typeface="Times New Roman"/>
                <a:cs typeface="Times New Roman"/>
              </a:rPr>
              <a:t>	</a:t>
            </a:r>
            <a:r>
              <a:rPr sz="3100" spc="-65" dirty="0">
                <a:latin typeface="Times New Roman"/>
                <a:cs typeface="Times New Roman"/>
              </a:rPr>
              <a:t>m</a:t>
            </a:r>
            <a:r>
              <a:rPr sz="3100" dirty="0">
                <a:latin typeface="Times New Roman"/>
                <a:cs typeface="Times New Roman"/>
              </a:rPr>
              <a:t>o</a:t>
            </a:r>
            <a:r>
              <a:rPr sz="3100" spc="-5" dirty="0">
                <a:latin typeface="Times New Roman"/>
                <a:cs typeface="Times New Roman"/>
              </a:rPr>
              <a:t>re</a:t>
            </a:r>
            <a:r>
              <a:rPr sz="3100" dirty="0">
                <a:latin typeface="Times New Roman"/>
                <a:cs typeface="Times New Roman"/>
              </a:rPr>
              <a:t>		ox</a:t>
            </a:r>
            <a:r>
              <a:rPr sz="3100" spc="-15" dirty="0">
                <a:latin typeface="Times New Roman"/>
                <a:cs typeface="Times New Roman"/>
              </a:rPr>
              <a:t>y</a:t>
            </a:r>
            <a:r>
              <a:rPr sz="3100" dirty="0">
                <a:latin typeface="Times New Roman"/>
                <a:cs typeface="Times New Roman"/>
              </a:rPr>
              <a:t>g</a:t>
            </a:r>
            <a:r>
              <a:rPr sz="3100" spc="-15" dirty="0">
                <a:latin typeface="Times New Roman"/>
                <a:cs typeface="Times New Roman"/>
              </a:rPr>
              <a:t>e</a:t>
            </a:r>
            <a:r>
              <a:rPr sz="3100" spc="-5" dirty="0">
                <a:latin typeface="Times New Roman"/>
                <a:cs typeface="Times New Roman"/>
              </a:rPr>
              <a:t>n</a:t>
            </a:r>
            <a:r>
              <a:rPr sz="3100" dirty="0">
                <a:latin typeface="Times New Roman"/>
                <a:cs typeface="Times New Roman"/>
              </a:rPr>
              <a:t>	</a:t>
            </a:r>
            <a:r>
              <a:rPr sz="3100" spc="-25" dirty="0">
                <a:latin typeface="Times New Roman"/>
                <a:cs typeface="Times New Roman"/>
              </a:rPr>
              <a:t>t</a:t>
            </a:r>
            <a:r>
              <a:rPr sz="3100" spc="-5" dirty="0">
                <a:latin typeface="Times New Roman"/>
                <a:cs typeface="Times New Roman"/>
              </a:rPr>
              <a:t>o</a:t>
            </a:r>
            <a:endParaRPr sz="3100">
              <a:latin typeface="Times New Roman"/>
              <a:cs typeface="Times New Roman"/>
            </a:endParaRPr>
          </a:p>
          <a:p>
            <a:pPr marL="12700">
              <a:lnSpc>
                <a:spcPts val="3585"/>
              </a:lnSpc>
            </a:pPr>
            <a:r>
              <a:rPr sz="3100" spc="-5" dirty="0">
                <a:latin typeface="Times New Roman"/>
                <a:cs typeface="Times New Roman"/>
              </a:rPr>
              <a:t>produce carbon </a:t>
            </a:r>
            <a:r>
              <a:rPr sz="3100" dirty="0">
                <a:latin typeface="Times New Roman"/>
                <a:cs typeface="Times New Roman"/>
              </a:rPr>
              <a:t>dioxide </a:t>
            </a:r>
            <a:r>
              <a:rPr sz="3100" spc="-5" dirty="0">
                <a:latin typeface="Times New Roman"/>
                <a:cs typeface="Times New Roman"/>
              </a:rPr>
              <a:t>and </a:t>
            </a:r>
            <a:r>
              <a:rPr sz="3100" spc="-10" dirty="0">
                <a:latin typeface="Times New Roman"/>
                <a:cs typeface="Times New Roman"/>
              </a:rPr>
              <a:t>water</a:t>
            </a:r>
            <a:r>
              <a:rPr sz="3100" spc="-235" dirty="0">
                <a:latin typeface="Times New Roman"/>
                <a:cs typeface="Times New Roman"/>
              </a:rPr>
              <a:t> </a:t>
            </a:r>
            <a:r>
              <a:rPr sz="3100" spc="-25" dirty="0">
                <a:latin typeface="Times New Roman"/>
                <a:cs typeface="Times New Roman"/>
              </a:rPr>
              <a:t>vapour.</a:t>
            </a:r>
            <a:endParaRPr sz="3100">
              <a:latin typeface="Times New Roman"/>
              <a:cs typeface="Times New Roman"/>
            </a:endParaRPr>
          </a:p>
          <a:p>
            <a:pPr marL="12700">
              <a:lnSpc>
                <a:spcPts val="3710"/>
              </a:lnSpc>
            </a:pPr>
            <a:r>
              <a:rPr sz="3100" dirty="0">
                <a:latin typeface="Times New Roman"/>
                <a:cs typeface="Times New Roman"/>
              </a:rPr>
              <a:t>4CO </a:t>
            </a:r>
            <a:r>
              <a:rPr sz="3100" spc="-5" dirty="0">
                <a:latin typeface="Times New Roman"/>
                <a:cs typeface="Times New Roman"/>
              </a:rPr>
              <a:t>+ </a:t>
            </a:r>
            <a:r>
              <a:rPr sz="3100" dirty="0">
                <a:latin typeface="Times New Roman"/>
                <a:cs typeface="Times New Roman"/>
              </a:rPr>
              <a:t>2H</a:t>
            </a:r>
            <a:r>
              <a:rPr sz="3075" baseline="-20325" dirty="0">
                <a:latin typeface="Times New Roman"/>
                <a:cs typeface="Times New Roman"/>
              </a:rPr>
              <a:t>2 </a:t>
            </a:r>
            <a:r>
              <a:rPr sz="3100" spc="-5" dirty="0">
                <a:latin typeface="Times New Roman"/>
                <a:cs typeface="Times New Roman"/>
              </a:rPr>
              <a:t>+ </a:t>
            </a:r>
            <a:r>
              <a:rPr sz="3100" dirty="0">
                <a:latin typeface="Times New Roman"/>
                <a:cs typeface="Times New Roman"/>
              </a:rPr>
              <a:t>3O</a:t>
            </a:r>
            <a:r>
              <a:rPr sz="3075" baseline="-20325" dirty="0">
                <a:latin typeface="Times New Roman"/>
                <a:cs typeface="Times New Roman"/>
              </a:rPr>
              <a:t>2 </a:t>
            </a:r>
            <a:r>
              <a:rPr sz="3100" spc="-5" dirty="0">
                <a:latin typeface="Times New Roman"/>
                <a:cs typeface="Times New Roman"/>
              </a:rPr>
              <a:t>= </a:t>
            </a:r>
            <a:r>
              <a:rPr sz="3100" dirty="0">
                <a:latin typeface="Times New Roman"/>
                <a:cs typeface="Times New Roman"/>
              </a:rPr>
              <a:t>4CO</a:t>
            </a:r>
            <a:r>
              <a:rPr sz="3075" baseline="-20325" dirty="0">
                <a:latin typeface="Times New Roman"/>
                <a:cs typeface="Times New Roman"/>
              </a:rPr>
              <a:t>2 </a:t>
            </a:r>
            <a:r>
              <a:rPr sz="3100" spc="-5" dirty="0">
                <a:latin typeface="Times New Roman"/>
                <a:cs typeface="Times New Roman"/>
              </a:rPr>
              <a:t>+ </a:t>
            </a:r>
            <a:r>
              <a:rPr sz="3100" dirty="0">
                <a:latin typeface="Times New Roman"/>
                <a:cs typeface="Times New Roman"/>
              </a:rPr>
              <a:t>2H</a:t>
            </a:r>
            <a:r>
              <a:rPr sz="3075" baseline="-20325" dirty="0">
                <a:latin typeface="Times New Roman"/>
                <a:cs typeface="Times New Roman"/>
              </a:rPr>
              <a:t>2</a:t>
            </a:r>
            <a:r>
              <a:rPr sz="3100" dirty="0">
                <a:latin typeface="Times New Roman"/>
                <a:cs typeface="Times New Roman"/>
              </a:rPr>
              <a:t>O </a:t>
            </a:r>
            <a:r>
              <a:rPr sz="3100" spc="-5" dirty="0">
                <a:latin typeface="Times New Roman"/>
                <a:cs typeface="Times New Roman"/>
              </a:rPr>
              <a:t>+ Heat---------</a:t>
            </a:r>
            <a:r>
              <a:rPr sz="3100" spc="-165" dirty="0">
                <a:latin typeface="Times New Roman"/>
                <a:cs typeface="Times New Roman"/>
              </a:rPr>
              <a:t> </a:t>
            </a:r>
            <a:r>
              <a:rPr sz="3100" dirty="0">
                <a:latin typeface="Times New Roman"/>
                <a:cs typeface="Times New Roman"/>
              </a:rPr>
              <a:t>(2)</a:t>
            </a:r>
            <a:endParaRPr sz="3100">
              <a:latin typeface="Times New Roman"/>
              <a:cs typeface="Times New Roman"/>
            </a:endParaRPr>
          </a:p>
          <a:p>
            <a:pPr marL="12700" marR="5715" algn="just">
              <a:lnSpc>
                <a:spcPts val="3700"/>
              </a:lnSpc>
              <a:spcBef>
                <a:spcPts val="140"/>
              </a:spcBef>
            </a:pPr>
            <a:r>
              <a:rPr sz="3100" spc="-10" dirty="0">
                <a:latin typeface="Times New Roman"/>
                <a:cs typeface="Times New Roman"/>
              </a:rPr>
              <a:t>When you </a:t>
            </a:r>
            <a:r>
              <a:rPr sz="3100" spc="-15" dirty="0">
                <a:latin typeface="Times New Roman"/>
                <a:cs typeface="Times New Roman"/>
              </a:rPr>
              <a:t>combine </a:t>
            </a:r>
            <a:r>
              <a:rPr sz="3100" spc="-10" dirty="0">
                <a:latin typeface="Times New Roman"/>
                <a:cs typeface="Times New Roman"/>
              </a:rPr>
              <a:t>equations (1) </a:t>
            </a:r>
            <a:r>
              <a:rPr sz="3100" spc="-5" dirty="0">
                <a:latin typeface="Times New Roman"/>
                <a:cs typeface="Times New Roman"/>
              </a:rPr>
              <a:t>and </a:t>
            </a:r>
            <a:r>
              <a:rPr sz="3100" dirty="0">
                <a:latin typeface="Times New Roman"/>
                <a:cs typeface="Times New Roman"/>
              </a:rPr>
              <a:t>(2) </a:t>
            </a:r>
            <a:r>
              <a:rPr sz="3100" spc="-5" dirty="0">
                <a:latin typeface="Times New Roman"/>
                <a:cs typeface="Times New Roman"/>
              </a:rPr>
              <a:t>you will </a:t>
            </a:r>
            <a:r>
              <a:rPr sz="3100" spc="-10" dirty="0">
                <a:latin typeface="Times New Roman"/>
                <a:cs typeface="Times New Roman"/>
              </a:rPr>
              <a:t>notice  </a:t>
            </a:r>
            <a:r>
              <a:rPr sz="3100" spc="-5" dirty="0">
                <a:latin typeface="Times New Roman"/>
                <a:cs typeface="Times New Roman"/>
              </a:rPr>
              <a:t>that </a:t>
            </a:r>
            <a:r>
              <a:rPr sz="3100" spc="-15" dirty="0">
                <a:latin typeface="Times New Roman"/>
                <a:cs typeface="Times New Roman"/>
              </a:rPr>
              <a:t>about </a:t>
            </a:r>
            <a:r>
              <a:rPr sz="3100" spc="-5" dirty="0">
                <a:latin typeface="Times New Roman"/>
                <a:cs typeface="Times New Roman"/>
              </a:rPr>
              <a:t>5 parts </a:t>
            </a:r>
            <a:r>
              <a:rPr sz="3100" dirty="0">
                <a:latin typeface="Times New Roman"/>
                <a:cs typeface="Times New Roman"/>
              </a:rPr>
              <a:t>of </a:t>
            </a:r>
            <a:r>
              <a:rPr sz="3100" spc="-10" dirty="0">
                <a:latin typeface="Times New Roman"/>
                <a:cs typeface="Times New Roman"/>
              </a:rPr>
              <a:t>oxygen </a:t>
            </a:r>
            <a:r>
              <a:rPr sz="3100" spc="-5" dirty="0">
                <a:latin typeface="Times New Roman"/>
                <a:cs typeface="Times New Roman"/>
              </a:rPr>
              <a:t>is </a:t>
            </a:r>
            <a:r>
              <a:rPr sz="3100" spc="-15" dirty="0">
                <a:latin typeface="Times New Roman"/>
                <a:cs typeface="Times New Roman"/>
              </a:rPr>
              <a:t>necessary </a:t>
            </a:r>
            <a:r>
              <a:rPr sz="3100" spc="-5" dirty="0">
                <a:latin typeface="Times New Roman"/>
                <a:cs typeface="Times New Roman"/>
              </a:rPr>
              <a:t>to </a:t>
            </a:r>
            <a:r>
              <a:rPr sz="3100" spc="-15" dirty="0">
                <a:latin typeface="Times New Roman"/>
                <a:cs typeface="Times New Roman"/>
              </a:rPr>
              <a:t>consume </a:t>
            </a:r>
            <a:r>
              <a:rPr sz="3100" spc="-5" dirty="0">
                <a:latin typeface="Times New Roman"/>
                <a:cs typeface="Times New Roman"/>
              </a:rPr>
              <a:t>2  parts </a:t>
            </a:r>
            <a:r>
              <a:rPr sz="3100" dirty="0">
                <a:latin typeface="Times New Roman"/>
                <a:cs typeface="Times New Roman"/>
              </a:rPr>
              <a:t>of</a:t>
            </a:r>
            <a:r>
              <a:rPr sz="3100" spc="-65" dirty="0">
                <a:latin typeface="Times New Roman"/>
                <a:cs typeface="Times New Roman"/>
              </a:rPr>
              <a:t> </a:t>
            </a:r>
            <a:r>
              <a:rPr sz="3100" spc="-10" dirty="0">
                <a:latin typeface="Times New Roman"/>
                <a:cs typeface="Times New Roman"/>
              </a:rPr>
              <a:t>acetylene</a:t>
            </a:r>
            <a:endParaRPr sz="3100">
              <a:latin typeface="Times New Roman"/>
              <a:cs typeface="Times New Roman"/>
            </a:endParaRPr>
          </a:p>
          <a:p>
            <a:pPr marL="12700" algn="just">
              <a:lnSpc>
                <a:spcPts val="3590"/>
              </a:lnSpc>
            </a:pPr>
            <a:r>
              <a:rPr sz="3100" dirty="0">
                <a:latin typeface="Times New Roman"/>
                <a:cs typeface="Times New Roman"/>
              </a:rPr>
              <a:t>2C</a:t>
            </a:r>
            <a:r>
              <a:rPr sz="3075" baseline="-20325" dirty="0">
                <a:latin typeface="Times New Roman"/>
                <a:cs typeface="Times New Roman"/>
              </a:rPr>
              <a:t>2</a:t>
            </a:r>
            <a:r>
              <a:rPr sz="3100" dirty="0">
                <a:latin typeface="Times New Roman"/>
                <a:cs typeface="Times New Roman"/>
              </a:rPr>
              <a:t>H</a:t>
            </a:r>
            <a:r>
              <a:rPr sz="3075" baseline="-20325" dirty="0">
                <a:latin typeface="Times New Roman"/>
                <a:cs typeface="Times New Roman"/>
              </a:rPr>
              <a:t>2 </a:t>
            </a:r>
            <a:r>
              <a:rPr sz="3100" spc="-5" dirty="0">
                <a:latin typeface="Times New Roman"/>
                <a:cs typeface="Times New Roman"/>
              </a:rPr>
              <a:t>+ </a:t>
            </a:r>
            <a:r>
              <a:rPr sz="3100" dirty="0">
                <a:latin typeface="Times New Roman"/>
                <a:cs typeface="Times New Roman"/>
              </a:rPr>
              <a:t>5O</a:t>
            </a:r>
            <a:r>
              <a:rPr sz="3075" baseline="-20325" dirty="0">
                <a:latin typeface="Times New Roman"/>
                <a:cs typeface="Times New Roman"/>
              </a:rPr>
              <a:t>2 </a:t>
            </a:r>
            <a:r>
              <a:rPr sz="3100" spc="-5" dirty="0">
                <a:latin typeface="Times New Roman"/>
                <a:cs typeface="Times New Roman"/>
              </a:rPr>
              <a:t>= </a:t>
            </a:r>
            <a:r>
              <a:rPr sz="3100" dirty="0">
                <a:latin typeface="Times New Roman"/>
                <a:cs typeface="Times New Roman"/>
              </a:rPr>
              <a:t>4CO</a:t>
            </a:r>
            <a:r>
              <a:rPr sz="3075" baseline="-20325" dirty="0">
                <a:latin typeface="Times New Roman"/>
                <a:cs typeface="Times New Roman"/>
              </a:rPr>
              <a:t>2 </a:t>
            </a:r>
            <a:r>
              <a:rPr sz="3100" spc="-5" dirty="0">
                <a:latin typeface="Times New Roman"/>
                <a:cs typeface="Times New Roman"/>
              </a:rPr>
              <a:t>+ </a:t>
            </a:r>
            <a:r>
              <a:rPr sz="3100" dirty="0">
                <a:latin typeface="Times New Roman"/>
                <a:cs typeface="Times New Roman"/>
              </a:rPr>
              <a:t>2H</a:t>
            </a:r>
            <a:r>
              <a:rPr sz="3075" baseline="-20325" dirty="0">
                <a:latin typeface="Times New Roman"/>
                <a:cs typeface="Times New Roman"/>
              </a:rPr>
              <a:t>2</a:t>
            </a:r>
            <a:r>
              <a:rPr sz="3100" dirty="0">
                <a:latin typeface="Times New Roman"/>
                <a:cs typeface="Times New Roman"/>
              </a:rPr>
              <a:t>O </a:t>
            </a:r>
            <a:r>
              <a:rPr sz="3100" spc="-5" dirty="0">
                <a:latin typeface="Times New Roman"/>
                <a:cs typeface="Times New Roman"/>
              </a:rPr>
              <a:t>+ </a:t>
            </a:r>
            <a:r>
              <a:rPr sz="3100" spc="-10" dirty="0">
                <a:latin typeface="Times New Roman"/>
                <a:cs typeface="Times New Roman"/>
              </a:rPr>
              <a:t>Heat </a:t>
            </a:r>
            <a:r>
              <a:rPr sz="3100" spc="-5" dirty="0">
                <a:latin typeface="Times New Roman"/>
                <a:cs typeface="Times New Roman"/>
              </a:rPr>
              <a:t>-----------</a:t>
            </a:r>
            <a:r>
              <a:rPr sz="3100" spc="-110" dirty="0">
                <a:latin typeface="Times New Roman"/>
                <a:cs typeface="Times New Roman"/>
              </a:rPr>
              <a:t> </a:t>
            </a:r>
            <a:r>
              <a:rPr sz="3100" dirty="0">
                <a:latin typeface="Times New Roman"/>
                <a:cs typeface="Times New Roman"/>
              </a:rPr>
              <a:t>(3)</a:t>
            </a:r>
            <a:endParaRPr sz="3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5731" y="103631"/>
            <a:ext cx="9746615" cy="42646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99700"/>
              </a:lnSpc>
              <a:spcBef>
                <a:spcPts val="105"/>
              </a:spcBef>
            </a:pPr>
            <a:r>
              <a:rPr sz="3100" spc="-10" dirty="0">
                <a:latin typeface="Times New Roman"/>
                <a:cs typeface="Times New Roman"/>
              </a:rPr>
              <a:t>Hence </a:t>
            </a:r>
            <a:r>
              <a:rPr sz="3100" spc="-15" dirty="0">
                <a:latin typeface="Times New Roman"/>
                <a:cs typeface="Times New Roman"/>
              </a:rPr>
              <a:t>it </a:t>
            </a:r>
            <a:r>
              <a:rPr sz="3100" spc="-20" dirty="0">
                <a:latin typeface="Times New Roman"/>
                <a:cs typeface="Times New Roman"/>
              </a:rPr>
              <a:t>can </a:t>
            </a:r>
            <a:r>
              <a:rPr sz="3100" spc="-10" dirty="0">
                <a:latin typeface="Times New Roman"/>
                <a:cs typeface="Times New Roman"/>
              </a:rPr>
              <a:t>be </a:t>
            </a:r>
            <a:r>
              <a:rPr sz="3100" spc="-15" dirty="0">
                <a:latin typeface="Times New Roman"/>
                <a:cs typeface="Times New Roman"/>
              </a:rPr>
              <a:t>seen </a:t>
            </a:r>
            <a:r>
              <a:rPr sz="3100" spc="-10" dirty="0">
                <a:latin typeface="Times New Roman"/>
                <a:cs typeface="Times New Roman"/>
              </a:rPr>
              <a:t>that 2.5 </a:t>
            </a:r>
            <a:r>
              <a:rPr sz="3100" spc="-15" dirty="0">
                <a:latin typeface="Times New Roman"/>
                <a:cs typeface="Times New Roman"/>
              </a:rPr>
              <a:t>volumes </a:t>
            </a:r>
            <a:r>
              <a:rPr sz="3100" dirty="0">
                <a:latin typeface="Times New Roman"/>
                <a:cs typeface="Times New Roman"/>
              </a:rPr>
              <a:t>of </a:t>
            </a:r>
            <a:r>
              <a:rPr sz="3100" spc="-10" dirty="0">
                <a:latin typeface="Times New Roman"/>
                <a:cs typeface="Times New Roman"/>
              </a:rPr>
              <a:t>oxygen </a:t>
            </a:r>
            <a:r>
              <a:rPr sz="3100" spc="-5" dirty="0">
                <a:latin typeface="Times New Roman"/>
                <a:cs typeface="Times New Roman"/>
              </a:rPr>
              <a:t>is </a:t>
            </a:r>
            <a:r>
              <a:rPr sz="3100" spc="-10" dirty="0">
                <a:latin typeface="Times New Roman"/>
                <a:cs typeface="Times New Roman"/>
              </a:rPr>
              <a:t>required  for consuming </a:t>
            </a:r>
            <a:r>
              <a:rPr sz="3100" dirty="0">
                <a:latin typeface="Times New Roman"/>
                <a:cs typeface="Times New Roman"/>
              </a:rPr>
              <a:t>of </a:t>
            </a:r>
            <a:r>
              <a:rPr sz="3100" spc="-5" dirty="0">
                <a:latin typeface="Times New Roman"/>
                <a:cs typeface="Times New Roman"/>
              </a:rPr>
              <a:t>1 </a:t>
            </a:r>
            <a:r>
              <a:rPr sz="3100" spc="-15" dirty="0">
                <a:latin typeface="Times New Roman"/>
                <a:cs typeface="Times New Roman"/>
              </a:rPr>
              <a:t>volume </a:t>
            </a:r>
            <a:r>
              <a:rPr sz="3100" dirty="0">
                <a:latin typeface="Times New Roman"/>
                <a:cs typeface="Times New Roman"/>
              </a:rPr>
              <a:t>of </a:t>
            </a:r>
            <a:r>
              <a:rPr sz="3100" spc="-10" dirty="0">
                <a:latin typeface="Times New Roman"/>
                <a:cs typeface="Times New Roman"/>
              </a:rPr>
              <a:t>acetylene. </a:t>
            </a:r>
            <a:r>
              <a:rPr sz="3100" spc="-5" dirty="0">
                <a:latin typeface="Times New Roman"/>
                <a:cs typeface="Times New Roman"/>
              </a:rPr>
              <a:t>In </a:t>
            </a:r>
            <a:r>
              <a:rPr sz="3100" dirty="0">
                <a:latin typeface="Times New Roman"/>
                <a:cs typeface="Times New Roman"/>
              </a:rPr>
              <a:t>the </a:t>
            </a:r>
            <a:r>
              <a:rPr sz="3100" spc="-10" dirty="0">
                <a:latin typeface="Times New Roman"/>
                <a:cs typeface="Times New Roman"/>
              </a:rPr>
              <a:t>first reaction  </a:t>
            </a:r>
            <a:r>
              <a:rPr sz="3100" spc="-5" dirty="0">
                <a:latin typeface="Times New Roman"/>
                <a:cs typeface="Times New Roman"/>
              </a:rPr>
              <a:t>35.6% </a:t>
            </a:r>
            <a:r>
              <a:rPr sz="3100" dirty="0">
                <a:latin typeface="Times New Roman"/>
                <a:cs typeface="Times New Roman"/>
              </a:rPr>
              <a:t>of </a:t>
            </a:r>
            <a:r>
              <a:rPr sz="3100" spc="-5" dirty="0">
                <a:latin typeface="Times New Roman"/>
                <a:cs typeface="Times New Roman"/>
              </a:rPr>
              <a:t>total </a:t>
            </a:r>
            <a:r>
              <a:rPr sz="3100" spc="-10" dirty="0">
                <a:latin typeface="Times New Roman"/>
                <a:cs typeface="Times New Roman"/>
              </a:rPr>
              <a:t>heat </a:t>
            </a:r>
            <a:r>
              <a:rPr sz="3100" spc="-5" dirty="0">
                <a:latin typeface="Times New Roman"/>
                <a:cs typeface="Times New Roman"/>
              </a:rPr>
              <a:t>is </a:t>
            </a:r>
            <a:r>
              <a:rPr sz="3100" spc="-10" dirty="0">
                <a:latin typeface="Times New Roman"/>
                <a:cs typeface="Times New Roman"/>
              </a:rPr>
              <a:t>generated at </a:t>
            </a:r>
            <a:r>
              <a:rPr sz="3100" dirty="0">
                <a:latin typeface="Times New Roman"/>
                <a:cs typeface="Times New Roman"/>
              </a:rPr>
              <a:t>the </a:t>
            </a:r>
            <a:r>
              <a:rPr sz="3100" spc="-5" dirty="0">
                <a:latin typeface="Times New Roman"/>
                <a:cs typeface="Times New Roman"/>
              </a:rPr>
              <a:t>inner </a:t>
            </a:r>
            <a:r>
              <a:rPr sz="3100" spc="-10" dirty="0">
                <a:latin typeface="Times New Roman"/>
                <a:cs typeface="Times New Roman"/>
              </a:rPr>
              <a:t>cone </a:t>
            </a:r>
            <a:r>
              <a:rPr sz="3100" dirty="0">
                <a:latin typeface="Times New Roman"/>
                <a:cs typeface="Times New Roman"/>
              </a:rPr>
              <a:t>by </a:t>
            </a:r>
            <a:r>
              <a:rPr sz="3100" spc="-10" dirty="0">
                <a:latin typeface="Times New Roman"/>
                <a:cs typeface="Times New Roman"/>
              </a:rPr>
              <a:t>burning  </a:t>
            </a:r>
            <a:r>
              <a:rPr sz="3100" dirty="0">
                <a:latin typeface="Times New Roman"/>
                <a:cs typeface="Times New Roman"/>
              </a:rPr>
              <a:t>one </a:t>
            </a:r>
            <a:r>
              <a:rPr sz="3100" spc="-15" dirty="0">
                <a:latin typeface="Times New Roman"/>
                <a:cs typeface="Times New Roman"/>
              </a:rPr>
              <a:t>volume </a:t>
            </a:r>
            <a:r>
              <a:rPr sz="3100" dirty="0">
                <a:latin typeface="Times New Roman"/>
                <a:cs typeface="Times New Roman"/>
              </a:rPr>
              <a:t>of </a:t>
            </a:r>
            <a:r>
              <a:rPr sz="3100" spc="-5" dirty="0">
                <a:latin typeface="Times New Roman"/>
                <a:cs typeface="Times New Roman"/>
              </a:rPr>
              <a:t>Oxygen </a:t>
            </a:r>
            <a:r>
              <a:rPr sz="3100" spc="-15" dirty="0">
                <a:latin typeface="Times New Roman"/>
                <a:cs typeface="Times New Roman"/>
              </a:rPr>
              <a:t>and </a:t>
            </a:r>
            <a:r>
              <a:rPr sz="3100" spc="-5" dirty="0">
                <a:latin typeface="Times New Roman"/>
                <a:cs typeface="Times New Roman"/>
              </a:rPr>
              <a:t>one </a:t>
            </a:r>
            <a:r>
              <a:rPr sz="3100" spc="-15" dirty="0">
                <a:latin typeface="Times New Roman"/>
                <a:cs typeface="Times New Roman"/>
              </a:rPr>
              <a:t>volume </a:t>
            </a:r>
            <a:r>
              <a:rPr sz="3100" dirty="0">
                <a:latin typeface="Times New Roman"/>
                <a:cs typeface="Times New Roman"/>
              </a:rPr>
              <a:t>of </a:t>
            </a:r>
            <a:r>
              <a:rPr sz="3100" spc="-10" dirty="0">
                <a:latin typeface="Times New Roman"/>
                <a:cs typeface="Times New Roman"/>
              </a:rPr>
              <a:t>acetylene supplied  </a:t>
            </a:r>
            <a:r>
              <a:rPr sz="3100" spc="-5" dirty="0">
                <a:latin typeface="Times New Roman"/>
                <a:cs typeface="Times New Roman"/>
              </a:rPr>
              <a:t>from </a:t>
            </a:r>
            <a:r>
              <a:rPr sz="3100" dirty="0">
                <a:latin typeface="Times New Roman"/>
                <a:cs typeface="Times New Roman"/>
              </a:rPr>
              <a:t>the </a:t>
            </a:r>
            <a:r>
              <a:rPr sz="3100" spc="-10" dirty="0">
                <a:latin typeface="Times New Roman"/>
                <a:cs typeface="Times New Roman"/>
              </a:rPr>
              <a:t>cylinders. </a:t>
            </a:r>
            <a:r>
              <a:rPr sz="3100" spc="-5" dirty="0">
                <a:latin typeface="Times New Roman"/>
                <a:cs typeface="Times New Roman"/>
              </a:rPr>
              <a:t>The </a:t>
            </a:r>
            <a:r>
              <a:rPr sz="3100" spc="-15" dirty="0">
                <a:latin typeface="Times New Roman"/>
                <a:cs typeface="Times New Roman"/>
              </a:rPr>
              <a:t>remaining </a:t>
            </a:r>
            <a:r>
              <a:rPr sz="3100" spc="-10" dirty="0">
                <a:latin typeface="Times New Roman"/>
                <a:cs typeface="Times New Roman"/>
              </a:rPr>
              <a:t>1.5 </a:t>
            </a:r>
            <a:r>
              <a:rPr sz="3100" spc="-15" dirty="0">
                <a:latin typeface="Times New Roman"/>
                <a:cs typeface="Times New Roman"/>
              </a:rPr>
              <a:t>volumes </a:t>
            </a:r>
            <a:r>
              <a:rPr sz="3100" dirty="0">
                <a:latin typeface="Times New Roman"/>
                <a:cs typeface="Times New Roman"/>
              </a:rPr>
              <a:t>of </a:t>
            </a:r>
            <a:r>
              <a:rPr sz="3100" spc="-5" dirty="0">
                <a:latin typeface="Times New Roman"/>
                <a:cs typeface="Times New Roman"/>
              </a:rPr>
              <a:t>oxygen is  supplied</a:t>
            </a:r>
            <a:r>
              <a:rPr sz="3100" spc="-90" dirty="0">
                <a:latin typeface="Times New Roman"/>
                <a:cs typeface="Times New Roman"/>
              </a:rPr>
              <a:t> </a:t>
            </a:r>
            <a:r>
              <a:rPr sz="3100" spc="-10" dirty="0">
                <a:latin typeface="Times New Roman"/>
                <a:cs typeface="Times New Roman"/>
              </a:rPr>
              <a:t>from</a:t>
            </a:r>
            <a:endParaRPr sz="3100">
              <a:latin typeface="Times New Roman"/>
              <a:cs typeface="Times New Roman"/>
            </a:endParaRPr>
          </a:p>
          <a:p>
            <a:pPr marL="12700" marR="7037705">
              <a:lnSpc>
                <a:spcPts val="3720"/>
              </a:lnSpc>
              <a:spcBef>
                <a:spcPts val="100"/>
              </a:spcBef>
            </a:pPr>
            <a:r>
              <a:rPr sz="3100" spc="-10" dirty="0">
                <a:latin typeface="Times New Roman"/>
                <a:cs typeface="Times New Roman"/>
              </a:rPr>
              <a:t>atmosphere.  </a:t>
            </a:r>
            <a:r>
              <a:rPr sz="3100" u="heavy" spc="-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Types </a:t>
            </a:r>
            <a:r>
              <a:rPr sz="31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of</a:t>
            </a:r>
            <a:r>
              <a:rPr sz="3100" u="heavy" spc="-9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100" u="heavy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Flames:</a:t>
            </a:r>
            <a:endParaRPr sz="3100">
              <a:latin typeface="Times New Roman"/>
              <a:cs typeface="Times New Roman"/>
            </a:endParaRPr>
          </a:p>
          <a:p>
            <a:pPr marL="12700" algn="just">
              <a:lnSpc>
                <a:spcPts val="3570"/>
              </a:lnSpc>
            </a:pPr>
            <a:r>
              <a:rPr sz="3100" dirty="0">
                <a:latin typeface="Times New Roman"/>
                <a:cs typeface="Times New Roman"/>
              </a:rPr>
              <a:t>1. </a:t>
            </a:r>
            <a:r>
              <a:rPr sz="3100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Neutral </a:t>
            </a:r>
            <a:r>
              <a:rPr sz="3100" u="heavy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Flame</a:t>
            </a:r>
            <a:r>
              <a:rPr sz="3100" spc="-15" dirty="0">
                <a:latin typeface="Times New Roman"/>
                <a:cs typeface="Times New Roman"/>
              </a:rPr>
              <a:t>:</a:t>
            </a:r>
            <a:r>
              <a:rPr sz="3100" spc="745" dirty="0">
                <a:latin typeface="Times New Roman"/>
                <a:cs typeface="Times New Roman"/>
              </a:rPr>
              <a:t> </a:t>
            </a:r>
            <a:r>
              <a:rPr sz="3100" spc="-10" dirty="0">
                <a:latin typeface="Times New Roman"/>
                <a:cs typeface="Times New Roman"/>
              </a:rPr>
              <a:t>When oxygen and</a:t>
            </a:r>
            <a:r>
              <a:rPr sz="3100" spc="-459" dirty="0">
                <a:latin typeface="Times New Roman"/>
                <a:cs typeface="Times New Roman"/>
              </a:rPr>
              <a:t> </a:t>
            </a:r>
            <a:r>
              <a:rPr sz="3100" spc="-10" dirty="0">
                <a:latin typeface="Times New Roman"/>
                <a:cs typeface="Times New Roman"/>
              </a:rPr>
              <a:t>acetylene </a:t>
            </a:r>
            <a:r>
              <a:rPr sz="3100" spc="-5" dirty="0">
                <a:latin typeface="Times New Roman"/>
                <a:cs typeface="Times New Roman"/>
              </a:rPr>
              <a:t>are </a:t>
            </a:r>
            <a:r>
              <a:rPr sz="3100" spc="-10" dirty="0">
                <a:latin typeface="Times New Roman"/>
                <a:cs typeface="Times New Roman"/>
              </a:rPr>
              <a:t>supplied</a:t>
            </a:r>
            <a:endParaRPr sz="3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34731" y="4343400"/>
            <a:ext cx="2504440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390015" algn="l"/>
                <a:tab pos="1718945" algn="l"/>
              </a:tabLst>
            </a:pPr>
            <a:r>
              <a:rPr sz="3100" dirty="0">
                <a:latin typeface="Times New Roman"/>
                <a:cs typeface="Times New Roman"/>
              </a:rPr>
              <a:t>h</a:t>
            </a:r>
            <a:r>
              <a:rPr sz="3100" spc="-35" dirty="0">
                <a:latin typeface="Times New Roman"/>
                <a:cs typeface="Times New Roman"/>
              </a:rPr>
              <a:t>a</a:t>
            </a:r>
            <a:r>
              <a:rPr sz="3100" dirty="0">
                <a:latin typeface="Times New Roman"/>
                <a:cs typeface="Times New Roman"/>
              </a:rPr>
              <a:t>v</a:t>
            </a:r>
            <a:r>
              <a:rPr sz="3100" spc="-25" dirty="0">
                <a:latin typeface="Times New Roman"/>
                <a:cs typeface="Times New Roman"/>
              </a:rPr>
              <a:t>i</a:t>
            </a:r>
            <a:r>
              <a:rPr sz="3100" spc="-15" dirty="0">
                <a:latin typeface="Times New Roman"/>
                <a:cs typeface="Times New Roman"/>
              </a:rPr>
              <a:t>n</a:t>
            </a:r>
            <a:r>
              <a:rPr sz="3100" spc="-5" dirty="0">
                <a:latin typeface="Times New Roman"/>
                <a:cs typeface="Times New Roman"/>
              </a:rPr>
              <a:t>g</a:t>
            </a:r>
            <a:r>
              <a:rPr sz="3100" dirty="0">
                <a:latin typeface="Times New Roman"/>
                <a:cs typeface="Times New Roman"/>
              </a:rPr>
              <a:t>	</a:t>
            </a:r>
            <a:r>
              <a:rPr sz="3100" spc="-5" dirty="0">
                <a:latin typeface="Times New Roman"/>
                <a:cs typeface="Times New Roman"/>
              </a:rPr>
              <a:t>a</a:t>
            </a:r>
            <a:r>
              <a:rPr sz="3100" dirty="0">
                <a:latin typeface="Times New Roman"/>
                <a:cs typeface="Times New Roman"/>
              </a:rPr>
              <a:t>	</a:t>
            </a:r>
            <a:r>
              <a:rPr sz="3100" spc="-40" dirty="0">
                <a:latin typeface="Times New Roman"/>
                <a:cs typeface="Times New Roman"/>
              </a:rPr>
              <a:t>m</a:t>
            </a:r>
            <a:r>
              <a:rPr sz="3100" spc="-15" dirty="0">
                <a:latin typeface="Times New Roman"/>
                <a:cs typeface="Times New Roman"/>
              </a:rPr>
              <a:t>a</a:t>
            </a:r>
            <a:r>
              <a:rPr sz="3100" dirty="0">
                <a:latin typeface="Times New Roman"/>
                <a:cs typeface="Times New Roman"/>
              </a:rPr>
              <a:t>x</a:t>
            </a:r>
            <a:r>
              <a:rPr sz="3100" spc="-5" dirty="0">
                <a:latin typeface="Times New Roman"/>
                <a:cs typeface="Times New Roman"/>
              </a:rPr>
              <a:t>.</a:t>
            </a:r>
            <a:endParaRPr sz="31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95731" y="4343400"/>
            <a:ext cx="6955790" cy="979114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 marR="5080">
              <a:lnSpc>
                <a:spcPts val="3700"/>
              </a:lnSpc>
              <a:spcBef>
                <a:spcPts val="235"/>
              </a:spcBef>
              <a:tabLst>
                <a:tab pos="472440" algn="l"/>
                <a:tab pos="1609725" algn="l"/>
                <a:tab pos="2066925" algn="l"/>
                <a:tab pos="2575560" algn="l"/>
                <a:tab pos="2609215" algn="l"/>
                <a:tab pos="4218305" algn="l"/>
                <a:tab pos="4340225" algn="l"/>
                <a:tab pos="5066030" algn="l"/>
                <a:tab pos="5483225" algn="l"/>
              </a:tabLst>
            </a:pPr>
            <a:r>
              <a:rPr sz="3100" spc="-5" dirty="0">
                <a:latin typeface="Times New Roman"/>
                <a:cs typeface="Times New Roman"/>
              </a:rPr>
              <a:t>in	</a:t>
            </a:r>
            <a:r>
              <a:rPr sz="3100" dirty="0">
                <a:latin typeface="Times New Roman"/>
                <a:cs typeface="Times New Roman"/>
              </a:rPr>
              <a:t>n</a:t>
            </a:r>
            <a:r>
              <a:rPr sz="3100" spc="-15" dirty="0">
                <a:latin typeface="Times New Roman"/>
                <a:cs typeface="Times New Roman"/>
              </a:rPr>
              <a:t>ea</a:t>
            </a:r>
            <a:r>
              <a:rPr sz="3100" spc="-5" dirty="0">
                <a:latin typeface="Times New Roman"/>
                <a:cs typeface="Times New Roman"/>
              </a:rPr>
              <a:t>rly</a:t>
            </a:r>
            <a:r>
              <a:rPr sz="3100" dirty="0">
                <a:latin typeface="Times New Roman"/>
                <a:cs typeface="Times New Roman"/>
              </a:rPr>
              <a:t>	</a:t>
            </a:r>
            <a:r>
              <a:rPr sz="3100" spc="-35" dirty="0">
                <a:latin typeface="Times New Roman"/>
                <a:cs typeface="Times New Roman"/>
              </a:rPr>
              <a:t>e</a:t>
            </a:r>
            <a:r>
              <a:rPr sz="3100" dirty="0">
                <a:latin typeface="Times New Roman"/>
                <a:cs typeface="Times New Roman"/>
              </a:rPr>
              <a:t>qu</a:t>
            </a:r>
            <a:r>
              <a:rPr sz="3100" spc="-35" dirty="0">
                <a:latin typeface="Times New Roman"/>
                <a:cs typeface="Times New Roman"/>
              </a:rPr>
              <a:t>a</a:t>
            </a:r>
            <a:r>
              <a:rPr sz="3100" spc="-5" dirty="0">
                <a:latin typeface="Times New Roman"/>
                <a:cs typeface="Times New Roman"/>
              </a:rPr>
              <a:t>l</a:t>
            </a:r>
            <a:r>
              <a:rPr sz="3100" dirty="0">
                <a:latin typeface="Times New Roman"/>
                <a:cs typeface="Times New Roman"/>
              </a:rPr>
              <a:t>		v</a:t>
            </a:r>
            <a:r>
              <a:rPr sz="3100" spc="-15" dirty="0">
                <a:latin typeface="Times New Roman"/>
                <a:cs typeface="Times New Roman"/>
              </a:rPr>
              <a:t>o</a:t>
            </a:r>
            <a:r>
              <a:rPr sz="3100" spc="-25" dirty="0">
                <a:latin typeface="Times New Roman"/>
                <a:cs typeface="Times New Roman"/>
              </a:rPr>
              <a:t>l</a:t>
            </a:r>
            <a:r>
              <a:rPr sz="3100" dirty="0">
                <a:latin typeface="Times New Roman"/>
                <a:cs typeface="Times New Roman"/>
              </a:rPr>
              <a:t>u</a:t>
            </a:r>
            <a:r>
              <a:rPr sz="3100" spc="-65" dirty="0">
                <a:latin typeface="Times New Roman"/>
                <a:cs typeface="Times New Roman"/>
              </a:rPr>
              <a:t>m</a:t>
            </a:r>
            <a:r>
              <a:rPr sz="3100" spc="-15" dirty="0">
                <a:latin typeface="Times New Roman"/>
                <a:cs typeface="Times New Roman"/>
              </a:rPr>
              <a:t>e</a:t>
            </a:r>
            <a:r>
              <a:rPr sz="3100" spc="-10" dirty="0">
                <a:latin typeface="Times New Roman"/>
                <a:cs typeface="Times New Roman"/>
              </a:rPr>
              <a:t>s</a:t>
            </a:r>
            <a:r>
              <a:rPr sz="3100" spc="-5" dirty="0">
                <a:latin typeface="Times New Roman"/>
                <a:cs typeface="Times New Roman"/>
              </a:rPr>
              <a:t>,</a:t>
            </a:r>
            <a:r>
              <a:rPr sz="3100" dirty="0">
                <a:latin typeface="Times New Roman"/>
                <a:cs typeface="Times New Roman"/>
              </a:rPr>
              <a:t>		</a:t>
            </a:r>
            <a:r>
              <a:rPr sz="3100" spc="-5" dirty="0">
                <a:latin typeface="Times New Roman"/>
                <a:cs typeface="Times New Roman"/>
              </a:rPr>
              <a:t>t</a:t>
            </a:r>
            <a:r>
              <a:rPr sz="3100" dirty="0">
                <a:latin typeface="Times New Roman"/>
                <a:cs typeface="Times New Roman"/>
              </a:rPr>
              <a:t>h</a:t>
            </a:r>
            <a:r>
              <a:rPr sz="3100" spc="-5" dirty="0">
                <a:latin typeface="Times New Roman"/>
                <a:cs typeface="Times New Roman"/>
              </a:rPr>
              <a:t>is</a:t>
            </a:r>
            <a:r>
              <a:rPr sz="3100" dirty="0">
                <a:latin typeface="Times New Roman"/>
                <a:cs typeface="Times New Roman"/>
              </a:rPr>
              <a:t>	</a:t>
            </a:r>
            <a:r>
              <a:rPr sz="3100" spc="-5" dirty="0">
                <a:latin typeface="Times New Roman"/>
                <a:cs typeface="Times New Roman"/>
              </a:rPr>
              <a:t>is</a:t>
            </a:r>
            <a:r>
              <a:rPr sz="3100" dirty="0">
                <a:latin typeface="Times New Roman"/>
                <a:cs typeface="Times New Roman"/>
              </a:rPr>
              <a:t>	p</a:t>
            </a:r>
            <a:r>
              <a:rPr sz="3100" spc="-30" dirty="0">
                <a:latin typeface="Times New Roman"/>
                <a:cs typeface="Times New Roman"/>
              </a:rPr>
              <a:t>r</a:t>
            </a:r>
            <a:r>
              <a:rPr sz="3100" spc="-15" dirty="0">
                <a:latin typeface="Times New Roman"/>
                <a:cs typeface="Times New Roman"/>
              </a:rPr>
              <a:t>od</a:t>
            </a:r>
            <a:r>
              <a:rPr sz="3100" dirty="0">
                <a:latin typeface="Times New Roman"/>
                <a:cs typeface="Times New Roman"/>
              </a:rPr>
              <a:t>u</a:t>
            </a:r>
            <a:r>
              <a:rPr sz="3100" spc="-15" dirty="0">
                <a:latin typeface="Times New Roman"/>
                <a:cs typeface="Times New Roman"/>
              </a:rPr>
              <a:t>ce</a:t>
            </a:r>
            <a:r>
              <a:rPr sz="3100" spc="-5" dirty="0">
                <a:latin typeface="Times New Roman"/>
                <a:cs typeface="Times New Roman"/>
              </a:rPr>
              <a:t>d  </a:t>
            </a:r>
            <a:r>
              <a:rPr sz="3100" spc="-10" dirty="0">
                <a:latin typeface="Times New Roman"/>
                <a:cs typeface="Times New Roman"/>
              </a:rPr>
              <a:t>temperature	</a:t>
            </a:r>
            <a:r>
              <a:rPr sz="3100" dirty="0">
                <a:latin typeface="Times New Roman"/>
                <a:cs typeface="Times New Roman"/>
              </a:rPr>
              <a:t>of	</a:t>
            </a:r>
            <a:r>
              <a:rPr sz="3100" spc="-5" dirty="0">
                <a:latin typeface="Times New Roman"/>
                <a:cs typeface="Times New Roman"/>
              </a:rPr>
              <a:t>3200</a:t>
            </a:r>
            <a:r>
              <a:rPr sz="3075" spc="-7" baseline="25745" dirty="0">
                <a:latin typeface="Times New Roman"/>
                <a:cs typeface="Times New Roman"/>
              </a:rPr>
              <a:t>o</a:t>
            </a:r>
            <a:r>
              <a:rPr sz="3100" spc="-5" dirty="0">
                <a:latin typeface="Times New Roman"/>
                <a:cs typeface="Times New Roman"/>
              </a:rPr>
              <a:t>C.</a:t>
            </a:r>
            <a:r>
              <a:rPr sz="3100" spc="-5">
                <a:latin typeface="Times New Roman"/>
                <a:cs typeface="Times New Roman"/>
              </a:rPr>
              <a:t>	</a:t>
            </a:r>
            <a:endParaRPr sz="31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662676" y="4812791"/>
            <a:ext cx="4479290" cy="504625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265430" marR="5080" indent="-253365">
              <a:lnSpc>
                <a:spcPts val="3700"/>
              </a:lnSpc>
              <a:spcBef>
                <a:spcPts val="235"/>
              </a:spcBef>
              <a:tabLst>
                <a:tab pos="457200" algn="l"/>
                <a:tab pos="1771014" algn="l"/>
                <a:tab pos="2261870" algn="l"/>
                <a:tab pos="2813685" algn="l"/>
                <a:tab pos="3203575" algn="l"/>
              </a:tabLst>
            </a:pPr>
            <a:r>
              <a:rPr sz="3100">
                <a:latin typeface="Times New Roman"/>
                <a:cs typeface="Times New Roman"/>
              </a:rPr>
              <a:t>	</a:t>
            </a:r>
          </a:p>
        </p:txBody>
      </p:sp>
      <p:sp>
        <p:nvSpPr>
          <p:cNvPr id="8" name="object 8"/>
          <p:cNvSpPr/>
          <p:nvPr/>
        </p:nvSpPr>
        <p:spPr>
          <a:xfrm>
            <a:off x="3273552" y="2505964"/>
            <a:ext cx="7016496" cy="13441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535"/>
              </a:lnSpc>
            </a:pPr>
            <a:fld id="{81D60167-4931-47E6-BA6A-407CBD079E47}" type="slidenum">
              <a:rPr spc="10" dirty="0"/>
              <a:pPr marL="25400">
                <a:lnSpc>
                  <a:spcPts val="1535"/>
                </a:lnSpc>
              </a:pPr>
              <a:t>12</a:t>
            </a:fld>
            <a:endParaRPr spc="1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81076" y="103631"/>
            <a:ext cx="9746615" cy="239745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100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Carburizing</a:t>
            </a:r>
            <a:r>
              <a:rPr sz="3100" u="heavy" spc="-114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100" u="heavy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Flame</a:t>
            </a:r>
            <a:r>
              <a:rPr sz="3100" spc="-15" dirty="0">
                <a:latin typeface="Times New Roman"/>
                <a:cs typeface="Times New Roman"/>
              </a:rPr>
              <a:t>:</a:t>
            </a:r>
            <a:endParaRPr sz="3100">
              <a:latin typeface="Times New Roman"/>
              <a:cs typeface="Times New Roman"/>
            </a:endParaRPr>
          </a:p>
          <a:p>
            <a:pPr marL="12700" marR="5080" algn="just">
              <a:lnSpc>
                <a:spcPct val="99700"/>
              </a:lnSpc>
              <a:spcBef>
                <a:spcPts val="10"/>
              </a:spcBef>
            </a:pPr>
            <a:r>
              <a:rPr sz="3100" spc="-5" dirty="0">
                <a:latin typeface="Times New Roman"/>
                <a:cs typeface="Times New Roman"/>
              </a:rPr>
              <a:t>There is </a:t>
            </a:r>
            <a:r>
              <a:rPr sz="3100" spc="-10" dirty="0">
                <a:latin typeface="Times New Roman"/>
                <a:cs typeface="Times New Roman"/>
              </a:rPr>
              <a:t>excess </a:t>
            </a:r>
            <a:r>
              <a:rPr sz="3100" dirty="0">
                <a:latin typeface="Times New Roman"/>
                <a:cs typeface="Times New Roman"/>
              </a:rPr>
              <a:t>of </a:t>
            </a:r>
            <a:r>
              <a:rPr sz="3100" spc="-10" dirty="0">
                <a:latin typeface="Times New Roman"/>
                <a:cs typeface="Times New Roman"/>
              </a:rPr>
              <a:t>acetylene. </a:t>
            </a:r>
            <a:r>
              <a:rPr sz="3100" spc="-5" dirty="0">
                <a:latin typeface="Times New Roman"/>
                <a:cs typeface="Times New Roman"/>
              </a:rPr>
              <a:t>This </a:t>
            </a:r>
            <a:r>
              <a:rPr sz="3100" spc="-10" dirty="0">
                <a:latin typeface="Times New Roman"/>
                <a:cs typeface="Times New Roman"/>
              </a:rPr>
              <a:t>has </a:t>
            </a:r>
            <a:r>
              <a:rPr sz="3100" spc="-5" dirty="0">
                <a:latin typeface="Times New Roman"/>
                <a:cs typeface="Times New Roman"/>
              </a:rPr>
              <a:t>3 zones, </a:t>
            </a:r>
            <a:r>
              <a:rPr sz="3100" spc="-10" dirty="0">
                <a:latin typeface="Times New Roman"/>
                <a:cs typeface="Times New Roman"/>
              </a:rPr>
              <a:t>sharp inner  </a:t>
            </a:r>
            <a:r>
              <a:rPr sz="3100" spc="-5" dirty="0">
                <a:latin typeface="Times New Roman"/>
                <a:cs typeface="Times New Roman"/>
              </a:rPr>
              <a:t>cone, </a:t>
            </a:r>
            <a:r>
              <a:rPr sz="3100" spc="-10" dirty="0">
                <a:latin typeface="Times New Roman"/>
                <a:cs typeface="Times New Roman"/>
              </a:rPr>
              <a:t>intermediate whitish cone, bluish </a:t>
            </a:r>
            <a:r>
              <a:rPr sz="3100" spc="-5" dirty="0">
                <a:latin typeface="Times New Roman"/>
                <a:cs typeface="Times New Roman"/>
              </a:rPr>
              <a:t>outer </a:t>
            </a:r>
            <a:r>
              <a:rPr sz="3100" spc="-15" dirty="0">
                <a:latin typeface="Times New Roman"/>
                <a:cs typeface="Times New Roman"/>
              </a:rPr>
              <a:t>cone.  </a:t>
            </a:r>
            <a:r>
              <a:rPr sz="3100" spc="-5" dirty="0">
                <a:latin typeface="Times New Roman"/>
                <a:cs typeface="Times New Roman"/>
              </a:rPr>
              <a:t>The  </a:t>
            </a:r>
            <a:r>
              <a:rPr sz="3100" spc="-10" dirty="0">
                <a:latin typeface="Times New Roman"/>
                <a:cs typeface="Times New Roman"/>
              </a:rPr>
              <a:t>length </a:t>
            </a:r>
            <a:r>
              <a:rPr sz="3100" dirty="0">
                <a:latin typeface="Times New Roman"/>
                <a:cs typeface="Times New Roman"/>
              </a:rPr>
              <a:t>of the </a:t>
            </a:r>
            <a:r>
              <a:rPr sz="3100" spc="-10" dirty="0">
                <a:latin typeface="Times New Roman"/>
                <a:cs typeface="Times New Roman"/>
              </a:rPr>
              <a:t>intermediate </a:t>
            </a:r>
            <a:r>
              <a:rPr sz="3100" spc="-5" dirty="0">
                <a:latin typeface="Times New Roman"/>
                <a:cs typeface="Times New Roman"/>
              </a:rPr>
              <a:t>cone is </a:t>
            </a:r>
            <a:r>
              <a:rPr sz="3100" spc="-10" dirty="0">
                <a:latin typeface="Times New Roman"/>
                <a:cs typeface="Times New Roman"/>
              </a:rPr>
              <a:t>an indication </a:t>
            </a:r>
            <a:r>
              <a:rPr sz="3100" dirty="0">
                <a:latin typeface="Times New Roman"/>
                <a:cs typeface="Times New Roman"/>
              </a:rPr>
              <a:t>of the  </a:t>
            </a:r>
            <a:r>
              <a:rPr sz="3100" spc="-10" dirty="0">
                <a:latin typeface="Times New Roman"/>
                <a:cs typeface="Times New Roman"/>
              </a:rPr>
              <a:t>proportion </a:t>
            </a:r>
            <a:r>
              <a:rPr sz="3100" dirty="0">
                <a:latin typeface="Times New Roman"/>
                <a:cs typeface="Times New Roman"/>
              </a:rPr>
              <a:t>of </a:t>
            </a:r>
            <a:r>
              <a:rPr sz="3100" spc="-15">
                <a:latin typeface="Times New Roman"/>
                <a:cs typeface="Times New Roman"/>
              </a:rPr>
              <a:t>excess </a:t>
            </a:r>
            <a:r>
              <a:rPr sz="3100" spc="-10" smtClean="0">
                <a:latin typeface="Times New Roman"/>
                <a:cs typeface="Times New Roman"/>
              </a:rPr>
              <a:t>acetylene</a:t>
            </a:r>
            <a:endParaRPr sz="3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60831" y="4871211"/>
            <a:ext cx="9732264" cy="21945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535"/>
              </a:lnSpc>
            </a:pPr>
            <a:fld id="{81D60167-4931-47E6-BA6A-407CBD079E47}" type="slidenum">
              <a:rPr spc="10" dirty="0"/>
              <a:pPr marL="25400">
                <a:lnSpc>
                  <a:spcPts val="1535"/>
                </a:lnSpc>
              </a:pPr>
              <a:t>13</a:t>
            </a:fld>
            <a:endParaRPr spc="1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81076" y="103631"/>
            <a:ext cx="9746615" cy="144334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100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Oxidizing</a:t>
            </a:r>
            <a:r>
              <a:rPr sz="3100" u="heavy" spc="-114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100" u="heavy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Flame</a:t>
            </a:r>
            <a:r>
              <a:rPr sz="3100" spc="-15" dirty="0">
                <a:latin typeface="Times New Roman"/>
                <a:cs typeface="Times New Roman"/>
              </a:rPr>
              <a:t>:</a:t>
            </a:r>
            <a:endParaRPr sz="3100">
              <a:latin typeface="Times New Roman"/>
              <a:cs typeface="Times New Roman"/>
            </a:endParaRPr>
          </a:p>
          <a:p>
            <a:pPr marL="12700" marR="5080" algn="just">
              <a:lnSpc>
                <a:spcPct val="99600"/>
              </a:lnSpc>
              <a:spcBef>
                <a:spcPts val="15"/>
              </a:spcBef>
            </a:pPr>
            <a:r>
              <a:rPr sz="3100" spc="-5" dirty="0">
                <a:latin typeface="Times New Roman"/>
                <a:cs typeface="Times New Roman"/>
              </a:rPr>
              <a:t>There is </a:t>
            </a:r>
            <a:r>
              <a:rPr sz="3100" spc="-15" dirty="0">
                <a:latin typeface="Times New Roman"/>
                <a:cs typeface="Times New Roman"/>
              </a:rPr>
              <a:t>excess </a:t>
            </a:r>
            <a:r>
              <a:rPr sz="3100" spc="-10" dirty="0">
                <a:latin typeface="Times New Roman"/>
                <a:cs typeface="Times New Roman"/>
              </a:rPr>
              <a:t>oxygen. </a:t>
            </a:r>
            <a:r>
              <a:rPr sz="3100" spc="-15" dirty="0">
                <a:latin typeface="Times New Roman"/>
                <a:cs typeface="Times New Roman"/>
              </a:rPr>
              <a:t>It </a:t>
            </a:r>
            <a:r>
              <a:rPr sz="3100" spc="-5" dirty="0">
                <a:latin typeface="Times New Roman"/>
                <a:cs typeface="Times New Roman"/>
              </a:rPr>
              <a:t>has </a:t>
            </a:r>
            <a:r>
              <a:rPr sz="3100" spc="-10" dirty="0">
                <a:latin typeface="Times New Roman"/>
                <a:cs typeface="Times New Roman"/>
              </a:rPr>
              <a:t>inner cone with </a:t>
            </a:r>
            <a:r>
              <a:rPr sz="3100" spc="-5" dirty="0">
                <a:latin typeface="Times New Roman"/>
                <a:cs typeface="Times New Roman"/>
              </a:rPr>
              <a:t>purplish </a:t>
            </a:r>
            <a:r>
              <a:rPr sz="3100" spc="-10" dirty="0">
                <a:latin typeface="Times New Roman"/>
                <a:cs typeface="Times New Roman"/>
              </a:rPr>
              <a:t>tinge  </a:t>
            </a:r>
            <a:r>
              <a:rPr sz="3100" spc="-5" dirty="0">
                <a:latin typeface="Times New Roman"/>
                <a:cs typeface="Times New Roman"/>
              </a:rPr>
              <a:t>and outer </a:t>
            </a:r>
            <a:r>
              <a:rPr sz="3100" spc="-10" dirty="0">
                <a:latin typeface="Times New Roman"/>
                <a:cs typeface="Times New Roman"/>
              </a:rPr>
              <a:t>cone. This </a:t>
            </a:r>
            <a:r>
              <a:rPr sz="3100" spc="-5" dirty="0">
                <a:latin typeface="Times New Roman"/>
                <a:cs typeface="Times New Roman"/>
              </a:rPr>
              <a:t>is used </a:t>
            </a:r>
            <a:r>
              <a:rPr sz="3100" spc="-10" dirty="0">
                <a:latin typeface="Times New Roman"/>
                <a:cs typeface="Times New Roman"/>
              </a:rPr>
              <a:t>for non-ferrous alloys</a:t>
            </a:r>
            <a:r>
              <a:rPr sz="3100" spc="-10">
                <a:latin typeface="Times New Roman"/>
                <a:cs typeface="Times New Roman"/>
              </a:rPr>
              <a:t>. </a:t>
            </a:r>
            <a:endParaRPr sz="3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29768" y="4493259"/>
            <a:ext cx="9637776" cy="25603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535"/>
              </a:lnSpc>
            </a:pPr>
            <a:fld id="{81D60167-4931-47E6-BA6A-407CBD079E47}" type="slidenum">
              <a:rPr spc="10" dirty="0"/>
              <a:pPr marL="25400">
                <a:lnSpc>
                  <a:spcPts val="1535"/>
                </a:lnSpc>
              </a:pPr>
              <a:t>14</a:t>
            </a:fld>
            <a:endParaRPr spc="1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535"/>
              </a:lnSpc>
            </a:pPr>
            <a:fld id="{81D60167-4931-47E6-BA6A-407CBD079E47}" type="slidenum">
              <a:rPr spc="10" dirty="0"/>
              <a:pPr marL="25400">
                <a:lnSpc>
                  <a:spcPts val="1535"/>
                </a:lnSpc>
              </a:pPr>
              <a:t>15</a:t>
            </a:fld>
            <a:endParaRPr spc="10" dirty="0"/>
          </a:p>
        </p:txBody>
      </p:sp>
      <p:sp>
        <p:nvSpPr>
          <p:cNvPr id="2" name="object 2"/>
          <p:cNvSpPr txBox="1"/>
          <p:nvPr/>
        </p:nvSpPr>
        <p:spPr>
          <a:xfrm>
            <a:off x="481076" y="103631"/>
            <a:ext cx="9746615" cy="709040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786765" algn="l"/>
              </a:tabLst>
            </a:pPr>
            <a:r>
              <a:rPr sz="3100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Arc	</a:t>
            </a:r>
            <a:r>
              <a:rPr sz="3100" u="heavy" spc="-3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Welding</a:t>
            </a:r>
            <a:r>
              <a:rPr sz="3100" spc="-35" dirty="0">
                <a:latin typeface="Times New Roman"/>
                <a:cs typeface="Times New Roman"/>
              </a:rPr>
              <a:t>:</a:t>
            </a:r>
            <a:endParaRPr sz="3100">
              <a:latin typeface="Times New Roman"/>
              <a:cs typeface="Times New Roman"/>
            </a:endParaRPr>
          </a:p>
          <a:p>
            <a:pPr marL="12700" marR="5715" algn="just">
              <a:lnSpc>
                <a:spcPct val="99600"/>
              </a:lnSpc>
              <a:spcBef>
                <a:spcPts val="15"/>
              </a:spcBef>
            </a:pPr>
            <a:r>
              <a:rPr sz="3100" spc="-5" dirty="0">
                <a:latin typeface="Times New Roman"/>
                <a:cs typeface="Times New Roman"/>
              </a:rPr>
              <a:t>It is a process </a:t>
            </a:r>
            <a:r>
              <a:rPr sz="3100" dirty="0">
                <a:latin typeface="Times New Roman"/>
                <a:cs typeface="Times New Roman"/>
              </a:rPr>
              <a:t>of </a:t>
            </a:r>
            <a:r>
              <a:rPr sz="3100" spc="-10" dirty="0">
                <a:latin typeface="Times New Roman"/>
                <a:cs typeface="Times New Roman"/>
              </a:rPr>
              <a:t>generating the </a:t>
            </a:r>
            <a:r>
              <a:rPr sz="3100" spc="-15" dirty="0">
                <a:latin typeface="Times New Roman"/>
                <a:cs typeface="Times New Roman"/>
              </a:rPr>
              <a:t>heat </a:t>
            </a:r>
            <a:r>
              <a:rPr sz="3100" spc="-5" dirty="0">
                <a:latin typeface="Times New Roman"/>
                <a:cs typeface="Times New Roman"/>
              </a:rPr>
              <a:t>required </a:t>
            </a:r>
            <a:r>
              <a:rPr sz="3100" spc="-10" dirty="0">
                <a:latin typeface="Times New Roman"/>
                <a:cs typeface="Times New Roman"/>
              </a:rPr>
              <a:t>for </a:t>
            </a:r>
            <a:r>
              <a:rPr sz="3100" spc="-15" dirty="0">
                <a:latin typeface="Times New Roman"/>
                <a:cs typeface="Times New Roman"/>
              </a:rPr>
              <a:t>melting </a:t>
            </a:r>
            <a:r>
              <a:rPr sz="3100" dirty="0">
                <a:latin typeface="Times New Roman"/>
                <a:cs typeface="Times New Roman"/>
              </a:rPr>
              <a:t>the  </a:t>
            </a:r>
            <a:r>
              <a:rPr sz="3100" spc="-5" dirty="0">
                <a:latin typeface="Times New Roman"/>
                <a:cs typeface="Times New Roman"/>
              </a:rPr>
              <a:t>joint </a:t>
            </a:r>
            <a:r>
              <a:rPr sz="3100" dirty="0">
                <a:latin typeface="Times New Roman"/>
                <a:cs typeface="Times New Roman"/>
              </a:rPr>
              <a:t>by </a:t>
            </a:r>
            <a:r>
              <a:rPr sz="3100" spc="-20" dirty="0">
                <a:latin typeface="Times New Roman"/>
                <a:cs typeface="Times New Roman"/>
              </a:rPr>
              <a:t>means </a:t>
            </a:r>
            <a:r>
              <a:rPr sz="3100" dirty="0">
                <a:latin typeface="Times New Roman"/>
                <a:cs typeface="Times New Roman"/>
              </a:rPr>
              <a:t>of </a:t>
            </a:r>
            <a:r>
              <a:rPr sz="3100" spc="-10" dirty="0">
                <a:latin typeface="Times New Roman"/>
                <a:cs typeface="Times New Roman"/>
              </a:rPr>
              <a:t>an electric arc. </a:t>
            </a:r>
            <a:r>
              <a:rPr sz="3100" spc="-5" dirty="0">
                <a:latin typeface="Times New Roman"/>
                <a:cs typeface="Times New Roman"/>
              </a:rPr>
              <a:t>This is </a:t>
            </a:r>
            <a:r>
              <a:rPr sz="3100" spc="-20" dirty="0">
                <a:latin typeface="Times New Roman"/>
                <a:cs typeface="Times New Roman"/>
              </a:rPr>
              <a:t>most </a:t>
            </a:r>
            <a:r>
              <a:rPr sz="3100" spc="-5" dirty="0">
                <a:latin typeface="Times New Roman"/>
                <a:cs typeface="Times New Roman"/>
              </a:rPr>
              <a:t>widely used  </a:t>
            </a:r>
            <a:r>
              <a:rPr sz="3100" spc="-10" dirty="0">
                <a:latin typeface="Times New Roman"/>
                <a:cs typeface="Times New Roman"/>
              </a:rPr>
              <a:t>than Gas </a:t>
            </a:r>
            <a:r>
              <a:rPr sz="3100" spc="-15" dirty="0">
                <a:latin typeface="Times New Roman"/>
                <a:cs typeface="Times New Roman"/>
              </a:rPr>
              <a:t>welding </a:t>
            </a:r>
            <a:r>
              <a:rPr sz="3100" spc="-10" dirty="0">
                <a:latin typeface="Times New Roman"/>
                <a:cs typeface="Times New Roman"/>
              </a:rPr>
              <a:t>because </a:t>
            </a:r>
            <a:r>
              <a:rPr sz="3100" dirty="0">
                <a:latin typeface="Times New Roman"/>
                <a:cs typeface="Times New Roman"/>
              </a:rPr>
              <a:t>of the </a:t>
            </a:r>
            <a:r>
              <a:rPr sz="3100" spc="-10" dirty="0">
                <a:latin typeface="Times New Roman"/>
                <a:cs typeface="Times New Roman"/>
              </a:rPr>
              <a:t>ease </a:t>
            </a:r>
            <a:r>
              <a:rPr sz="3100" dirty="0">
                <a:latin typeface="Times New Roman"/>
                <a:cs typeface="Times New Roman"/>
              </a:rPr>
              <a:t>of </a:t>
            </a:r>
            <a:r>
              <a:rPr sz="3100" spc="-5" dirty="0">
                <a:latin typeface="Times New Roman"/>
                <a:cs typeface="Times New Roman"/>
              </a:rPr>
              <a:t>use </a:t>
            </a:r>
            <a:r>
              <a:rPr sz="3100" spc="-20" dirty="0">
                <a:latin typeface="Times New Roman"/>
                <a:cs typeface="Times New Roman"/>
              </a:rPr>
              <a:t>and </a:t>
            </a:r>
            <a:r>
              <a:rPr sz="3100" spc="-5" dirty="0">
                <a:latin typeface="Times New Roman"/>
                <a:cs typeface="Times New Roman"/>
              </a:rPr>
              <a:t>high  production</a:t>
            </a:r>
            <a:r>
              <a:rPr sz="3100" spc="-15" dirty="0">
                <a:latin typeface="Times New Roman"/>
                <a:cs typeface="Times New Roman"/>
              </a:rPr>
              <a:t> </a:t>
            </a:r>
            <a:r>
              <a:rPr sz="3100" spc="-10" dirty="0">
                <a:latin typeface="Times New Roman"/>
                <a:cs typeface="Times New Roman"/>
              </a:rPr>
              <a:t>rates.</a:t>
            </a:r>
            <a:endParaRPr sz="3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1621790" algn="l"/>
              </a:tabLst>
            </a:pPr>
            <a:r>
              <a:rPr sz="3100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Principle	</a:t>
            </a:r>
            <a:r>
              <a:rPr sz="31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of</a:t>
            </a:r>
            <a:r>
              <a:rPr sz="3100" u="heavy" spc="-204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100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Arc</a:t>
            </a:r>
            <a:r>
              <a:rPr sz="3100" spc="-10" dirty="0">
                <a:latin typeface="Times New Roman"/>
                <a:cs typeface="Times New Roman"/>
              </a:rPr>
              <a:t>:</a:t>
            </a:r>
            <a:endParaRPr sz="3100">
              <a:latin typeface="Times New Roman"/>
              <a:cs typeface="Times New Roman"/>
            </a:endParaRPr>
          </a:p>
          <a:p>
            <a:pPr marL="12700" marR="5080" algn="just">
              <a:lnSpc>
                <a:spcPct val="99600"/>
              </a:lnSpc>
              <a:spcBef>
                <a:spcPts val="15"/>
              </a:spcBef>
            </a:pPr>
            <a:r>
              <a:rPr sz="3100" spc="-5" dirty="0">
                <a:latin typeface="Times New Roman"/>
                <a:cs typeface="Times New Roman"/>
              </a:rPr>
              <a:t>An Arc is </a:t>
            </a:r>
            <a:r>
              <a:rPr sz="3100" spc="-10" dirty="0">
                <a:latin typeface="Times New Roman"/>
                <a:cs typeface="Times New Roman"/>
              </a:rPr>
              <a:t>generated between </a:t>
            </a:r>
            <a:r>
              <a:rPr sz="3100" spc="-5" dirty="0">
                <a:latin typeface="Times New Roman"/>
                <a:cs typeface="Times New Roman"/>
              </a:rPr>
              <a:t>two </a:t>
            </a:r>
            <a:r>
              <a:rPr sz="3100" spc="-10" dirty="0">
                <a:latin typeface="Times New Roman"/>
                <a:cs typeface="Times New Roman"/>
              </a:rPr>
              <a:t>conductors </a:t>
            </a:r>
            <a:r>
              <a:rPr sz="3100" dirty="0">
                <a:latin typeface="Times New Roman"/>
                <a:cs typeface="Times New Roman"/>
              </a:rPr>
              <a:t>of </a:t>
            </a:r>
            <a:r>
              <a:rPr sz="3100" spc="-25" dirty="0">
                <a:latin typeface="Times New Roman"/>
                <a:cs typeface="Times New Roman"/>
              </a:rPr>
              <a:t>Electricity,  </a:t>
            </a:r>
            <a:r>
              <a:rPr sz="3100" spc="-10" dirty="0">
                <a:latin typeface="Times New Roman"/>
                <a:cs typeface="Times New Roman"/>
              </a:rPr>
              <a:t>Cathode </a:t>
            </a:r>
            <a:r>
              <a:rPr sz="3100" spc="-20" dirty="0">
                <a:latin typeface="Times New Roman"/>
                <a:cs typeface="Times New Roman"/>
              </a:rPr>
              <a:t>and </a:t>
            </a:r>
            <a:r>
              <a:rPr sz="3100" spc="-15" dirty="0">
                <a:latin typeface="Times New Roman"/>
                <a:cs typeface="Times New Roman"/>
              </a:rPr>
              <a:t>Anode, </a:t>
            </a:r>
            <a:r>
              <a:rPr sz="3100" spc="-10" dirty="0">
                <a:latin typeface="Times New Roman"/>
                <a:cs typeface="Times New Roman"/>
              </a:rPr>
              <a:t>when they </a:t>
            </a:r>
            <a:r>
              <a:rPr sz="3100" spc="-5" dirty="0">
                <a:latin typeface="Times New Roman"/>
                <a:cs typeface="Times New Roman"/>
              </a:rPr>
              <a:t>are </a:t>
            </a:r>
            <a:r>
              <a:rPr sz="3100" spc="-15" dirty="0">
                <a:latin typeface="Times New Roman"/>
                <a:cs typeface="Times New Roman"/>
              </a:rPr>
              <a:t>touched </a:t>
            </a:r>
            <a:r>
              <a:rPr sz="3100" spc="-5" dirty="0">
                <a:latin typeface="Times New Roman"/>
                <a:cs typeface="Times New Roman"/>
              </a:rPr>
              <a:t>to </a:t>
            </a:r>
            <a:r>
              <a:rPr sz="3100" spc="-10" dirty="0">
                <a:latin typeface="Times New Roman"/>
                <a:cs typeface="Times New Roman"/>
              </a:rPr>
              <a:t>establish the  flow </a:t>
            </a:r>
            <a:r>
              <a:rPr sz="3100" dirty="0">
                <a:latin typeface="Times New Roman"/>
                <a:cs typeface="Times New Roman"/>
              </a:rPr>
              <a:t>of </a:t>
            </a:r>
            <a:r>
              <a:rPr sz="3100" spc="-10" dirty="0">
                <a:latin typeface="Times New Roman"/>
                <a:cs typeface="Times New Roman"/>
              </a:rPr>
              <a:t>current </a:t>
            </a:r>
            <a:r>
              <a:rPr sz="3100" spc="-20" dirty="0">
                <a:latin typeface="Times New Roman"/>
                <a:cs typeface="Times New Roman"/>
              </a:rPr>
              <a:t>and </a:t>
            </a:r>
            <a:r>
              <a:rPr sz="3100" spc="-15" dirty="0">
                <a:latin typeface="Times New Roman"/>
                <a:cs typeface="Times New Roman"/>
              </a:rPr>
              <a:t>then separated </a:t>
            </a:r>
            <a:r>
              <a:rPr sz="3100" spc="-10" dirty="0">
                <a:latin typeface="Times New Roman"/>
                <a:cs typeface="Times New Roman"/>
              </a:rPr>
              <a:t>by </a:t>
            </a:r>
            <a:r>
              <a:rPr sz="3100" spc="-5" dirty="0">
                <a:latin typeface="Times New Roman"/>
                <a:cs typeface="Times New Roman"/>
              </a:rPr>
              <a:t>a </a:t>
            </a:r>
            <a:r>
              <a:rPr sz="3100" spc="-15" dirty="0">
                <a:latin typeface="Times New Roman"/>
                <a:cs typeface="Times New Roman"/>
              </a:rPr>
              <a:t>small </a:t>
            </a:r>
            <a:r>
              <a:rPr sz="3100" spc="-10" dirty="0">
                <a:latin typeface="Times New Roman"/>
                <a:cs typeface="Times New Roman"/>
              </a:rPr>
              <a:t>distance. </a:t>
            </a:r>
            <a:r>
              <a:rPr sz="3100" spc="-5" dirty="0">
                <a:latin typeface="Times New Roman"/>
                <a:cs typeface="Times New Roman"/>
              </a:rPr>
              <a:t>An  arc is a </a:t>
            </a:r>
            <a:r>
              <a:rPr sz="3100" spc="-10" dirty="0">
                <a:latin typeface="Times New Roman"/>
                <a:cs typeface="Times New Roman"/>
              </a:rPr>
              <a:t>sustained electric </a:t>
            </a:r>
            <a:r>
              <a:rPr sz="3100" spc="-15" dirty="0">
                <a:latin typeface="Times New Roman"/>
                <a:cs typeface="Times New Roman"/>
              </a:rPr>
              <a:t>discharge </a:t>
            </a:r>
            <a:r>
              <a:rPr sz="3100" spc="-10" dirty="0">
                <a:latin typeface="Times New Roman"/>
                <a:cs typeface="Times New Roman"/>
              </a:rPr>
              <a:t>through </a:t>
            </a:r>
            <a:r>
              <a:rPr sz="3100" spc="-5" dirty="0">
                <a:latin typeface="Times New Roman"/>
                <a:cs typeface="Times New Roman"/>
              </a:rPr>
              <a:t>the </a:t>
            </a:r>
            <a:r>
              <a:rPr sz="3100" spc="-10" dirty="0">
                <a:latin typeface="Times New Roman"/>
                <a:cs typeface="Times New Roman"/>
              </a:rPr>
              <a:t>ionized </a:t>
            </a:r>
            <a:r>
              <a:rPr sz="3100" spc="-5" dirty="0">
                <a:latin typeface="Times New Roman"/>
                <a:cs typeface="Times New Roman"/>
              </a:rPr>
              <a:t>gas  </a:t>
            </a:r>
            <a:r>
              <a:rPr sz="3100" spc="-20" dirty="0">
                <a:latin typeface="Times New Roman"/>
                <a:cs typeface="Times New Roman"/>
              </a:rPr>
              <a:t>column </a:t>
            </a:r>
            <a:r>
              <a:rPr sz="3100" spc="-10" dirty="0">
                <a:latin typeface="Times New Roman"/>
                <a:cs typeface="Times New Roman"/>
              </a:rPr>
              <a:t>called </a:t>
            </a:r>
            <a:r>
              <a:rPr sz="3100" spc="-20" dirty="0">
                <a:latin typeface="Times New Roman"/>
                <a:cs typeface="Times New Roman"/>
              </a:rPr>
              <a:t>plasma </a:t>
            </a:r>
            <a:r>
              <a:rPr sz="3100" spc="-10" dirty="0">
                <a:latin typeface="Times New Roman"/>
                <a:cs typeface="Times New Roman"/>
              </a:rPr>
              <a:t>between </a:t>
            </a:r>
            <a:r>
              <a:rPr sz="3100" spc="-5" dirty="0">
                <a:latin typeface="Times New Roman"/>
                <a:cs typeface="Times New Roman"/>
              </a:rPr>
              <a:t>the two </a:t>
            </a:r>
            <a:r>
              <a:rPr sz="3100" spc="-15" dirty="0">
                <a:latin typeface="Times New Roman"/>
                <a:cs typeface="Times New Roman"/>
              </a:rPr>
              <a:t>electrodes. </a:t>
            </a:r>
            <a:r>
              <a:rPr sz="3100" spc="-5" dirty="0">
                <a:latin typeface="Times New Roman"/>
                <a:cs typeface="Times New Roman"/>
              </a:rPr>
              <a:t>The  </a:t>
            </a:r>
            <a:r>
              <a:rPr sz="3100" spc="-10" dirty="0">
                <a:latin typeface="Times New Roman"/>
                <a:cs typeface="Times New Roman"/>
              </a:rPr>
              <a:t>electrons liberated </a:t>
            </a:r>
            <a:r>
              <a:rPr sz="3100" spc="-5" dirty="0">
                <a:latin typeface="Times New Roman"/>
                <a:cs typeface="Times New Roman"/>
              </a:rPr>
              <a:t>from </a:t>
            </a:r>
            <a:r>
              <a:rPr sz="3100" dirty="0">
                <a:latin typeface="Times New Roman"/>
                <a:cs typeface="Times New Roman"/>
              </a:rPr>
              <a:t>the </a:t>
            </a:r>
            <a:r>
              <a:rPr sz="3100" spc="-10" dirty="0">
                <a:latin typeface="Times New Roman"/>
                <a:cs typeface="Times New Roman"/>
              </a:rPr>
              <a:t>cathode </a:t>
            </a:r>
            <a:r>
              <a:rPr sz="3100" spc="-5" dirty="0">
                <a:latin typeface="Times New Roman"/>
                <a:cs typeface="Times New Roman"/>
              </a:rPr>
              <a:t>strike </a:t>
            </a:r>
            <a:r>
              <a:rPr sz="3100" dirty="0">
                <a:latin typeface="Times New Roman"/>
                <a:cs typeface="Times New Roman"/>
              </a:rPr>
              <a:t>the </a:t>
            </a:r>
            <a:r>
              <a:rPr sz="3100" spc="-10" dirty="0">
                <a:latin typeface="Times New Roman"/>
                <a:cs typeface="Times New Roman"/>
              </a:rPr>
              <a:t>anode </a:t>
            </a:r>
            <a:r>
              <a:rPr sz="3100" spc="-20" dirty="0">
                <a:latin typeface="Times New Roman"/>
                <a:cs typeface="Times New Roman"/>
              </a:rPr>
              <a:t>at </a:t>
            </a:r>
            <a:r>
              <a:rPr sz="3100" spc="-10" dirty="0">
                <a:latin typeface="Times New Roman"/>
                <a:cs typeface="Times New Roman"/>
              </a:rPr>
              <a:t>high  </a:t>
            </a:r>
            <a:r>
              <a:rPr sz="3100" spc="-30" dirty="0">
                <a:latin typeface="Times New Roman"/>
                <a:cs typeface="Times New Roman"/>
              </a:rPr>
              <a:t>velocity, </a:t>
            </a:r>
            <a:r>
              <a:rPr sz="3100" spc="-10" dirty="0">
                <a:latin typeface="Times New Roman"/>
                <a:cs typeface="Times New Roman"/>
              </a:rPr>
              <a:t>generating </a:t>
            </a:r>
            <a:r>
              <a:rPr sz="3100" spc="-20" dirty="0">
                <a:latin typeface="Times New Roman"/>
                <a:cs typeface="Times New Roman"/>
              </a:rPr>
              <a:t>large </a:t>
            </a:r>
            <a:r>
              <a:rPr sz="3100" spc="-15" dirty="0">
                <a:latin typeface="Times New Roman"/>
                <a:cs typeface="Times New Roman"/>
              </a:rPr>
              <a:t>amount </a:t>
            </a:r>
            <a:r>
              <a:rPr sz="3100" dirty="0">
                <a:latin typeface="Times New Roman"/>
                <a:cs typeface="Times New Roman"/>
              </a:rPr>
              <a:t>of </a:t>
            </a:r>
            <a:r>
              <a:rPr sz="3100" spc="-10" dirty="0">
                <a:latin typeface="Times New Roman"/>
                <a:cs typeface="Times New Roman"/>
              </a:rPr>
              <a:t>heat </a:t>
            </a:r>
            <a:r>
              <a:rPr sz="3100" spc="-5" dirty="0">
                <a:latin typeface="Times New Roman"/>
                <a:cs typeface="Times New Roman"/>
              </a:rPr>
              <a:t>(6000</a:t>
            </a:r>
            <a:r>
              <a:rPr sz="3075" spc="-7" baseline="25745" dirty="0">
                <a:latin typeface="Times New Roman"/>
                <a:cs typeface="Times New Roman"/>
              </a:rPr>
              <a:t>o</a:t>
            </a:r>
            <a:r>
              <a:rPr sz="3100" spc="-5" dirty="0">
                <a:latin typeface="Times New Roman"/>
                <a:cs typeface="Times New Roman"/>
              </a:rPr>
              <a:t>C). </a:t>
            </a:r>
            <a:r>
              <a:rPr sz="3100" spc="-10" dirty="0">
                <a:latin typeface="Times New Roman"/>
                <a:cs typeface="Times New Roman"/>
              </a:rPr>
              <a:t>About  </a:t>
            </a:r>
            <a:r>
              <a:rPr sz="3100" dirty="0">
                <a:latin typeface="Times New Roman"/>
                <a:cs typeface="Times New Roman"/>
              </a:rPr>
              <a:t>65% </a:t>
            </a:r>
            <a:r>
              <a:rPr sz="3100" spc="-5" dirty="0">
                <a:latin typeface="Times New Roman"/>
                <a:cs typeface="Times New Roman"/>
              </a:rPr>
              <a:t>to </a:t>
            </a:r>
            <a:r>
              <a:rPr sz="3100" dirty="0">
                <a:latin typeface="Times New Roman"/>
                <a:cs typeface="Times New Roman"/>
              </a:rPr>
              <a:t>75% of </a:t>
            </a:r>
            <a:r>
              <a:rPr sz="3100" spc="-5" dirty="0">
                <a:latin typeface="Times New Roman"/>
                <a:cs typeface="Times New Roman"/>
              </a:rPr>
              <a:t>total </a:t>
            </a:r>
            <a:r>
              <a:rPr sz="3100" spc="-10" dirty="0">
                <a:latin typeface="Times New Roman"/>
                <a:cs typeface="Times New Roman"/>
              </a:rPr>
              <a:t>heat </a:t>
            </a:r>
            <a:r>
              <a:rPr sz="3100" spc="-5" dirty="0">
                <a:latin typeface="Times New Roman"/>
                <a:cs typeface="Times New Roman"/>
              </a:rPr>
              <a:t>is liberated </a:t>
            </a:r>
            <a:r>
              <a:rPr sz="3100" spc="-10" dirty="0">
                <a:latin typeface="Times New Roman"/>
                <a:cs typeface="Times New Roman"/>
              </a:rPr>
              <a:t>at</a:t>
            </a:r>
            <a:r>
              <a:rPr sz="3100" spc="-235" dirty="0">
                <a:latin typeface="Times New Roman"/>
                <a:cs typeface="Times New Roman"/>
              </a:rPr>
              <a:t> </a:t>
            </a:r>
            <a:r>
              <a:rPr sz="3100" spc="-5" dirty="0">
                <a:latin typeface="Times New Roman"/>
                <a:cs typeface="Times New Roman"/>
              </a:rPr>
              <a:t>anode.</a:t>
            </a:r>
            <a:endParaRPr sz="3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CTAE LECT\IMG_20190407_1142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693400" cy="7556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CTAE LECT\IMG_20190407_1142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693400" cy="7556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CTAE LECT\IMG_20190407_1143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1750"/>
            <a:ext cx="10693400" cy="7556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535"/>
              </a:lnSpc>
            </a:pPr>
            <a:fld id="{81D60167-4931-47E6-BA6A-407CBD079E47}" type="slidenum">
              <a:rPr spc="10" dirty="0"/>
              <a:pPr marL="25400">
                <a:lnSpc>
                  <a:spcPts val="1535"/>
                </a:lnSpc>
              </a:pPr>
              <a:t>19</a:t>
            </a:fld>
            <a:endParaRPr spc="10" dirty="0"/>
          </a:p>
        </p:txBody>
      </p:sp>
      <p:sp>
        <p:nvSpPr>
          <p:cNvPr id="2" name="object 2"/>
          <p:cNvSpPr txBox="1"/>
          <p:nvPr/>
        </p:nvSpPr>
        <p:spPr>
          <a:xfrm>
            <a:off x="481076" y="103631"/>
            <a:ext cx="9746615" cy="1640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8255">
              <a:lnSpc>
                <a:spcPct val="100000"/>
              </a:lnSpc>
              <a:spcBef>
                <a:spcPts val="95"/>
              </a:spcBef>
              <a:tabLst>
                <a:tab pos="411480" algn="l"/>
                <a:tab pos="1618615" algn="l"/>
                <a:tab pos="2148840" algn="l"/>
                <a:tab pos="3176270" algn="l"/>
                <a:tab pos="3496310" algn="l"/>
                <a:tab pos="3926204" algn="l"/>
                <a:tab pos="4672965" algn="l"/>
                <a:tab pos="6702425" algn="l"/>
                <a:tab pos="8305800" algn="l"/>
                <a:tab pos="9247505" algn="l"/>
              </a:tabLst>
            </a:pPr>
            <a:r>
              <a:rPr sz="3100" spc="-5" dirty="0">
                <a:latin typeface="Times New Roman"/>
                <a:cs typeface="Times New Roman"/>
              </a:rPr>
              <a:t>It	</a:t>
            </a:r>
            <a:r>
              <a:rPr sz="3100" spc="-10" dirty="0">
                <a:latin typeface="Times New Roman"/>
                <a:cs typeface="Times New Roman"/>
              </a:rPr>
              <a:t>s</a:t>
            </a:r>
            <a:r>
              <a:rPr sz="3100" dirty="0">
                <a:latin typeface="Times New Roman"/>
                <a:cs typeface="Times New Roman"/>
              </a:rPr>
              <a:t>h</a:t>
            </a:r>
            <a:r>
              <a:rPr sz="3100" spc="-15" dirty="0">
                <a:latin typeface="Times New Roman"/>
                <a:cs typeface="Times New Roman"/>
              </a:rPr>
              <a:t>o</a:t>
            </a:r>
            <a:r>
              <a:rPr sz="3100" dirty="0">
                <a:latin typeface="Times New Roman"/>
                <a:cs typeface="Times New Roman"/>
              </a:rPr>
              <a:t>u</a:t>
            </a:r>
            <a:r>
              <a:rPr sz="3100" spc="-25" dirty="0">
                <a:latin typeface="Times New Roman"/>
                <a:cs typeface="Times New Roman"/>
              </a:rPr>
              <a:t>l</a:t>
            </a:r>
            <a:r>
              <a:rPr sz="3100" spc="-5" dirty="0">
                <a:latin typeface="Times New Roman"/>
                <a:cs typeface="Times New Roman"/>
              </a:rPr>
              <a:t>d</a:t>
            </a:r>
            <a:r>
              <a:rPr sz="3100" dirty="0">
                <a:latin typeface="Times New Roman"/>
                <a:cs typeface="Times New Roman"/>
              </a:rPr>
              <a:t>	b</a:t>
            </a:r>
            <a:r>
              <a:rPr sz="3100" spc="-5" dirty="0">
                <a:latin typeface="Times New Roman"/>
                <a:cs typeface="Times New Roman"/>
              </a:rPr>
              <a:t>e</a:t>
            </a:r>
            <a:r>
              <a:rPr sz="3100" dirty="0">
                <a:latin typeface="Times New Roman"/>
                <a:cs typeface="Times New Roman"/>
              </a:rPr>
              <a:t>	</a:t>
            </a:r>
            <a:r>
              <a:rPr sz="3100" spc="-15" dirty="0">
                <a:latin typeface="Times New Roman"/>
                <a:cs typeface="Times New Roman"/>
              </a:rPr>
              <a:t>n</a:t>
            </a:r>
            <a:r>
              <a:rPr sz="3100" dirty="0">
                <a:latin typeface="Times New Roman"/>
                <a:cs typeface="Times New Roman"/>
              </a:rPr>
              <a:t>o</a:t>
            </a:r>
            <a:r>
              <a:rPr sz="3100" spc="-5" dirty="0">
                <a:latin typeface="Times New Roman"/>
                <a:cs typeface="Times New Roman"/>
              </a:rPr>
              <a:t>t</a:t>
            </a:r>
            <a:r>
              <a:rPr sz="3100" spc="-35" dirty="0">
                <a:latin typeface="Times New Roman"/>
                <a:cs typeface="Times New Roman"/>
              </a:rPr>
              <a:t>e</a:t>
            </a:r>
            <a:r>
              <a:rPr sz="3100" spc="-5" dirty="0">
                <a:latin typeface="Times New Roman"/>
                <a:cs typeface="Times New Roman"/>
              </a:rPr>
              <a:t>d</a:t>
            </a:r>
            <a:r>
              <a:rPr sz="3100" dirty="0">
                <a:latin typeface="Times New Roman"/>
                <a:cs typeface="Times New Roman"/>
              </a:rPr>
              <a:t>	</a:t>
            </a:r>
            <a:r>
              <a:rPr sz="3100" spc="-5" dirty="0">
                <a:latin typeface="Times New Roman"/>
                <a:cs typeface="Times New Roman"/>
              </a:rPr>
              <a:t>t</a:t>
            </a:r>
            <a:r>
              <a:rPr sz="3100" dirty="0">
                <a:latin typeface="Times New Roman"/>
                <a:cs typeface="Times New Roman"/>
              </a:rPr>
              <a:t>h</a:t>
            </a:r>
            <a:r>
              <a:rPr sz="3100" spc="-15" dirty="0">
                <a:latin typeface="Times New Roman"/>
                <a:cs typeface="Times New Roman"/>
              </a:rPr>
              <a:t>a</a:t>
            </a:r>
            <a:r>
              <a:rPr sz="3100" spc="-5" dirty="0">
                <a:latin typeface="Times New Roman"/>
                <a:cs typeface="Times New Roman"/>
              </a:rPr>
              <a:t>t</a:t>
            </a:r>
            <a:r>
              <a:rPr sz="3100" dirty="0">
                <a:latin typeface="Times New Roman"/>
                <a:cs typeface="Times New Roman"/>
              </a:rPr>
              <a:t>	</a:t>
            </a:r>
            <a:r>
              <a:rPr sz="3100" spc="-10" dirty="0">
                <a:latin typeface="Times New Roman"/>
                <a:cs typeface="Times New Roman"/>
              </a:rPr>
              <a:t>A</a:t>
            </a:r>
            <a:r>
              <a:rPr sz="3100" spc="-5" dirty="0">
                <a:latin typeface="Times New Roman"/>
                <a:cs typeface="Times New Roman"/>
              </a:rPr>
              <a:t>rc</a:t>
            </a:r>
            <a:r>
              <a:rPr sz="3100" dirty="0">
                <a:latin typeface="Times New Roman"/>
                <a:cs typeface="Times New Roman"/>
              </a:rPr>
              <a:t>	</a:t>
            </a:r>
            <a:r>
              <a:rPr sz="3100" spc="-5" dirty="0">
                <a:latin typeface="Times New Roman"/>
                <a:cs typeface="Times New Roman"/>
              </a:rPr>
              <a:t>t</a:t>
            </a:r>
            <a:r>
              <a:rPr sz="3100" spc="-15" dirty="0">
                <a:latin typeface="Times New Roman"/>
                <a:cs typeface="Times New Roman"/>
              </a:rPr>
              <a:t>e</a:t>
            </a:r>
            <a:r>
              <a:rPr sz="3100" spc="-65" dirty="0">
                <a:latin typeface="Times New Roman"/>
                <a:cs typeface="Times New Roman"/>
              </a:rPr>
              <a:t>m</a:t>
            </a:r>
            <a:r>
              <a:rPr sz="3100" dirty="0">
                <a:latin typeface="Times New Roman"/>
                <a:cs typeface="Times New Roman"/>
              </a:rPr>
              <a:t>p</a:t>
            </a:r>
            <a:r>
              <a:rPr sz="3100" spc="-15" dirty="0">
                <a:latin typeface="Times New Roman"/>
                <a:cs typeface="Times New Roman"/>
              </a:rPr>
              <a:t>e</a:t>
            </a:r>
            <a:r>
              <a:rPr sz="3100" spc="-5" dirty="0">
                <a:latin typeface="Times New Roman"/>
                <a:cs typeface="Times New Roman"/>
              </a:rPr>
              <a:t>r</a:t>
            </a:r>
            <a:r>
              <a:rPr sz="3100" spc="-15" dirty="0">
                <a:latin typeface="Times New Roman"/>
                <a:cs typeface="Times New Roman"/>
              </a:rPr>
              <a:t>a</a:t>
            </a:r>
            <a:r>
              <a:rPr sz="3100" spc="-5" dirty="0">
                <a:latin typeface="Times New Roman"/>
                <a:cs typeface="Times New Roman"/>
              </a:rPr>
              <a:t>t</a:t>
            </a:r>
            <a:r>
              <a:rPr sz="3100" dirty="0">
                <a:latin typeface="Times New Roman"/>
                <a:cs typeface="Times New Roman"/>
              </a:rPr>
              <a:t>u</a:t>
            </a:r>
            <a:r>
              <a:rPr sz="3100" spc="-5" dirty="0">
                <a:latin typeface="Times New Roman"/>
                <a:cs typeface="Times New Roman"/>
              </a:rPr>
              <a:t>re</a:t>
            </a:r>
            <a:r>
              <a:rPr sz="3100" dirty="0">
                <a:latin typeface="Times New Roman"/>
                <a:cs typeface="Times New Roman"/>
              </a:rPr>
              <a:t>	d</a:t>
            </a:r>
            <a:r>
              <a:rPr sz="3100" spc="-35" dirty="0">
                <a:latin typeface="Times New Roman"/>
                <a:cs typeface="Times New Roman"/>
              </a:rPr>
              <a:t>e</a:t>
            </a:r>
            <a:r>
              <a:rPr sz="3100" dirty="0">
                <a:latin typeface="Times New Roman"/>
                <a:cs typeface="Times New Roman"/>
              </a:rPr>
              <a:t>p</a:t>
            </a:r>
            <a:r>
              <a:rPr sz="3100" spc="-15" dirty="0">
                <a:latin typeface="Times New Roman"/>
                <a:cs typeface="Times New Roman"/>
              </a:rPr>
              <a:t>en</a:t>
            </a:r>
            <a:r>
              <a:rPr sz="3100" dirty="0">
                <a:latin typeface="Times New Roman"/>
                <a:cs typeface="Times New Roman"/>
              </a:rPr>
              <a:t>d</a:t>
            </a:r>
            <a:r>
              <a:rPr sz="3100" spc="-5" dirty="0">
                <a:latin typeface="Times New Roman"/>
                <a:cs typeface="Times New Roman"/>
              </a:rPr>
              <a:t>s</a:t>
            </a:r>
            <a:r>
              <a:rPr sz="3100" dirty="0">
                <a:latin typeface="Times New Roman"/>
                <a:cs typeface="Times New Roman"/>
              </a:rPr>
              <a:t>	u</a:t>
            </a:r>
            <a:r>
              <a:rPr sz="3100" spc="-15" dirty="0">
                <a:latin typeface="Times New Roman"/>
                <a:cs typeface="Times New Roman"/>
              </a:rPr>
              <a:t>po</a:t>
            </a:r>
            <a:r>
              <a:rPr sz="3100" spc="-5" dirty="0">
                <a:latin typeface="Times New Roman"/>
                <a:cs typeface="Times New Roman"/>
              </a:rPr>
              <a:t>n</a:t>
            </a:r>
            <a:r>
              <a:rPr sz="3100" dirty="0">
                <a:latin typeface="Times New Roman"/>
                <a:cs typeface="Times New Roman"/>
              </a:rPr>
              <a:t>	</a:t>
            </a:r>
            <a:r>
              <a:rPr sz="3100" spc="-5" dirty="0">
                <a:latin typeface="Times New Roman"/>
                <a:cs typeface="Times New Roman"/>
              </a:rPr>
              <a:t>t</a:t>
            </a:r>
            <a:r>
              <a:rPr sz="3100" dirty="0">
                <a:latin typeface="Times New Roman"/>
                <a:cs typeface="Times New Roman"/>
              </a:rPr>
              <a:t>h</a:t>
            </a:r>
            <a:r>
              <a:rPr sz="3100" spc="-5" dirty="0">
                <a:latin typeface="Times New Roman"/>
                <a:cs typeface="Times New Roman"/>
              </a:rPr>
              <a:t>e  </a:t>
            </a:r>
            <a:r>
              <a:rPr sz="3100" spc="-15" dirty="0">
                <a:latin typeface="Times New Roman"/>
                <a:cs typeface="Times New Roman"/>
              </a:rPr>
              <a:t>energy </a:t>
            </a:r>
            <a:r>
              <a:rPr sz="3100" spc="-5" dirty="0">
                <a:latin typeface="Times New Roman"/>
                <a:cs typeface="Times New Roman"/>
              </a:rPr>
              <a:t>density</a:t>
            </a:r>
            <a:r>
              <a:rPr sz="3100" spc="-105" dirty="0">
                <a:latin typeface="Times New Roman"/>
                <a:cs typeface="Times New Roman"/>
              </a:rPr>
              <a:t> </a:t>
            </a:r>
            <a:r>
              <a:rPr sz="3100" dirty="0">
                <a:latin typeface="Times New Roman"/>
                <a:cs typeface="Times New Roman"/>
              </a:rPr>
              <a:t>of</a:t>
            </a:r>
            <a:r>
              <a:rPr sz="3100" spc="5" dirty="0">
                <a:latin typeface="Times New Roman"/>
                <a:cs typeface="Times New Roman"/>
              </a:rPr>
              <a:t> </a:t>
            </a:r>
            <a:r>
              <a:rPr sz="3100" dirty="0">
                <a:latin typeface="Times New Roman"/>
                <a:cs typeface="Times New Roman"/>
              </a:rPr>
              <a:t>the	</a:t>
            </a:r>
            <a:r>
              <a:rPr sz="3100" spc="-5" dirty="0">
                <a:latin typeface="Times New Roman"/>
                <a:cs typeface="Times New Roman"/>
              </a:rPr>
              <a:t>arc</a:t>
            </a:r>
            <a:r>
              <a:rPr sz="3100" spc="-15" dirty="0">
                <a:latin typeface="Times New Roman"/>
                <a:cs typeface="Times New Roman"/>
              </a:rPr>
              <a:t> </a:t>
            </a:r>
            <a:r>
              <a:rPr sz="3100" spc="-10" dirty="0">
                <a:latin typeface="Times New Roman"/>
                <a:cs typeface="Times New Roman"/>
              </a:rPr>
              <a:t>column.</a:t>
            </a:r>
            <a:endParaRPr sz="3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560"/>
              </a:spcBef>
              <a:tabLst>
                <a:tab pos="3615054" algn="l"/>
              </a:tabLst>
            </a:pPr>
            <a:r>
              <a:rPr sz="3100" spc="-40" dirty="0">
                <a:latin typeface="Times New Roman"/>
                <a:cs typeface="Times New Roman"/>
              </a:rPr>
              <a:t>With </a:t>
            </a:r>
            <a:r>
              <a:rPr sz="3100" spc="-20" dirty="0">
                <a:latin typeface="Times New Roman"/>
                <a:cs typeface="Times New Roman"/>
              </a:rPr>
              <a:t>AC</a:t>
            </a:r>
            <a:r>
              <a:rPr sz="3100" spc="375" dirty="0">
                <a:latin typeface="Times New Roman"/>
                <a:cs typeface="Times New Roman"/>
              </a:rPr>
              <a:t> </a:t>
            </a:r>
            <a:r>
              <a:rPr sz="3100" spc="-10" dirty="0">
                <a:latin typeface="Times New Roman"/>
                <a:cs typeface="Times New Roman"/>
              </a:rPr>
              <a:t>the</a:t>
            </a:r>
            <a:r>
              <a:rPr sz="3100" spc="160" dirty="0">
                <a:latin typeface="Times New Roman"/>
                <a:cs typeface="Times New Roman"/>
              </a:rPr>
              <a:t> </a:t>
            </a:r>
            <a:r>
              <a:rPr sz="3100" spc="-10" dirty="0">
                <a:latin typeface="Times New Roman"/>
                <a:cs typeface="Times New Roman"/>
              </a:rPr>
              <a:t>cathode	</a:t>
            </a:r>
            <a:r>
              <a:rPr sz="3100" spc="-15" dirty="0">
                <a:latin typeface="Times New Roman"/>
                <a:cs typeface="Times New Roman"/>
              </a:rPr>
              <a:t>and </a:t>
            </a:r>
            <a:r>
              <a:rPr sz="3100" spc="-10" dirty="0">
                <a:latin typeface="Times New Roman"/>
                <a:cs typeface="Times New Roman"/>
              </a:rPr>
              <a:t>anode change continuously </a:t>
            </a:r>
            <a:r>
              <a:rPr sz="3100" spc="-20" dirty="0">
                <a:latin typeface="Times New Roman"/>
                <a:cs typeface="Times New Roman"/>
              </a:rPr>
              <a:t>and</a:t>
            </a:r>
            <a:r>
              <a:rPr sz="3100" spc="30" dirty="0">
                <a:latin typeface="Times New Roman"/>
                <a:cs typeface="Times New Roman"/>
              </a:rPr>
              <a:t> </a:t>
            </a:r>
            <a:r>
              <a:rPr sz="3100" spc="-10" dirty="0">
                <a:latin typeface="Times New Roman"/>
                <a:cs typeface="Times New Roman"/>
              </a:rPr>
              <a:t>as</a:t>
            </a:r>
            <a:endParaRPr sz="3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81076" y="1719072"/>
            <a:ext cx="3744595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87350" algn="l"/>
                <a:tab pos="1463040" algn="l"/>
                <a:tab pos="2746375" algn="l"/>
              </a:tabLst>
            </a:pPr>
            <a:r>
              <a:rPr sz="3100" spc="-5" dirty="0">
                <a:latin typeface="Times New Roman"/>
                <a:cs typeface="Times New Roman"/>
              </a:rPr>
              <a:t>a	result	</a:t>
            </a:r>
            <a:r>
              <a:rPr sz="3100" spc="-15" dirty="0">
                <a:latin typeface="Times New Roman"/>
                <a:cs typeface="Times New Roman"/>
              </a:rPr>
              <a:t>temp.	</a:t>
            </a:r>
            <a:r>
              <a:rPr sz="3100" spc="-5" dirty="0">
                <a:latin typeface="Times New Roman"/>
                <a:cs typeface="Times New Roman"/>
              </a:rPr>
              <a:t>across</a:t>
            </a:r>
            <a:endParaRPr sz="31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01971" y="1719072"/>
            <a:ext cx="5628005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695325" algn="l"/>
                <a:tab pos="1576070" algn="l"/>
                <a:tab pos="2764790" algn="l"/>
                <a:tab pos="3340735" algn="l"/>
                <a:tab pos="4343400" algn="l"/>
              </a:tabLst>
            </a:pPr>
            <a:r>
              <a:rPr sz="3100" dirty="0">
                <a:latin typeface="Times New Roman"/>
                <a:cs typeface="Times New Roman"/>
              </a:rPr>
              <a:t>the	</a:t>
            </a:r>
            <a:r>
              <a:rPr sz="3100" spc="-5" dirty="0">
                <a:latin typeface="Times New Roman"/>
                <a:cs typeface="Times New Roman"/>
              </a:rPr>
              <a:t>arc	</a:t>
            </a:r>
            <a:r>
              <a:rPr sz="3100" dirty="0">
                <a:latin typeface="Times New Roman"/>
                <a:cs typeface="Times New Roman"/>
              </a:rPr>
              <a:t>would	be	</a:t>
            </a:r>
            <a:r>
              <a:rPr sz="3100" spc="-20" dirty="0">
                <a:latin typeface="Times New Roman"/>
                <a:cs typeface="Times New Roman"/>
              </a:rPr>
              <a:t>more	</a:t>
            </a:r>
            <a:r>
              <a:rPr sz="3100" spc="-5" dirty="0">
                <a:latin typeface="Times New Roman"/>
                <a:cs typeface="Times New Roman"/>
              </a:rPr>
              <a:t>uniform</a:t>
            </a:r>
            <a:endParaRPr sz="31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81076" y="1986686"/>
            <a:ext cx="9740265" cy="1372870"/>
          </a:xfrm>
          <a:prstGeom prst="rect">
            <a:avLst/>
          </a:prstGeom>
        </p:spPr>
        <p:txBody>
          <a:bodyPr vert="horz" wrap="square" lIns="0" tIns="2139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85"/>
              </a:spcBef>
              <a:tabLst>
                <a:tab pos="3066415" algn="l"/>
              </a:tabLst>
            </a:pPr>
            <a:r>
              <a:rPr sz="3100" spc="-15" dirty="0">
                <a:latin typeface="Times New Roman"/>
                <a:cs typeface="Times New Roman"/>
              </a:rPr>
              <a:t>compared </a:t>
            </a:r>
            <a:r>
              <a:rPr sz="3100" spc="-5" dirty="0">
                <a:latin typeface="Times New Roman"/>
                <a:cs typeface="Times New Roman"/>
              </a:rPr>
              <a:t>to a </a:t>
            </a:r>
            <a:r>
              <a:rPr sz="3100" spc="-10" dirty="0">
                <a:latin typeface="Times New Roman"/>
                <a:cs typeface="Times New Roman"/>
              </a:rPr>
              <a:t>DC	arc.</a:t>
            </a:r>
            <a:endParaRPr sz="3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580"/>
              </a:spcBef>
              <a:tabLst>
                <a:tab pos="1487805" algn="l"/>
                <a:tab pos="9464040" algn="l"/>
              </a:tabLst>
            </a:pPr>
            <a:r>
              <a:rPr sz="3100" dirty="0">
                <a:latin typeface="Times New Roman"/>
                <a:cs typeface="Times New Roman"/>
              </a:rPr>
              <a:t>S</a:t>
            </a:r>
            <a:r>
              <a:rPr sz="3100" spc="-5" dirty="0">
                <a:latin typeface="Times New Roman"/>
                <a:cs typeface="Times New Roman"/>
              </a:rPr>
              <a:t>tr</a:t>
            </a:r>
            <a:r>
              <a:rPr sz="3100" spc="-15" dirty="0">
                <a:latin typeface="Times New Roman"/>
                <a:cs typeface="Times New Roman"/>
              </a:rPr>
              <a:t>a</a:t>
            </a:r>
            <a:r>
              <a:rPr sz="3100" spc="-25" dirty="0">
                <a:latin typeface="Times New Roman"/>
                <a:cs typeface="Times New Roman"/>
              </a:rPr>
              <a:t>i</a:t>
            </a:r>
            <a:r>
              <a:rPr sz="3100" dirty="0">
                <a:latin typeface="Times New Roman"/>
                <a:cs typeface="Times New Roman"/>
              </a:rPr>
              <a:t>g</a:t>
            </a:r>
            <a:r>
              <a:rPr sz="3100" spc="-15" dirty="0">
                <a:latin typeface="Times New Roman"/>
                <a:cs typeface="Times New Roman"/>
              </a:rPr>
              <a:t>h</a:t>
            </a:r>
            <a:r>
              <a:rPr sz="3100" spc="-5" dirty="0">
                <a:latin typeface="Times New Roman"/>
                <a:cs typeface="Times New Roman"/>
              </a:rPr>
              <a:t>t</a:t>
            </a:r>
            <a:r>
              <a:rPr sz="3100" dirty="0">
                <a:latin typeface="Times New Roman"/>
                <a:cs typeface="Times New Roman"/>
              </a:rPr>
              <a:t>	Po</a:t>
            </a:r>
            <a:r>
              <a:rPr sz="3100" spc="-5" dirty="0">
                <a:latin typeface="Times New Roman"/>
                <a:cs typeface="Times New Roman"/>
              </a:rPr>
              <a:t>l</a:t>
            </a:r>
            <a:r>
              <a:rPr sz="3100" spc="-15" dirty="0">
                <a:latin typeface="Times New Roman"/>
                <a:cs typeface="Times New Roman"/>
              </a:rPr>
              <a:t>a</a:t>
            </a:r>
            <a:r>
              <a:rPr sz="3100" spc="-5" dirty="0">
                <a:latin typeface="Times New Roman"/>
                <a:cs typeface="Times New Roman"/>
              </a:rPr>
              <a:t>r</a:t>
            </a:r>
            <a:r>
              <a:rPr sz="3100" spc="-25" dirty="0">
                <a:latin typeface="Times New Roman"/>
                <a:cs typeface="Times New Roman"/>
              </a:rPr>
              <a:t>i</a:t>
            </a:r>
            <a:r>
              <a:rPr sz="3100" spc="-5" dirty="0">
                <a:latin typeface="Times New Roman"/>
                <a:cs typeface="Times New Roman"/>
              </a:rPr>
              <a:t>ty</a:t>
            </a:r>
            <a:r>
              <a:rPr sz="3100" spc="125" dirty="0">
                <a:latin typeface="Times New Roman"/>
                <a:cs typeface="Times New Roman"/>
              </a:rPr>
              <a:t> </a:t>
            </a:r>
            <a:r>
              <a:rPr sz="3100" spc="-5" dirty="0">
                <a:latin typeface="Times New Roman"/>
                <a:cs typeface="Times New Roman"/>
              </a:rPr>
              <a:t>/</a:t>
            </a:r>
            <a:r>
              <a:rPr sz="3100" spc="140" dirty="0">
                <a:latin typeface="Times New Roman"/>
                <a:cs typeface="Times New Roman"/>
              </a:rPr>
              <a:t> </a:t>
            </a:r>
            <a:r>
              <a:rPr sz="3100" spc="-10" dirty="0">
                <a:latin typeface="Times New Roman"/>
                <a:cs typeface="Times New Roman"/>
              </a:rPr>
              <a:t>D</a:t>
            </a:r>
            <a:r>
              <a:rPr sz="3100" spc="-5" dirty="0">
                <a:latin typeface="Times New Roman"/>
                <a:cs typeface="Times New Roman"/>
              </a:rPr>
              <a:t>CEN</a:t>
            </a:r>
            <a:r>
              <a:rPr sz="3100" spc="130" dirty="0">
                <a:latin typeface="Times New Roman"/>
                <a:cs typeface="Times New Roman"/>
              </a:rPr>
              <a:t> </a:t>
            </a:r>
            <a:r>
              <a:rPr sz="3100" spc="-5" dirty="0">
                <a:latin typeface="Times New Roman"/>
                <a:cs typeface="Times New Roman"/>
              </a:rPr>
              <a:t>(</a:t>
            </a:r>
            <a:r>
              <a:rPr sz="3100" spc="-10" dirty="0">
                <a:latin typeface="Times New Roman"/>
                <a:cs typeface="Times New Roman"/>
              </a:rPr>
              <a:t>D</a:t>
            </a:r>
            <a:r>
              <a:rPr sz="3100" spc="-5" dirty="0">
                <a:latin typeface="Times New Roman"/>
                <a:cs typeface="Times New Roman"/>
              </a:rPr>
              <a:t>ir</a:t>
            </a:r>
            <a:r>
              <a:rPr sz="3100" spc="-15" dirty="0">
                <a:latin typeface="Times New Roman"/>
                <a:cs typeface="Times New Roman"/>
              </a:rPr>
              <a:t>ec</a:t>
            </a:r>
            <a:r>
              <a:rPr sz="3100" spc="-5" dirty="0">
                <a:latin typeface="Times New Roman"/>
                <a:cs typeface="Times New Roman"/>
              </a:rPr>
              <a:t>t</a:t>
            </a:r>
            <a:r>
              <a:rPr sz="3100" spc="140" dirty="0">
                <a:latin typeface="Times New Roman"/>
                <a:cs typeface="Times New Roman"/>
              </a:rPr>
              <a:t> </a:t>
            </a:r>
            <a:r>
              <a:rPr sz="3100" spc="-5" dirty="0">
                <a:latin typeface="Times New Roman"/>
                <a:cs typeface="Times New Roman"/>
              </a:rPr>
              <a:t>C</a:t>
            </a:r>
            <a:r>
              <a:rPr sz="3100" dirty="0">
                <a:latin typeface="Times New Roman"/>
                <a:cs typeface="Times New Roman"/>
              </a:rPr>
              <a:t>u</a:t>
            </a:r>
            <a:r>
              <a:rPr sz="3100" spc="-30" dirty="0">
                <a:latin typeface="Times New Roman"/>
                <a:cs typeface="Times New Roman"/>
              </a:rPr>
              <a:t>r</a:t>
            </a:r>
            <a:r>
              <a:rPr sz="3100" spc="-5" dirty="0">
                <a:latin typeface="Times New Roman"/>
                <a:cs typeface="Times New Roman"/>
              </a:rPr>
              <a:t>r</a:t>
            </a:r>
            <a:r>
              <a:rPr sz="3100" spc="-15" dirty="0">
                <a:latin typeface="Times New Roman"/>
                <a:cs typeface="Times New Roman"/>
              </a:rPr>
              <a:t>e</a:t>
            </a:r>
            <a:r>
              <a:rPr sz="3100" dirty="0">
                <a:latin typeface="Times New Roman"/>
                <a:cs typeface="Times New Roman"/>
              </a:rPr>
              <a:t>n</a:t>
            </a:r>
            <a:r>
              <a:rPr sz="3100" spc="-5" dirty="0">
                <a:latin typeface="Times New Roman"/>
                <a:cs typeface="Times New Roman"/>
              </a:rPr>
              <a:t>t</a:t>
            </a:r>
            <a:r>
              <a:rPr sz="3100" spc="145" dirty="0">
                <a:latin typeface="Times New Roman"/>
                <a:cs typeface="Times New Roman"/>
              </a:rPr>
              <a:t> </a:t>
            </a:r>
            <a:r>
              <a:rPr sz="3100" spc="-5" dirty="0">
                <a:latin typeface="Times New Roman"/>
                <a:cs typeface="Times New Roman"/>
              </a:rPr>
              <a:t>El</a:t>
            </a:r>
            <a:r>
              <a:rPr sz="3100" spc="-15" dirty="0">
                <a:latin typeface="Times New Roman"/>
                <a:cs typeface="Times New Roman"/>
              </a:rPr>
              <a:t>e</a:t>
            </a:r>
            <a:r>
              <a:rPr sz="3100" spc="-35" dirty="0">
                <a:latin typeface="Times New Roman"/>
                <a:cs typeface="Times New Roman"/>
              </a:rPr>
              <a:t>c</a:t>
            </a:r>
            <a:r>
              <a:rPr sz="3100" spc="-5" dirty="0">
                <a:latin typeface="Times New Roman"/>
                <a:cs typeface="Times New Roman"/>
              </a:rPr>
              <a:t>tr</a:t>
            </a:r>
            <a:r>
              <a:rPr sz="3100" spc="-15" dirty="0">
                <a:latin typeface="Times New Roman"/>
                <a:cs typeface="Times New Roman"/>
              </a:rPr>
              <a:t>o</a:t>
            </a:r>
            <a:r>
              <a:rPr sz="3100" dirty="0">
                <a:latin typeface="Times New Roman"/>
                <a:cs typeface="Times New Roman"/>
              </a:rPr>
              <a:t>d</a:t>
            </a:r>
            <a:r>
              <a:rPr sz="3100" spc="-5" dirty="0">
                <a:latin typeface="Times New Roman"/>
                <a:cs typeface="Times New Roman"/>
              </a:rPr>
              <a:t>e</a:t>
            </a:r>
            <a:r>
              <a:rPr sz="3100" spc="130" dirty="0">
                <a:latin typeface="Times New Roman"/>
                <a:cs typeface="Times New Roman"/>
              </a:rPr>
              <a:t> </a:t>
            </a:r>
            <a:r>
              <a:rPr sz="3100" spc="-5" dirty="0">
                <a:latin typeface="Times New Roman"/>
                <a:cs typeface="Times New Roman"/>
              </a:rPr>
              <a:t>–</a:t>
            </a:r>
            <a:r>
              <a:rPr sz="3100" spc="145" dirty="0">
                <a:latin typeface="Times New Roman"/>
                <a:cs typeface="Times New Roman"/>
              </a:rPr>
              <a:t> </a:t>
            </a:r>
            <a:r>
              <a:rPr sz="3100" spc="-15" dirty="0">
                <a:latin typeface="Times New Roman"/>
                <a:cs typeface="Times New Roman"/>
              </a:rPr>
              <a:t>v</a:t>
            </a:r>
            <a:r>
              <a:rPr sz="3100" spc="-40" dirty="0">
                <a:latin typeface="Times New Roman"/>
                <a:cs typeface="Times New Roman"/>
              </a:rPr>
              <a:t>e</a:t>
            </a:r>
            <a:r>
              <a:rPr sz="3100" spc="-5" dirty="0">
                <a:latin typeface="Times New Roman"/>
                <a:cs typeface="Times New Roman"/>
              </a:rPr>
              <a:t>)</a:t>
            </a:r>
            <a:r>
              <a:rPr sz="3100" dirty="0">
                <a:latin typeface="Times New Roman"/>
                <a:cs typeface="Times New Roman"/>
              </a:rPr>
              <a:t>	</a:t>
            </a:r>
            <a:r>
              <a:rPr sz="3100" spc="-5" dirty="0">
                <a:latin typeface="Times New Roman"/>
                <a:cs typeface="Times New Roman"/>
              </a:rPr>
              <a:t>is</a:t>
            </a:r>
            <a:endParaRPr sz="31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81076" y="3334511"/>
            <a:ext cx="3613785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621790" algn="l"/>
              </a:tabLst>
            </a:pPr>
            <a:r>
              <a:rPr sz="3100" spc="-5" dirty="0">
                <a:latin typeface="Times New Roman"/>
                <a:cs typeface="Times New Roman"/>
              </a:rPr>
              <a:t>used</a:t>
            </a:r>
            <a:r>
              <a:rPr sz="3100" spc="365" dirty="0">
                <a:latin typeface="Times New Roman"/>
                <a:cs typeface="Times New Roman"/>
              </a:rPr>
              <a:t> </a:t>
            </a:r>
            <a:r>
              <a:rPr sz="3100" spc="-10" dirty="0">
                <a:latin typeface="Times New Roman"/>
                <a:cs typeface="Times New Roman"/>
              </a:rPr>
              <a:t>for	</a:t>
            </a:r>
            <a:r>
              <a:rPr sz="3100" spc="-15" dirty="0">
                <a:latin typeface="Times New Roman"/>
                <a:cs typeface="Times New Roman"/>
              </a:rPr>
              <a:t>thick</a:t>
            </a:r>
            <a:r>
              <a:rPr sz="3100" spc="310" dirty="0">
                <a:latin typeface="Times New Roman"/>
                <a:cs typeface="Times New Roman"/>
              </a:rPr>
              <a:t> </a:t>
            </a:r>
            <a:r>
              <a:rPr sz="3100" spc="-15" dirty="0">
                <a:latin typeface="Times New Roman"/>
                <a:cs typeface="Times New Roman"/>
              </a:rPr>
              <a:t>sheets.</a:t>
            </a:r>
            <a:endParaRPr sz="31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355084" y="3334511"/>
            <a:ext cx="5872480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529840" algn="l"/>
                <a:tab pos="4255135" algn="l"/>
              </a:tabLst>
            </a:pPr>
            <a:r>
              <a:rPr sz="3100" spc="-10" dirty="0">
                <a:latin typeface="Times New Roman"/>
                <a:cs typeface="Times New Roman"/>
              </a:rPr>
              <a:t>Here</a:t>
            </a:r>
            <a:r>
              <a:rPr sz="3100" spc="350" dirty="0">
                <a:latin typeface="Times New Roman"/>
                <a:cs typeface="Times New Roman"/>
              </a:rPr>
              <a:t> </a:t>
            </a:r>
            <a:r>
              <a:rPr sz="3100" spc="-5" dirty="0">
                <a:latin typeface="Times New Roman"/>
                <a:cs typeface="Times New Roman"/>
              </a:rPr>
              <a:t>the</a:t>
            </a:r>
            <a:r>
              <a:rPr sz="3100" spc="345" dirty="0">
                <a:latin typeface="Times New Roman"/>
                <a:cs typeface="Times New Roman"/>
              </a:rPr>
              <a:t> </a:t>
            </a:r>
            <a:r>
              <a:rPr sz="3100" spc="-165" dirty="0">
                <a:latin typeface="Times New Roman"/>
                <a:cs typeface="Times New Roman"/>
              </a:rPr>
              <a:t>W.P.	</a:t>
            </a:r>
            <a:r>
              <a:rPr sz="3100" spc="-5" dirty="0">
                <a:latin typeface="Times New Roman"/>
                <a:cs typeface="Times New Roman"/>
              </a:rPr>
              <a:t>is</a:t>
            </a:r>
            <a:r>
              <a:rPr sz="3100" spc="350" dirty="0">
                <a:latin typeface="Times New Roman"/>
                <a:cs typeface="Times New Roman"/>
              </a:rPr>
              <a:t> </a:t>
            </a:r>
            <a:r>
              <a:rPr sz="3100" spc="-10" dirty="0">
                <a:latin typeface="Times New Roman"/>
                <a:cs typeface="Times New Roman"/>
              </a:rPr>
              <a:t>anode,	</a:t>
            </a:r>
            <a:r>
              <a:rPr sz="3100" spc="-5" dirty="0">
                <a:latin typeface="Times New Roman"/>
                <a:cs typeface="Times New Roman"/>
              </a:rPr>
              <a:t>thus</a:t>
            </a:r>
            <a:r>
              <a:rPr sz="3100" spc="265" dirty="0">
                <a:latin typeface="Times New Roman"/>
                <a:cs typeface="Times New Roman"/>
              </a:rPr>
              <a:t> </a:t>
            </a:r>
            <a:r>
              <a:rPr sz="3100" spc="-10" dirty="0">
                <a:latin typeface="Times New Roman"/>
                <a:cs typeface="Times New Roman"/>
              </a:rPr>
              <a:t>more</a:t>
            </a:r>
            <a:endParaRPr sz="31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81076" y="3602126"/>
            <a:ext cx="9740265" cy="2515870"/>
          </a:xfrm>
          <a:prstGeom prst="rect">
            <a:avLst/>
          </a:prstGeom>
        </p:spPr>
        <p:txBody>
          <a:bodyPr vert="horz" wrap="square" lIns="0" tIns="2139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85"/>
              </a:spcBef>
              <a:tabLst>
                <a:tab pos="2682240" algn="l"/>
              </a:tabLst>
            </a:pPr>
            <a:r>
              <a:rPr sz="3100" spc="-10" dirty="0">
                <a:latin typeface="Times New Roman"/>
                <a:cs typeface="Times New Roman"/>
              </a:rPr>
              <a:t>heat</a:t>
            </a:r>
            <a:r>
              <a:rPr sz="3100" spc="-45" dirty="0">
                <a:latin typeface="Times New Roman"/>
                <a:cs typeface="Times New Roman"/>
              </a:rPr>
              <a:t> </a:t>
            </a:r>
            <a:r>
              <a:rPr sz="3100" spc="-5" dirty="0">
                <a:latin typeface="Times New Roman"/>
                <a:cs typeface="Times New Roman"/>
              </a:rPr>
              <a:t>is liberated	</a:t>
            </a:r>
            <a:r>
              <a:rPr sz="3100" spc="-10" dirty="0">
                <a:latin typeface="Times New Roman"/>
                <a:cs typeface="Times New Roman"/>
              </a:rPr>
              <a:t>at </a:t>
            </a:r>
            <a:r>
              <a:rPr sz="3100" dirty="0">
                <a:latin typeface="Times New Roman"/>
                <a:cs typeface="Times New Roman"/>
              </a:rPr>
              <a:t>the </a:t>
            </a:r>
            <a:r>
              <a:rPr sz="3100" spc="-5" dirty="0">
                <a:latin typeface="Times New Roman"/>
                <a:cs typeface="Times New Roman"/>
              </a:rPr>
              <a:t>anode which gives </a:t>
            </a:r>
            <a:r>
              <a:rPr sz="3100" spc="-10" dirty="0">
                <a:latin typeface="Times New Roman"/>
                <a:cs typeface="Times New Roman"/>
              </a:rPr>
              <a:t>deeper</a:t>
            </a:r>
            <a:r>
              <a:rPr sz="3100" spc="-155" dirty="0">
                <a:latin typeface="Times New Roman"/>
                <a:cs typeface="Times New Roman"/>
              </a:rPr>
              <a:t> </a:t>
            </a:r>
            <a:r>
              <a:rPr sz="3100" spc="-5" dirty="0">
                <a:latin typeface="Times New Roman"/>
                <a:cs typeface="Times New Roman"/>
              </a:rPr>
              <a:t>penetration.</a:t>
            </a:r>
            <a:endParaRPr sz="3100">
              <a:latin typeface="Times New Roman"/>
              <a:cs typeface="Times New Roman"/>
            </a:endParaRPr>
          </a:p>
          <a:p>
            <a:pPr marL="12700" marR="5080">
              <a:lnSpc>
                <a:spcPts val="3700"/>
              </a:lnSpc>
              <a:spcBef>
                <a:spcPts val="1720"/>
              </a:spcBef>
              <a:tabLst>
                <a:tab pos="2188845" algn="l"/>
                <a:tab pos="2865120" algn="l"/>
                <a:tab pos="3438525" algn="l"/>
                <a:tab pos="5544185" algn="l"/>
                <a:tab pos="6891655" algn="l"/>
                <a:tab pos="9464040" algn="l"/>
              </a:tabLst>
            </a:pPr>
            <a:r>
              <a:rPr sz="3100" spc="-5" dirty="0">
                <a:latin typeface="Times New Roman"/>
                <a:cs typeface="Times New Roman"/>
              </a:rPr>
              <a:t>R</a:t>
            </a:r>
            <a:r>
              <a:rPr sz="3100" spc="-15" dirty="0">
                <a:latin typeface="Times New Roman"/>
                <a:cs typeface="Times New Roman"/>
              </a:rPr>
              <a:t>e</a:t>
            </a:r>
            <a:r>
              <a:rPr sz="3100" dirty="0">
                <a:latin typeface="Times New Roman"/>
                <a:cs typeface="Times New Roman"/>
              </a:rPr>
              <a:t>v</a:t>
            </a:r>
            <a:r>
              <a:rPr sz="3100" spc="-15" dirty="0">
                <a:latin typeface="Times New Roman"/>
                <a:cs typeface="Times New Roman"/>
              </a:rPr>
              <a:t>e</a:t>
            </a:r>
            <a:r>
              <a:rPr sz="3100" spc="-5" dirty="0">
                <a:latin typeface="Times New Roman"/>
                <a:cs typeface="Times New Roman"/>
              </a:rPr>
              <a:t>r</a:t>
            </a:r>
            <a:r>
              <a:rPr sz="3100" spc="-10" dirty="0">
                <a:latin typeface="Times New Roman"/>
                <a:cs typeface="Times New Roman"/>
              </a:rPr>
              <a:t>s</a:t>
            </a:r>
            <a:r>
              <a:rPr sz="3100" spc="-5" dirty="0">
                <a:latin typeface="Times New Roman"/>
                <a:cs typeface="Times New Roman"/>
              </a:rPr>
              <a:t>e</a:t>
            </a:r>
            <a:r>
              <a:rPr sz="3100" spc="130" dirty="0">
                <a:latin typeface="Times New Roman"/>
                <a:cs typeface="Times New Roman"/>
              </a:rPr>
              <a:t> </a:t>
            </a:r>
            <a:r>
              <a:rPr sz="3100" dirty="0">
                <a:latin typeface="Times New Roman"/>
                <a:cs typeface="Times New Roman"/>
              </a:rPr>
              <a:t>P</a:t>
            </a:r>
            <a:r>
              <a:rPr sz="3100" spc="-15" dirty="0">
                <a:latin typeface="Times New Roman"/>
                <a:cs typeface="Times New Roman"/>
              </a:rPr>
              <a:t>o</a:t>
            </a:r>
            <a:r>
              <a:rPr sz="3100" spc="-5" dirty="0">
                <a:latin typeface="Times New Roman"/>
                <a:cs typeface="Times New Roman"/>
              </a:rPr>
              <a:t>l</a:t>
            </a:r>
            <a:r>
              <a:rPr sz="3100" spc="-15" dirty="0">
                <a:latin typeface="Times New Roman"/>
                <a:cs typeface="Times New Roman"/>
              </a:rPr>
              <a:t>a</a:t>
            </a:r>
            <a:r>
              <a:rPr sz="3100" spc="-5" dirty="0">
                <a:latin typeface="Times New Roman"/>
                <a:cs typeface="Times New Roman"/>
              </a:rPr>
              <a:t>r</a:t>
            </a:r>
            <a:r>
              <a:rPr sz="3100" spc="-25" dirty="0">
                <a:latin typeface="Times New Roman"/>
                <a:cs typeface="Times New Roman"/>
              </a:rPr>
              <a:t>i</a:t>
            </a:r>
            <a:r>
              <a:rPr sz="3100" spc="-5" dirty="0">
                <a:latin typeface="Times New Roman"/>
                <a:cs typeface="Times New Roman"/>
              </a:rPr>
              <a:t>ty</a:t>
            </a:r>
            <a:r>
              <a:rPr sz="3100" dirty="0">
                <a:latin typeface="Times New Roman"/>
                <a:cs typeface="Times New Roman"/>
              </a:rPr>
              <a:t>	</a:t>
            </a:r>
            <a:r>
              <a:rPr sz="3100" spc="-5" dirty="0">
                <a:latin typeface="Times New Roman"/>
                <a:cs typeface="Times New Roman"/>
              </a:rPr>
              <a:t>/</a:t>
            </a:r>
            <a:r>
              <a:rPr sz="3100" spc="160" dirty="0">
                <a:latin typeface="Times New Roman"/>
                <a:cs typeface="Times New Roman"/>
              </a:rPr>
              <a:t> </a:t>
            </a:r>
            <a:r>
              <a:rPr sz="3100" spc="-10" dirty="0">
                <a:latin typeface="Times New Roman"/>
                <a:cs typeface="Times New Roman"/>
              </a:rPr>
              <a:t>D</a:t>
            </a:r>
            <a:r>
              <a:rPr sz="3100" spc="-5" dirty="0">
                <a:latin typeface="Times New Roman"/>
                <a:cs typeface="Times New Roman"/>
              </a:rPr>
              <a:t>CEP</a:t>
            </a:r>
            <a:r>
              <a:rPr sz="3100" spc="20" dirty="0">
                <a:latin typeface="Times New Roman"/>
                <a:cs typeface="Times New Roman"/>
              </a:rPr>
              <a:t> </a:t>
            </a:r>
            <a:r>
              <a:rPr sz="3100" spc="-5" dirty="0">
                <a:latin typeface="Times New Roman"/>
                <a:cs typeface="Times New Roman"/>
              </a:rPr>
              <a:t>(</a:t>
            </a:r>
            <a:r>
              <a:rPr sz="3100" spc="-10" dirty="0">
                <a:latin typeface="Times New Roman"/>
                <a:cs typeface="Times New Roman"/>
              </a:rPr>
              <a:t>D</a:t>
            </a:r>
            <a:r>
              <a:rPr sz="3100" spc="-5" dirty="0">
                <a:latin typeface="Times New Roman"/>
                <a:cs typeface="Times New Roman"/>
              </a:rPr>
              <a:t>ir</a:t>
            </a:r>
            <a:r>
              <a:rPr sz="3100" spc="-15" dirty="0">
                <a:latin typeface="Times New Roman"/>
                <a:cs typeface="Times New Roman"/>
              </a:rPr>
              <a:t>ec</a:t>
            </a:r>
            <a:r>
              <a:rPr sz="3100" spc="-5" dirty="0">
                <a:latin typeface="Times New Roman"/>
                <a:cs typeface="Times New Roman"/>
              </a:rPr>
              <a:t>t</a:t>
            </a:r>
            <a:r>
              <a:rPr sz="3100" dirty="0">
                <a:latin typeface="Times New Roman"/>
                <a:cs typeface="Times New Roman"/>
              </a:rPr>
              <a:t>	</a:t>
            </a:r>
            <a:r>
              <a:rPr sz="3100" spc="-15" dirty="0">
                <a:latin typeface="Times New Roman"/>
                <a:cs typeface="Times New Roman"/>
              </a:rPr>
              <a:t>c</a:t>
            </a:r>
            <a:r>
              <a:rPr sz="3100" dirty="0">
                <a:latin typeface="Times New Roman"/>
                <a:cs typeface="Times New Roman"/>
              </a:rPr>
              <a:t>u</a:t>
            </a:r>
            <a:r>
              <a:rPr sz="3100" spc="-5" dirty="0">
                <a:latin typeface="Times New Roman"/>
                <a:cs typeface="Times New Roman"/>
              </a:rPr>
              <a:t>rr</a:t>
            </a:r>
            <a:r>
              <a:rPr sz="3100" spc="-15" dirty="0">
                <a:latin typeface="Times New Roman"/>
                <a:cs typeface="Times New Roman"/>
              </a:rPr>
              <a:t>e</a:t>
            </a:r>
            <a:r>
              <a:rPr sz="3100" dirty="0">
                <a:latin typeface="Times New Roman"/>
                <a:cs typeface="Times New Roman"/>
              </a:rPr>
              <a:t>n</a:t>
            </a:r>
            <a:r>
              <a:rPr sz="3100" spc="-5" dirty="0">
                <a:latin typeface="Times New Roman"/>
                <a:cs typeface="Times New Roman"/>
              </a:rPr>
              <a:t>t</a:t>
            </a:r>
            <a:r>
              <a:rPr sz="3100" dirty="0">
                <a:latin typeface="Times New Roman"/>
                <a:cs typeface="Times New Roman"/>
              </a:rPr>
              <a:t>	</a:t>
            </a:r>
            <a:r>
              <a:rPr sz="3100" spc="-5" dirty="0">
                <a:latin typeface="Times New Roman"/>
                <a:cs typeface="Times New Roman"/>
              </a:rPr>
              <a:t>El</a:t>
            </a:r>
            <a:r>
              <a:rPr sz="3100" spc="-15" dirty="0">
                <a:latin typeface="Times New Roman"/>
                <a:cs typeface="Times New Roman"/>
              </a:rPr>
              <a:t>ec</a:t>
            </a:r>
            <a:r>
              <a:rPr sz="3100" spc="-5" dirty="0">
                <a:latin typeface="Times New Roman"/>
                <a:cs typeface="Times New Roman"/>
              </a:rPr>
              <a:t>t</a:t>
            </a:r>
            <a:r>
              <a:rPr sz="3100" spc="-30" dirty="0">
                <a:latin typeface="Times New Roman"/>
                <a:cs typeface="Times New Roman"/>
              </a:rPr>
              <a:t>r</a:t>
            </a:r>
            <a:r>
              <a:rPr sz="3100" dirty="0">
                <a:latin typeface="Times New Roman"/>
                <a:cs typeface="Times New Roman"/>
              </a:rPr>
              <a:t>od</a:t>
            </a:r>
            <a:r>
              <a:rPr sz="3100" spc="-5" dirty="0">
                <a:latin typeface="Times New Roman"/>
                <a:cs typeface="Times New Roman"/>
              </a:rPr>
              <a:t>e</a:t>
            </a:r>
            <a:r>
              <a:rPr sz="3100" spc="135" dirty="0">
                <a:latin typeface="Times New Roman"/>
                <a:cs typeface="Times New Roman"/>
              </a:rPr>
              <a:t> </a:t>
            </a:r>
            <a:r>
              <a:rPr sz="3100" spc="-25" dirty="0">
                <a:latin typeface="Times New Roman"/>
                <a:cs typeface="Times New Roman"/>
              </a:rPr>
              <a:t>+</a:t>
            </a:r>
            <a:r>
              <a:rPr sz="3100" dirty="0">
                <a:latin typeface="Times New Roman"/>
                <a:cs typeface="Times New Roman"/>
              </a:rPr>
              <a:t>v</a:t>
            </a:r>
            <a:r>
              <a:rPr sz="3100" spc="-10" dirty="0">
                <a:latin typeface="Times New Roman"/>
                <a:cs typeface="Times New Roman"/>
              </a:rPr>
              <a:t>e</a:t>
            </a:r>
            <a:r>
              <a:rPr sz="3100" spc="-5" dirty="0">
                <a:latin typeface="Times New Roman"/>
                <a:cs typeface="Times New Roman"/>
              </a:rPr>
              <a:t>)</a:t>
            </a:r>
            <a:r>
              <a:rPr sz="3100" dirty="0">
                <a:latin typeface="Times New Roman"/>
                <a:cs typeface="Times New Roman"/>
              </a:rPr>
              <a:t>	</a:t>
            </a:r>
            <a:r>
              <a:rPr sz="3100" spc="-5" dirty="0">
                <a:latin typeface="Times New Roman"/>
                <a:cs typeface="Times New Roman"/>
              </a:rPr>
              <a:t>is  used</a:t>
            </a:r>
            <a:r>
              <a:rPr sz="3100" spc="-40" dirty="0">
                <a:latin typeface="Times New Roman"/>
                <a:cs typeface="Times New Roman"/>
              </a:rPr>
              <a:t> </a:t>
            </a:r>
            <a:r>
              <a:rPr sz="3100" spc="-10" dirty="0">
                <a:latin typeface="Times New Roman"/>
                <a:cs typeface="Times New Roman"/>
              </a:rPr>
              <a:t>for</a:t>
            </a:r>
            <a:r>
              <a:rPr sz="3100" spc="20" dirty="0">
                <a:latin typeface="Times New Roman"/>
                <a:cs typeface="Times New Roman"/>
              </a:rPr>
              <a:t> </a:t>
            </a:r>
            <a:r>
              <a:rPr sz="3100" spc="-5" dirty="0">
                <a:latin typeface="Times New Roman"/>
                <a:cs typeface="Times New Roman"/>
              </a:rPr>
              <a:t>thin	</a:t>
            </a:r>
            <a:r>
              <a:rPr sz="3100" spc="-10" dirty="0">
                <a:latin typeface="Times New Roman"/>
                <a:cs typeface="Times New Roman"/>
              </a:rPr>
              <a:t>sheets.	Here </a:t>
            </a:r>
            <a:r>
              <a:rPr sz="3100" spc="-5" dirty="0">
                <a:latin typeface="Times New Roman"/>
                <a:cs typeface="Times New Roman"/>
              </a:rPr>
              <a:t>penetration is</a:t>
            </a:r>
            <a:r>
              <a:rPr sz="3100" spc="-105" dirty="0">
                <a:latin typeface="Times New Roman"/>
                <a:cs typeface="Times New Roman"/>
              </a:rPr>
              <a:t> </a:t>
            </a:r>
            <a:r>
              <a:rPr sz="3100" spc="-15" dirty="0">
                <a:latin typeface="Times New Roman"/>
                <a:cs typeface="Times New Roman"/>
              </a:rPr>
              <a:t>small.</a:t>
            </a:r>
            <a:endParaRPr sz="3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460"/>
              </a:spcBef>
              <a:tabLst>
                <a:tab pos="2612390" algn="l"/>
                <a:tab pos="6593205" algn="l"/>
              </a:tabLst>
            </a:pPr>
            <a:r>
              <a:rPr sz="3100" spc="-5" dirty="0">
                <a:latin typeface="Times New Roman"/>
                <a:cs typeface="Times New Roman"/>
              </a:rPr>
              <a:t>In</a:t>
            </a:r>
            <a:r>
              <a:rPr sz="3100" spc="-185" dirty="0">
                <a:latin typeface="Times New Roman"/>
                <a:cs typeface="Times New Roman"/>
              </a:rPr>
              <a:t> </a:t>
            </a:r>
            <a:r>
              <a:rPr sz="3100" spc="-10" dirty="0">
                <a:latin typeface="Times New Roman"/>
                <a:cs typeface="Times New Roman"/>
              </a:rPr>
              <a:t>AC</a:t>
            </a:r>
            <a:r>
              <a:rPr sz="3100" spc="-25" dirty="0">
                <a:latin typeface="Times New Roman"/>
                <a:cs typeface="Times New Roman"/>
              </a:rPr>
              <a:t> </a:t>
            </a:r>
            <a:r>
              <a:rPr sz="3100" spc="-5" dirty="0">
                <a:latin typeface="Times New Roman"/>
                <a:cs typeface="Times New Roman"/>
              </a:rPr>
              <a:t>welding,	</a:t>
            </a:r>
            <a:r>
              <a:rPr sz="3100" dirty="0">
                <a:latin typeface="Times New Roman"/>
                <a:cs typeface="Times New Roman"/>
              </a:rPr>
              <a:t>the</a:t>
            </a:r>
            <a:r>
              <a:rPr sz="3100" spc="-20" dirty="0">
                <a:latin typeface="Times New Roman"/>
                <a:cs typeface="Times New Roman"/>
              </a:rPr>
              <a:t> </a:t>
            </a:r>
            <a:r>
              <a:rPr sz="3100" spc="-5" dirty="0">
                <a:latin typeface="Times New Roman"/>
                <a:cs typeface="Times New Roman"/>
              </a:rPr>
              <a:t>penetration</a:t>
            </a:r>
            <a:r>
              <a:rPr sz="3100" spc="-50" dirty="0">
                <a:latin typeface="Times New Roman"/>
                <a:cs typeface="Times New Roman"/>
              </a:rPr>
              <a:t> </a:t>
            </a:r>
            <a:r>
              <a:rPr sz="3100" spc="-5" dirty="0">
                <a:latin typeface="Times New Roman"/>
                <a:cs typeface="Times New Roman"/>
              </a:rPr>
              <a:t>obtained	is</a:t>
            </a:r>
            <a:r>
              <a:rPr sz="3100" spc="-20" dirty="0">
                <a:latin typeface="Times New Roman"/>
                <a:cs typeface="Times New Roman"/>
              </a:rPr>
              <a:t> medium.</a:t>
            </a:r>
            <a:endParaRPr sz="31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81076" y="6291071"/>
            <a:ext cx="9745980" cy="970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868680" algn="l"/>
                <a:tab pos="2441575" algn="l"/>
                <a:tab pos="2856230" algn="l"/>
                <a:tab pos="3813175" algn="l"/>
                <a:tab pos="5696585" algn="l"/>
                <a:tab pos="6416040" algn="l"/>
                <a:tab pos="6833870" algn="l"/>
                <a:tab pos="7863840" algn="l"/>
                <a:tab pos="8476615" algn="l"/>
              </a:tabLst>
            </a:pPr>
            <a:r>
              <a:rPr sz="3100" spc="-10" dirty="0">
                <a:latin typeface="Times New Roman"/>
                <a:cs typeface="Times New Roman"/>
              </a:rPr>
              <a:t>D</a:t>
            </a:r>
            <a:r>
              <a:rPr sz="3100" spc="-5" dirty="0">
                <a:latin typeface="Times New Roman"/>
                <a:cs typeface="Times New Roman"/>
              </a:rPr>
              <a:t>C</a:t>
            </a:r>
            <a:r>
              <a:rPr sz="3100" dirty="0">
                <a:latin typeface="Times New Roman"/>
                <a:cs typeface="Times New Roman"/>
              </a:rPr>
              <a:t>	</a:t>
            </a:r>
            <a:r>
              <a:rPr sz="3100" spc="-10" dirty="0">
                <a:latin typeface="Times New Roman"/>
                <a:cs typeface="Times New Roman"/>
              </a:rPr>
              <a:t>w</a:t>
            </a:r>
            <a:r>
              <a:rPr sz="3100" spc="-15" dirty="0">
                <a:latin typeface="Times New Roman"/>
                <a:cs typeface="Times New Roman"/>
              </a:rPr>
              <a:t>e</a:t>
            </a:r>
            <a:r>
              <a:rPr sz="3100" spc="-5" dirty="0">
                <a:latin typeface="Times New Roman"/>
                <a:cs typeface="Times New Roman"/>
              </a:rPr>
              <a:t>l</a:t>
            </a:r>
            <a:r>
              <a:rPr sz="3100" spc="-15" dirty="0">
                <a:latin typeface="Times New Roman"/>
                <a:cs typeface="Times New Roman"/>
              </a:rPr>
              <a:t>d</a:t>
            </a:r>
            <a:r>
              <a:rPr sz="3100" spc="-5" dirty="0">
                <a:latin typeface="Times New Roman"/>
                <a:cs typeface="Times New Roman"/>
              </a:rPr>
              <a:t>i</a:t>
            </a:r>
            <a:r>
              <a:rPr sz="3100" spc="-15" dirty="0">
                <a:latin typeface="Times New Roman"/>
                <a:cs typeface="Times New Roman"/>
              </a:rPr>
              <a:t>n</a:t>
            </a:r>
            <a:r>
              <a:rPr sz="3100" spc="-5" dirty="0">
                <a:latin typeface="Times New Roman"/>
                <a:cs typeface="Times New Roman"/>
              </a:rPr>
              <a:t>g</a:t>
            </a:r>
            <a:r>
              <a:rPr sz="3100" dirty="0">
                <a:latin typeface="Times New Roman"/>
                <a:cs typeface="Times New Roman"/>
              </a:rPr>
              <a:t>	</a:t>
            </a:r>
            <a:r>
              <a:rPr sz="3100" spc="-5" dirty="0">
                <a:latin typeface="Times New Roman"/>
                <a:cs typeface="Times New Roman"/>
              </a:rPr>
              <a:t>is</a:t>
            </a:r>
            <a:r>
              <a:rPr sz="3100" dirty="0">
                <a:latin typeface="Times New Roman"/>
                <a:cs typeface="Times New Roman"/>
              </a:rPr>
              <a:t>	</a:t>
            </a:r>
            <a:r>
              <a:rPr sz="3100" spc="-65" dirty="0">
                <a:latin typeface="Times New Roman"/>
                <a:cs typeface="Times New Roman"/>
              </a:rPr>
              <a:t>m</a:t>
            </a:r>
            <a:r>
              <a:rPr sz="3100" dirty="0">
                <a:latin typeface="Times New Roman"/>
                <a:cs typeface="Times New Roman"/>
              </a:rPr>
              <a:t>o</a:t>
            </a:r>
            <a:r>
              <a:rPr sz="3100" spc="-5" dirty="0">
                <a:latin typeface="Times New Roman"/>
                <a:cs typeface="Times New Roman"/>
              </a:rPr>
              <a:t>re</a:t>
            </a:r>
            <a:r>
              <a:rPr sz="3100" dirty="0">
                <a:latin typeface="Times New Roman"/>
                <a:cs typeface="Times New Roman"/>
              </a:rPr>
              <a:t>	</a:t>
            </a:r>
            <a:r>
              <a:rPr sz="3100" spc="-15" dirty="0">
                <a:latin typeface="Times New Roman"/>
                <a:cs typeface="Times New Roman"/>
              </a:rPr>
              <a:t>e</a:t>
            </a:r>
            <a:r>
              <a:rPr sz="3100" dirty="0">
                <a:latin typeface="Times New Roman"/>
                <a:cs typeface="Times New Roman"/>
              </a:rPr>
              <a:t>xp</a:t>
            </a:r>
            <a:r>
              <a:rPr sz="3100" spc="-15" dirty="0">
                <a:latin typeface="Times New Roman"/>
                <a:cs typeface="Times New Roman"/>
              </a:rPr>
              <a:t>e</a:t>
            </a:r>
            <a:r>
              <a:rPr sz="3100" dirty="0">
                <a:latin typeface="Times New Roman"/>
                <a:cs typeface="Times New Roman"/>
              </a:rPr>
              <a:t>n</a:t>
            </a:r>
            <a:r>
              <a:rPr sz="3100" spc="-10" dirty="0">
                <a:latin typeface="Times New Roman"/>
                <a:cs typeface="Times New Roman"/>
              </a:rPr>
              <a:t>s</a:t>
            </a:r>
            <a:r>
              <a:rPr sz="3100" spc="-25" dirty="0">
                <a:latin typeface="Times New Roman"/>
                <a:cs typeface="Times New Roman"/>
              </a:rPr>
              <a:t>i</a:t>
            </a:r>
            <a:r>
              <a:rPr sz="3100" dirty="0">
                <a:latin typeface="Times New Roman"/>
                <a:cs typeface="Times New Roman"/>
              </a:rPr>
              <a:t>v</a:t>
            </a:r>
            <a:r>
              <a:rPr sz="3100" spc="-5" dirty="0">
                <a:latin typeface="Times New Roman"/>
                <a:cs typeface="Times New Roman"/>
              </a:rPr>
              <a:t>e</a:t>
            </a:r>
            <a:r>
              <a:rPr sz="3100" dirty="0">
                <a:latin typeface="Times New Roman"/>
                <a:cs typeface="Times New Roman"/>
              </a:rPr>
              <a:t>	</a:t>
            </a:r>
            <a:r>
              <a:rPr sz="3100" spc="-35" dirty="0">
                <a:latin typeface="Times New Roman"/>
                <a:cs typeface="Times New Roman"/>
              </a:rPr>
              <a:t>a</a:t>
            </a:r>
            <a:r>
              <a:rPr sz="3100" dirty="0">
                <a:latin typeface="Times New Roman"/>
                <a:cs typeface="Times New Roman"/>
              </a:rPr>
              <a:t>n</a:t>
            </a:r>
            <a:r>
              <a:rPr sz="3100" spc="-5" dirty="0">
                <a:latin typeface="Times New Roman"/>
                <a:cs typeface="Times New Roman"/>
              </a:rPr>
              <a:t>d</a:t>
            </a:r>
            <a:r>
              <a:rPr sz="3100" dirty="0">
                <a:latin typeface="Times New Roman"/>
                <a:cs typeface="Times New Roman"/>
              </a:rPr>
              <a:t>	</a:t>
            </a:r>
            <a:r>
              <a:rPr sz="3100" spc="-5" dirty="0">
                <a:latin typeface="Times New Roman"/>
                <a:cs typeface="Times New Roman"/>
              </a:rPr>
              <a:t>is</a:t>
            </a:r>
            <a:r>
              <a:rPr sz="3100" dirty="0">
                <a:latin typeface="Times New Roman"/>
                <a:cs typeface="Times New Roman"/>
              </a:rPr>
              <a:t>	u</a:t>
            </a:r>
            <a:r>
              <a:rPr sz="3100" spc="-35" dirty="0">
                <a:latin typeface="Times New Roman"/>
                <a:cs typeface="Times New Roman"/>
              </a:rPr>
              <a:t>s</a:t>
            </a:r>
            <a:r>
              <a:rPr sz="3100" spc="-15" dirty="0">
                <a:latin typeface="Times New Roman"/>
                <a:cs typeface="Times New Roman"/>
              </a:rPr>
              <a:t>e</a:t>
            </a:r>
            <a:r>
              <a:rPr sz="3100" spc="-5" dirty="0">
                <a:latin typeface="Times New Roman"/>
                <a:cs typeface="Times New Roman"/>
              </a:rPr>
              <a:t>d</a:t>
            </a:r>
            <a:r>
              <a:rPr sz="3100" dirty="0">
                <a:latin typeface="Times New Roman"/>
                <a:cs typeface="Times New Roman"/>
              </a:rPr>
              <a:t>	</a:t>
            </a:r>
            <a:r>
              <a:rPr sz="3100" spc="-30" dirty="0">
                <a:latin typeface="Times New Roman"/>
                <a:cs typeface="Times New Roman"/>
              </a:rPr>
              <a:t>f</a:t>
            </a:r>
            <a:r>
              <a:rPr sz="3100" dirty="0">
                <a:latin typeface="Times New Roman"/>
                <a:cs typeface="Times New Roman"/>
              </a:rPr>
              <a:t>o</a:t>
            </a:r>
            <a:r>
              <a:rPr sz="3100" spc="-5" dirty="0">
                <a:latin typeface="Times New Roman"/>
                <a:cs typeface="Times New Roman"/>
              </a:rPr>
              <a:t>r</a:t>
            </a:r>
            <a:r>
              <a:rPr sz="3100" dirty="0">
                <a:latin typeface="Times New Roman"/>
                <a:cs typeface="Times New Roman"/>
              </a:rPr>
              <a:t>	</a:t>
            </a:r>
            <a:r>
              <a:rPr sz="3100" spc="-15" dirty="0">
                <a:latin typeface="Times New Roman"/>
                <a:cs typeface="Times New Roman"/>
              </a:rPr>
              <a:t>d</a:t>
            </a:r>
            <a:r>
              <a:rPr sz="3100" spc="-5" dirty="0">
                <a:latin typeface="Times New Roman"/>
                <a:cs typeface="Times New Roman"/>
              </a:rPr>
              <a:t>i</a:t>
            </a:r>
            <a:r>
              <a:rPr sz="3100" spc="-75" dirty="0">
                <a:latin typeface="Times New Roman"/>
                <a:cs typeface="Times New Roman"/>
              </a:rPr>
              <a:t>f</a:t>
            </a:r>
            <a:r>
              <a:rPr sz="3100" spc="-30" dirty="0">
                <a:latin typeface="Times New Roman"/>
                <a:cs typeface="Times New Roman"/>
              </a:rPr>
              <a:t>f</a:t>
            </a:r>
            <a:r>
              <a:rPr sz="3100" spc="-5" dirty="0">
                <a:latin typeface="Times New Roman"/>
                <a:cs typeface="Times New Roman"/>
              </a:rPr>
              <a:t>i</a:t>
            </a:r>
            <a:r>
              <a:rPr sz="3100" spc="-15" dirty="0">
                <a:latin typeface="Times New Roman"/>
                <a:cs typeface="Times New Roman"/>
              </a:rPr>
              <a:t>c</a:t>
            </a:r>
            <a:r>
              <a:rPr sz="3100" dirty="0">
                <a:latin typeface="Times New Roman"/>
                <a:cs typeface="Times New Roman"/>
              </a:rPr>
              <a:t>u</a:t>
            </a:r>
            <a:r>
              <a:rPr sz="3100" spc="-5" dirty="0">
                <a:latin typeface="Times New Roman"/>
                <a:cs typeface="Times New Roman"/>
              </a:rPr>
              <a:t>lt  tasks.</a:t>
            </a:r>
            <a:endParaRPr sz="3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1" descr="C:\Users\hp\Desktop\901172_MMA_welding_b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348" y="0"/>
            <a:ext cx="10378248" cy="783882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41300" y="6521450"/>
            <a:ext cx="9906000" cy="81318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104278" tIns="52139" rIns="104278" bIns="52139" rtlCol="0">
            <a:spAutoFit/>
          </a:bodyPr>
          <a:lstStyle/>
          <a:p>
            <a:r>
              <a:rPr lang="en-US" sz="4600" dirty="0" smtClean="0">
                <a:solidFill>
                  <a:srgbClr val="FFFF00"/>
                </a:solidFill>
              </a:rPr>
              <a:t>Presented By – SUMER SINGH RAO</a:t>
            </a:r>
            <a:endParaRPr lang="en-US" sz="46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1300" y="196850"/>
            <a:ext cx="9525000" cy="152106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104278" tIns="52139" rIns="104278" bIns="52139" rtlCol="0">
            <a:spAutoFit/>
          </a:bodyPr>
          <a:lstStyle/>
          <a:p>
            <a:r>
              <a:rPr lang="en-US" sz="4600" b="1" dirty="0" smtClean="0">
                <a:solidFill>
                  <a:srgbClr val="FF0000"/>
                </a:solidFill>
              </a:rPr>
              <a:t> </a:t>
            </a:r>
            <a:r>
              <a:rPr lang="en-US" sz="4600" b="1" dirty="0" smtClean="0">
                <a:solidFill>
                  <a:srgbClr val="FFFF00"/>
                </a:solidFill>
              </a:rPr>
              <a:t>Workshop Technology</a:t>
            </a:r>
          </a:p>
          <a:p>
            <a:r>
              <a:rPr lang="en-US" sz="4600" b="1" dirty="0" smtClean="0">
                <a:solidFill>
                  <a:srgbClr val="FFFF00"/>
                </a:solidFill>
              </a:rPr>
              <a:t>   WELDING</a:t>
            </a:r>
            <a:endParaRPr lang="en-US" sz="4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:\CTAE LECT\IMG_20190407_1144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693400" cy="7556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:\CTAE LECT\IMG_20190407_1157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3700" y="1588"/>
            <a:ext cx="9448800" cy="7553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:\CTAE LECT\IMG_20190407_1158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49250"/>
            <a:ext cx="10299700" cy="6781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:\CTAE LECT\IMG_20190407_1158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375900" cy="7556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:\CTAE LECT\IMG_20190407_1159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73050"/>
            <a:ext cx="10223500" cy="701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F:\CTAE LECT\IMG_20190407_1159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693400" cy="7556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F:\CTAE LECT\IMG_20190407_1200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3700" y="0"/>
            <a:ext cx="9829800" cy="7556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F:\CTAE LECT\IMG_20190407_1200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693400" cy="7556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F:\CTAE LECT\IMG_20190407_1200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49250"/>
            <a:ext cx="10693400" cy="7207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F:\CTAE LECT\IMG_20190407_1200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1061700" cy="7556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33164" y="0"/>
            <a:ext cx="2240915" cy="5632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500" b="1" u="none" spc="20" dirty="0">
                <a:latin typeface="Times New Roman"/>
                <a:cs typeface="Times New Roman"/>
              </a:rPr>
              <a:t>WELD</a:t>
            </a:r>
            <a:r>
              <a:rPr sz="3500" b="1" u="none" spc="10" dirty="0">
                <a:latin typeface="Times New Roman"/>
                <a:cs typeface="Times New Roman"/>
              </a:rPr>
              <a:t>ING</a:t>
            </a:r>
            <a:endParaRPr sz="35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63372" y="524255"/>
            <a:ext cx="3152140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100" spc="-30" dirty="0">
                <a:latin typeface="Times New Roman"/>
                <a:cs typeface="Times New Roman"/>
              </a:rPr>
              <a:t>CLASSIFCATION:</a:t>
            </a:r>
            <a:endParaRPr sz="31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65914" y="1129487"/>
            <a:ext cx="9760340" cy="60094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110479" y="7254206"/>
            <a:ext cx="134620" cy="2114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535"/>
              </a:lnSpc>
            </a:pPr>
            <a:fld id="{81D60167-4931-47E6-BA6A-407CBD079E47}" type="slidenum">
              <a:rPr sz="1300" b="1" spc="10" dirty="0">
                <a:solidFill>
                  <a:srgbClr val="888888"/>
                </a:solidFill>
                <a:latin typeface="Times New Roman"/>
                <a:cs typeface="Times New Roman"/>
              </a:rPr>
              <a:pPr marL="25400">
                <a:lnSpc>
                  <a:spcPts val="1535"/>
                </a:lnSpc>
              </a:pPr>
              <a:t>3</a:t>
            </a:fld>
            <a:endParaRPr sz="13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F:\CTAE LECT\IMG_20190407_1201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10693400" cy="7556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F:\CTAE LECT\IMG_20190407_1201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224" y="349250"/>
            <a:ext cx="10290175" cy="6934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F:\CTAE LECT\IMG_20190407_1201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693400" cy="7556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F:\CTAE LECT\IMG_20190407_1202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693400" cy="7556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81076" y="103631"/>
            <a:ext cx="9745980" cy="5207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100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Electrodes</a:t>
            </a:r>
            <a:r>
              <a:rPr sz="3100" spc="-5" dirty="0">
                <a:latin typeface="Times New Roman"/>
                <a:cs typeface="Times New Roman"/>
              </a:rPr>
              <a:t>:</a:t>
            </a:r>
            <a:endParaRPr sz="3100">
              <a:latin typeface="Times New Roman"/>
              <a:cs typeface="Times New Roman"/>
            </a:endParaRPr>
          </a:p>
          <a:p>
            <a:pPr marL="12700" marR="5080" algn="just">
              <a:lnSpc>
                <a:spcPct val="99700"/>
              </a:lnSpc>
              <a:spcBef>
                <a:spcPts val="10"/>
              </a:spcBef>
            </a:pPr>
            <a:r>
              <a:rPr sz="3100" spc="-5" dirty="0">
                <a:latin typeface="Times New Roman"/>
                <a:cs typeface="Times New Roman"/>
              </a:rPr>
              <a:t>The </a:t>
            </a:r>
            <a:r>
              <a:rPr sz="3100" spc="-10" dirty="0">
                <a:latin typeface="Times New Roman"/>
                <a:cs typeface="Times New Roman"/>
              </a:rPr>
              <a:t>electrodes used can </a:t>
            </a:r>
            <a:r>
              <a:rPr sz="3100" dirty="0">
                <a:latin typeface="Times New Roman"/>
                <a:cs typeface="Times New Roman"/>
              </a:rPr>
              <a:t>be </a:t>
            </a:r>
            <a:r>
              <a:rPr sz="3100" spc="-10" dirty="0">
                <a:latin typeface="Times New Roman"/>
                <a:cs typeface="Times New Roman"/>
              </a:rPr>
              <a:t>consumable </a:t>
            </a:r>
            <a:r>
              <a:rPr sz="3100" spc="-20" dirty="0">
                <a:latin typeface="Times New Roman"/>
                <a:cs typeface="Times New Roman"/>
              </a:rPr>
              <a:t>(same </a:t>
            </a:r>
            <a:r>
              <a:rPr sz="3100" spc="-5" dirty="0">
                <a:latin typeface="Times New Roman"/>
                <a:cs typeface="Times New Roman"/>
              </a:rPr>
              <a:t>base </a:t>
            </a:r>
            <a:r>
              <a:rPr sz="3100" spc="-10" dirty="0">
                <a:latin typeface="Times New Roman"/>
                <a:cs typeface="Times New Roman"/>
              </a:rPr>
              <a:t>material)  </a:t>
            </a:r>
            <a:r>
              <a:rPr sz="3100" spc="-5" dirty="0">
                <a:latin typeface="Times New Roman"/>
                <a:cs typeface="Times New Roman"/>
              </a:rPr>
              <a:t>(or) </a:t>
            </a:r>
            <a:r>
              <a:rPr sz="3100" spc="-10" dirty="0">
                <a:latin typeface="Times New Roman"/>
                <a:cs typeface="Times New Roman"/>
              </a:rPr>
              <a:t>Non-consumable </a:t>
            </a:r>
            <a:r>
              <a:rPr sz="3100" spc="-20" dirty="0">
                <a:latin typeface="Times New Roman"/>
                <a:cs typeface="Times New Roman"/>
              </a:rPr>
              <a:t>(Tungsten, </a:t>
            </a:r>
            <a:r>
              <a:rPr sz="3100" spc="-10" dirty="0">
                <a:latin typeface="Times New Roman"/>
                <a:cs typeface="Times New Roman"/>
              </a:rPr>
              <a:t>Carbon </a:t>
            </a:r>
            <a:r>
              <a:rPr sz="3100" dirty="0">
                <a:latin typeface="Times New Roman"/>
                <a:cs typeface="Times New Roman"/>
              </a:rPr>
              <a:t>or </a:t>
            </a:r>
            <a:r>
              <a:rPr sz="3100" spc="-10" dirty="0">
                <a:latin typeface="Times New Roman"/>
                <a:cs typeface="Times New Roman"/>
              </a:rPr>
              <a:t>Graphite). </a:t>
            </a:r>
            <a:r>
              <a:rPr sz="3100" spc="-5" dirty="0">
                <a:latin typeface="Times New Roman"/>
                <a:cs typeface="Times New Roman"/>
              </a:rPr>
              <a:t>The  </a:t>
            </a:r>
            <a:r>
              <a:rPr sz="3100" spc="-15" dirty="0">
                <a:latin typeface="Times New Roman"/>
                <a:cs typeface="Times New Roman"/>
              </a:rPr>
              <a:t>consumable </a:t>
            </a:r>
            <a:r>
              <a:rPr sz="3100" spc="-10" dirty="0">
                <a:latin typeface="Times New Roman"/>
                <a:cs typeface="Times New Roman"/>
              </a:rPr>
              <a:t>electrode </a:t>
            </a:r>
            <a:r>
              <a:rPr sz="3100" spc="-20" dirty="0">
                <a:latin typeface="Times New Roman"/>
                <a:cs typeface="Times New Roman"/>
              </a:rPr>
              <a:t>can </a:t>
            </a:r>
            <a:r>
              <a:rPr sz="3100" spc="-10" dirty="0">
                <a:latin typeface="Times New Roman"/>
                <a:cs typeface="Times New Roman"/>
              </a:rPr>
              <a:t>be either </a:t>
            </a:r>
            <a:r>
              <a:rPr sz="3100" spc="-15" dirty="0">
                <a:latin typeface="Times New Roman"/>
                <a:cs typeface="Times New Roman"/>
              </a:rPr>
              <a:t>coated </a:t>
            </a:r>
            <a:r>
              <a:rPr sz="3100" spc="-10" dirty="0">
                <a:latin typeface="Times New Roman"/>
                <a:cs typeface="Times New Roman"/>
              </a:rPr>
              <a:t>(stick </a:t>
            </a:r>
            <a:r>
              <a:rPr sz="3100" spc="-15" dirty="0">
                <a:latin typeface="Times New Roman"/>
                <a:cs typeface="Times New Roman"/>
              </a:rPr>
              <a:t>electrode)  </a:t>
            </a:r>
            <a:r>
              <a:rPr sz="3100" dirty="0">
                <a:latin typeface="Times New Roman"/>
                <a:cs typeface="Times New Roman"/>
              </a:rPr>
              <a:t>or </a:t>
            </a:r>
            <a:r>
              <a:rPr sz="3100" spc="-10" dirty="0">
                <a:latin typeface="Times New Roman"/>
                <a:cs typeface="Times New Roman"/>
              </a:rPr>
              <a:t>uncoated (bare electrode). </a:t>
            </a:r>
            <a:r>
              <a:rPr sz="3100" spc="-5" dirty="0">
                <a:latin typeface="Times New Roman"/>
                <a:cs typeface="Times New Roman"/>
              </a:rPr>
              <a:t>The </a:t>
            </a:r>
            <a:r>
              <a:rPr sz="3100" spc="-10" dirty="0">
                <a:latin typeface="Times New Roman"/>
                <a:cs typeface="Times New Roman"/>
              </a:rPr>
              <a:t>coatings </a:t>
            </a:r>
            <a:r>
              <a:rPr sz="3100" spc="-5" dirty="0">
                <a:latin typeface="Times New Roman"/>
                <a:cs typeface="Times New Roman"/>
              </a:rPr>
              <a:t>serve a </a:t>
            </a:r>
            <a:r>
              <a:rPr sz="3100" spc="-10" dirty="0">
                <a:latin typeface="Times New Roman"/>
                <a:cs typeface="Times New Roman"/>
              </a:rPr>
              <a:t>No. </a:t>
            </a:r>
            <a:r>
              <a:rPr sz="3100" dirty="0">
                <a:latin typeface="Times New Roman"/>
                <a:cs typeface="Times New Roman"/>
              </a:rPr>
              <a:t>of  </a:t>
            </a:r>
            <a:r>
              <a:rPr sz="3100" spc="-5" dirty="0">
                <a:latin typeface="Times New Roman"/>
                <a:cs typeface="Times New Roman"/>
              </a:rPr>
              <a:t>purposes.</a:t>
            </a:r>
            <a:endParaRPr sz="3100">
              <a:latin typeface="Times New Roman"/>
              <a:cs typeface="Times New Roman"/>
            </a:endParaRPr>
          </a:p>
          <a:p>
            <a:pPr marL="12700" indent="93980">
              <a:lnSpc>
                <a:spcPts val="3695"/>
              </a:lnSpc>
              <a:buAutoNum type="arabicPeriod"/>
              <a:tabLst>
                <a:tab pos="494665" algn="l"/>
                <a:tab pos="2563495" algn="l"/>
              </a:tabLst>
            </a:pPr>
            <a:r>
              <a:rPr sz="3100" spc="-110" dirty="0">
                <a:latin typeface="Times New Roman"/>
                <a:cs typeface="Times New Roman"/>
              </a:rPr>
              <a:t>To</a:t>
            </a:r>
            <a:r>
              <a:rPr sz="3100" spc="-15" dirty="0">
                <a:latin typeface="Times New Roman"/>
                <a:cs typeface="Times New Roman"/>
              </a:rPr>
              <a:t> </a:t>
            </a:r>
            <a:r>
              <a:rPr sz="3100" spc="-10" dirty="0">
                <a:latin typeface="Times New Roman"/>
                <a:cs typeface="Times New Roman"/>
              </a:rPr>
              <a:t>facilitate	establishment </a:t>
            </a:r>
            <a:r>
              <a:rPr sz="3100" spc="-5" dirty="0">
                <a:latin typeface="Times New Roman"/>
                <a:cs typeface="Times New Roman"/>
              </a:rPr>
              <a:t>and </a:t>
            </a:r>
            <a:r>
              <a:rPr sz="3100" spc="-10" dirty="0">
                <a:latin typeface="Times New Roman"/>
                <a:cs typeface="Times New Roman"/>
              </a:rPr>
              <a:t>maintenance </a:t>
            </a:r>
            <a:r>
              <a:rPr sz="3100" dirty="0">
                <a:latin typeface="Times New Roman"/>
                <a:cs typeface="Times New Roman"/>
              </a:rPr>
              <a:t>of</a:t>
            </a:r>
            <a:r>
              <a:rPr sz="3100" spc="-100" dirty="0">
                <a:latin typeface="Times New Roman"/>
                <a:cs typeface="Times New Roman"/>
              </a:rPr>
              <a:t> </a:t>
            </a:r>
            <a:r>
              <a:rPr sz="3100" spc="-5" dirty="0">
                <a:latin typeface="Times New Roman"/>
                <a:cs typeface="Times New Roman"/>
              </a:rPr>
              <a:t>arc</a:t>
            </a:r>
            <a:endParaRPr sz="3100">
              <a:latin typeface="Times New Roman"/>
              <a:cs typeface="Times New Roman"/>
            </a:endParaRPr>
          </a:p>
          <a:p>
            <a:pPr marL="393700" indent="-381000">
              <a:lnSpc>
                <a:spcPts val="3710"/>
              </a:lnSpc>
              <a:buAutoNum type="arabicPeriod"/>
              <a:tabLst>
                <a:tab pos="393700" algn="l"/>
                <a:tab pos="2359025" algn="l"/>
                <a:tab pos="3590925" algn="l"/>
                <a:tab pos="6071870" algn="l"/>
                <a:tab pos="7433945" algn="l"/>
              </a:tabLst>
            </a:pPr>
            <a:r>
              <a:rPr sz="3100" spc="-110" dirty="0">
                <a:latin typeface="Times New Roman"/>
                <a:cs typeface="Times New Roman"/>
              </a:rPr>
              <a:t>To</a:t>
            </a:r>
            <a:r>
              <a:rPr sz="3100" spc="10" dirty="0">
                <a:latin typeface="Times New Roman"/>
                <a:cs typeface="Times New Roman"/>
              </a:rPr>
              <a:t> </a:t>
            </a:r>
            <a:r>
              <a:rPr sz="3100" spc="-5" dirty="0">
                <a:latin typeface="Times New Roman"/>
                <a:cs typeface="Times New Roman"/>
              </a:rPr>
              <a:t>produce	shield	gas</a:t>
            </a:r>
            <a:r>
              <a:rPr sz="3100" spc="-25" dirty="0">
                <a:latin typeface="Times New Roman"/>
                <a:cs typeface="Times New Roman"/>
              </a:rPr>
              <a:t> </a:t>
            </a:r>
            <a:r>
              <a:rPr sz="3100" spc="-5" dirty="0">
                <a:latin typeface="Times New Roman"/>
                <a:cs typeface="Times New Roman"/>
              </a:rPr>
              <a:t>around</a:t>
            </a:r>
            <a:r>
              <a:rPr sz="3100" spc="-30" dirty="0">
                <a:latin typeface="Times New Roman"/>
                <a:cs typeface="Times New Roman"/>
              </a:rPr>
              <a:t> </a:t>
            </a:r>
            <a:r>
              <a:rPr sz="3100" spc="-5" dirty="0">
                <a:latin typeface="Times New Roman"/>
                <a:cs typeface="Times New Roman"/>
              </a:rPr>
              <a:t>arc	&amp;</a:t>
            </a:r>
            <a:r>
              <a:rPr sz="3100" spc="-15" dirty="0">
                <a:latin typeface="Times New Roman"/>
                <a:cs typeface="Times New Roman"/>
              </a:rPr>
              <a:t> </a:t>
            </a:r>
            <a:r>
              <a:rPr sz="3100" spc="-10" dirty="0">
                <a:latin typeface="Times New Roman"/>
                <a:cs typeface="Times New Roman"/>
              </a:rPr>
              <a:t>weld	</a:t>
            </a:r>
            <a:r>
              <a:rPr sz="3100" dirty="0">
                <a:latin typeface="Times New Roman"/>
                <a:cs typeface="Times New Roman"/>
              </a:rPr>
              <a:t>pool</a:t>
            </a:r>
            <a:endParaRPr sz="3100">
              <a:latin typeface="Times New Roman"/>
              <a:cs typeface="Times New Roman"/>
            </a:endParaRPr>
          </a:p>
          <a:p>
            <a:pPr marL="393700" indent="-381000">
              <a:lnSpc>
                <a:spcPts val="3710"/>
              </a:lnSpc>
              <a:buAutoNum type="arabicPeriod"/>
              <a:tabLst>
                <a:tab pos="393700" algn="l"/>
                <a:tab pos="2295525" algn="l"/>
              </a:tabLst>
            </a:pPr>
            <a:r>
              <a:rPr sz="3100" spc="-110" dirty="0">
                <a:latin typeface="Times New Roman"/>
                <a:cs typeface="Times New Roman"/>
              </a:rPr>
              <a:t>To</a:t>
            </a:r>
            <a:r>
              <a:rPr sz="3100" dirty="0">
                <a:latin typeface="Times New Roman"/>
                <a:cs typeface="Times New Roman"/>
              </a:rPr>
              <a:t> provide	</a:t>
            </a:r>
            <a:r>
              <a:rPr sz="3100" spc="-15" dirty="0">
                <a:latin typeface="Times New Roman"/>
                <a:cs typeface="Times New Roman"/>
              </a:rPr>
              <a:t>formation </a:t>
            </a:r>
            <a:r>
              <a:rPr sz="3100" dirty="0">
                <a:latin typeface="Times New Roman"/>
                <a:cs typeface="Times New Roman"/>
              </a:rPr>
              <a:t>of </a:t>
            </a:r>
            <a:r>
              <a:rPr sz="3100" spc="-10" dirty="0">
                <a:latin typeface="Times New Roman"/>
                <a:cs typeface="Times New Roman"/>
              </a:rPr>
              <a:t>slag </a:t>
            </a:r>
            <a:r>
              <a:rPr sz="3100" spc="-5" dirty="0">
                <a:latin typeface="Times New Roman"/>
                <a:cs typeface="Times New Roman"/>
              </a:rPr>
              <a:t>to reduce rapid</a:t>
            </a:r>
            <a:r>
              <a:rPr sz="3100" spc="-60" dirty="0">
                <a:latin typeface="Times New Roman"/>
                <a:cs typeface="Times New Roman"/>
              </a:rPr>
              <a:t> </a:t>
            </a:r>
            <a:r>
              <a:rPr sz="3100" dirty="0">
                <a:latin typeface="Times New Roman"/>
                <a:cs typeface="Times New Roman"/>
              </a:rPr>
              <a:t>cooling.</a:t>
            </a:r>
            <a:endParaRPr sz="3100">
              <a:latin typeface="Times New Roman"/>
              <a:cs typeface="Times New Roman"/>
            </a:endParaRPr>
          </a:p>
          <a:p>
            <a:pPr marL="12700" marR="5080">
              <a:lnSpc>
                <a:spcPts val="3700"/>
              </a:lnSpc>
              <a:spcBef>
                <a:spcPts val="140"/>
              </a:spcBef>
              <a:buAutoNum type="arabicPeriod"/>
              <a:tabLst>
                <a:tab pos="475615" algn="l"/>
                <a:tab pos="476250" algn="l"/>
                <a:tab pos="1054735" algn="l"/>
                <a:tab pos="2871470" algn="l"/>
                <a:tab pos="4324985" algn="l"/>
                <a:tab pos="6053455" algn="l"/>
                <a:tab pos="6724015" algn="l"/>
                <a:tab pos="8583295" algn="l"/>
                <a:tab pos="9055735" algn="l"/>
              </a:tabLst>
            </a:pPr>
            <a:r>
              <a:rPr sz="3100" spc="-215" dirty="0">
                <a:latin typeface="Times New Roman"/>
                <a:cs typeface="Times New Roman"/>
              </a:rPr>
              <a:t>T</a:t>
            </a:r>
            <a:r>
              <a:rPr sz="3100" spc="-5" dirty="0">
                <a:latin typeface="Times New Roman"/>
                <a:cs typeface="Times New Roman"/>
              </a:rPr>
              <a:t>o</a:t>
            </a:r>
            <a:r>
              <a:rPr sz="3100" dirty="0">
                <a:latin typeface="Times New Roman"/>
                <a:cs typeface="Times New Roman"/>
              </a:rPr>
              <a:t>	</a:t>
            </a:r>
            <a:r>
              <a:rPr sz="3100" spc="-25" dirty="0">
                <a:latin typeface="Times New Roman"/>
                <a:cs typeface="Times New Roman"/>
              </a:rPr>
              <a:t>i</a:t>
            </a:r>
            <a:r>
              <a:rPr sz="3100" dirty="0">
                <a:latin typeface="Times New Roman"/>
                <a:cs typeface="Times New Roman"/>
              </a:rPr>
              <a:t>n</a:t>
            </a:r>
            <a:r>
              <a:rPr sz="3100" spc="-5" dirty="0">
                <a:latin typeface="Times New Roman"/>
                <a:cs typeface="Times New Roman"/>
              </a:rPr>
              <a:t>tr</a:t>
            </a:r>
            <a:r>
              <a:rPr sz="3100" spc="-15" dirty="0">
                <a:latin typeface="Times New Roman"/>
                <a:cs typeface="Times New Roman"/>
              </a:rPr>
              <a:t>od</a:t>
            </a:r>
            <a:r>
              <a:rPr sz="3100" dirty="0">
                <a:latin typeface="Times New Roman"/>
                <a:cs typeface="Times New Roman"/>
              </a:rPr>
              <a:t>u</a:t>
            </a:r>
            <a:r>
              <a:rPr sz="3100" spc="-15" dirty="0">
                <a:latin typeface="Times New Roman"/>
                <a:cs typeface="Times New Roman"/>
              </a:rPr>
              <a:t>c</a:t>
            </a:r>
            <a:r>
              <a:rPr sz="3100" spc="-5" dirty="0">
                <a:latin typeface="Times New Roman"/>
                <a:cs typeface="Times New Roman"/>
              </a:rPr>
              <a:t>e</a:t>
            </a:r>
            <a:r>
              <a:rPr sz="3100" dirty="0">
                <a:latin typeface="Times New Roman"/>
                <a:cs typeface="Times New Roman"/>
              </a:rPr>
              <a:t>	</a:t>
            </a:r>
            <a:r>
              <a:rPr sz="3100" spc="-15" dirty="0">
                <a:latin typeface="Times New Roman"/>
                <a:cs typeface="Times New Roman"/>
              </a:rPr>
              <a:t>a</a:t>
            </a:r>
            <a:r>
              <a:rPr sz="3100" spc="-5" dirty="0">
                <a:latin typeface="Times New Roman"/>
                <a:cs typeface="Times New Roman"/>
              </a:rPr>
              <a:t>ll</a:t>
            </a:r>
            <a:r>
              <a:rPr sz="3100" dirty="0">
                <a:latin typeface="Times New Roman"/>
                <a:cs typeface="Times New Roman"/>
              </a:rPr>
              <a:t>o</a:t>
            </a:r>
            <a:r>
              <a:rPr sz="3100" spc="-15" dirty="0">
                <a:latin typeface="Times New Roman"/>
                <a:cs typeface="Times New Roman"/>
              </a:rPr>
              <a:t>y</a:t>
            </a:r>
            <a:r>
              <a:rPr sz="3100" spc="-25" dirty="0">
                <a:latin typeface="Times New Roman"/>
                <a:cs typeface="Times New Roman"/>
              </a:rPr>
              <a:t>i</a:t>
            </a:r>
            <a:r>
              <a:rPr sz="3100" spc="-15" dirty="0">
                <a:latin typeface="Times New Roman"/>
                <a:cs typeface="Times New Roman"/>
              </a:rPr>
              <a:t>n</a:t>
            </a:r>
            <a:r>
              <a:rPr sz="3100" spc="-5" dirty="0">
                <a:latin typeface="Times New Roman"/>
                <a:cs typeface="Times New Roman"/>
              </a:rPr>
              <a:t>g</a:t>
            </a:r>
            <a:r>
              <a:rPr sz="3100" dirty="0">
                <a:latin typeface="Times New Roman"/>
                <a:cs typeface="Times New Roman"/>
              </a:rPr>
              <a:t>	</a:t>
            </a:r>
            <a:r>
              <a:rPr sz="3100" spc="-15" dirty="0">
                <a:latin typeface="Times New Roman"/>
                <a:cs typeface="Times New Roman"/>
              </a:rPr>
              <a:t>e</a:t>
            </a:r>
            <a:r>
              <a:rPr sz="3100" spc="-5" dirty="0">
                <a:latin typeface="Times New Roman"/>
                <a:cs typeface="Times New Roman"/>
              </a:rPr>
              <a:t>l</a:t>
            </a:r>
            <a:r>
              <a:rPr sz="3100" spc="-15" dirty="0">
                <a:latin typeface="Times New Roman"/>
                <a:cs typeface="Times New Roman"/>
              </a:rPr>
              <a:t>e</a:t>
            </a:r>
            <a:r>
              <a:rPr sz="3100" spc="-65" dirty="0">
                <a:latin typeface="Times New Roman"/>
                <a:cs typeface="Times New Roman"/>
              </a:rPr>
              <a:t>m</a:t>
            </a:r>
            <a:r>
              <a:rPr sz="3100" spc="-15" dirty="0">
                <a:latin typeface="Times New Roman"/>
                <a:cs typeface="Times New Roman"/>
              </a:rPr>
              <a:t>e</a:t>
            </a:r>
            <a:r>
              <a:rPr sz="3100" dirty="0">
                <a:latin typeface="Times New Roman"/>
                <a:cs typeface="Times New Roman"/>
              </a:rPr>
              <a:t>n</a:t>
            </a:r>
            <a:r>
              <a:rPr sz="3100" spc="-5" dirty="0">
                <a:latin typeface="Times New Roman"/>
                <a:cs typeface="Times New Roman"/>
              </a:rPr>
              <a:t>ts</a:t>
            </a:r>
            <a:r>
              <a:rPr sz="3100" dirty="0">
                <a:latin typeface="Times New Roman"/>
                <a:cs typeface="Times New Roman"/>
              </a:rPr>
              <a:t>	n</a:t>
            </a:r>
            <a:r>
              <a:rPr sz="3100" spc="-15" dirty="0">
                <a:latin typeface="Times New Roman"/>
                <a:cs typeface="Times New Roman"/>
              </a:rPr>
              <a:t>o</a:t>
            </a:r>
            <a:r>
              <a:rPr sz="3100" spc="-5" dirty="0">
                <a:latin typeface="Times New Roman"/>
                <a:cs typeface="Times New Roman"/>
              </a:rPr>
              <a:t>t</a:t>
            </a:r>
            <a:r>
              <a:rPr sz="3100" dirty="0">
                <a:latin typeface="Times New Roman"/>
                <a:cs typeface="Times New Roman"/>
              </a:rPr>
              <a:t>	</a:t>
            </a:r>
            <a:r>
              <a:rPr sz="3100" spc="-15" dirty="0">
                <a:latin typeface="Times New Roman"/>
                <a:cs typeface="Times New Roman"/>
              </a:rPr>
              <a:t>co</a:t>
            </a:r>
            <a:r>
              <a:rPr sz="3100" dirty="0">
                <a:latin typeface="Times New Roman"/>
                <a:cs typeface="Times New Roman"/>
              </a:rPr>
              <a:t>n</a:t>
            </a:r>
            <a:r>
              <a:rPr sz="3100" spc="-5" dirty="0">
                <a:latin typeface="Times New Roman"/>
                <a:cs typeface="Times New Roman"/>
              </a:rPr>
              <a:t>t</a:t>
            </a:r>
            <a:r>
              <a:rPr sz="3100" spc="-15" dirty="0">
                <a:latin typeface="Times New Roman"/>
                <a:cs typeface="Times New Roman"/>
              </a:rPr>
              <a:t>a</a:t>
            </a:r>
            <a:r>
              <a:rPr sz="3100" spc="-25" dirty="0">
                <a:latin typeface="Times New Roman"/>
                <a:cs typeface="Times New Roman"/>
              </a:rPr>
              <a:t>i</a:t>
            </a:r>
            <a:r>
              <a:rPr sz="3100" dirty="0">
                <a:latin typeface="Times New Roman"/>
                <a:cs typeface="Times New Roman"/>
              </a:rPr>
              <a:t>n</a:t>
            </a:r>
            <a:r>
              <a:rPr sz="3100" spc="-35" dirty="0">
                <a:latin typeface="Times New Roman"/>
                <a:cs typeface="Times New Roman"/>
              </a:rPr>
              <a:t>e</a:t>
            </a:r>
            <a:r>
              <a:rPr sz="3100" spc="-5" dirty="0">
                <a:latin typeface="Times New Roman"/>
                <a:cs typeface="Times New Roman"/>
              </a:rPr>
              <a:t>d</a:t>
            </a:r>
            <a:r>
              <a:rPr sz="3100" dirty="0">
                <a:latin typeface="Times New Roman"/>
                <a:cs typeface="Times New Roman"/>
              </a:rPr>
              <a:t>	</a:t>
            </a:r>
            <a:r>
              <a:rPr sz="3100" spc="-5" dirty="0">
                <a:latin typeface="Times New Roman"/>
                <a:cs typeface="Times New Roman"/>
              </a:rPr>
              <a:t>in</a:t>
            </a:r>
            <a:r>
              <a:rPr sz="3100" dirty="0">
                <a:latin typeface="Times New Roman"/>
                <a:cs typeface="Times New Roman"/>
              </a:rPr>
              <a:t>	</a:t>
            </a:r>
            <a:r>
              <a:rPr sz="3100" spc="-15" dirty="0">
                <a:latin typeface="Times New Roman"/>
                <a:cs typeface="Times New Roman"/>
              </a:rPr>
              <a:t>c</a:t>
            </a:r>
            <a:r>
              <a:rPr sz="3100" dirty="0">
                <a:latin typeface="Times New Roman"/>
                <a:cs typeface="Times New Roman"/>
              </a:rPr>
              <a:t>o</a:t>
            </a:r>
            <a:r>
              <a:rPr sz="3100" spc="-5" dirty="0">
                <a:latin typeface="Times New Roman"/>
                <a:cs typeface="Times New Roman"/>
              </a:rPr>
              <a:t>re  wire.</a:t>
            </a:r>
            <a:endParaRPr sz="3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920482" y="4904740"/>
            <a:ext cx="2925837" cy="23164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852159" y="4855971"/>
            <a:ext cx="2520695" cy="23774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535"/>
              </a:lnSpc>
            </a:pPr>
            <a:fld id="{81D60167-4931-47E6-BA6A-407CBD079E47}" type="slidenum">
              <a:rPr spc="10" dirty="0"/>
              <a:pPr marL="25400">
                <a:lnSpc>
                  <a:spcPts val="1535"/>
                </a:lnSpc>
              </a:pPr>
              <a:t>34</a:t>
            </a:fld>
            <a:endParaRPr spc="1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7845" y="134073"/>
            <a:ext cx="9999738" cy="70871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535"/>
              </a:lnSpc>
            </a:pPr>
            <a:fld id="{81D60167-4931-47E6-BA6A-407CBD079E47}" type="slidenum">
              <a:rPr spc="10" dirty="0"/>
              <a:pPr marL="25400">
                <a:lnSpc>
                  <a:spcPts val="1535"/>
                </a:lnSpc>
              </a:pPr>
              <a:t>35</a:t>
            </a:fld>
            <a:endParaRPr spc="1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63372" y="70103"/>
            <a:ext cx="9493250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807720" algn="l"/>
                <a:tab pos="1908175" algn="l"/>
                <a:tab pos="2865120" algn="l"/>
                <a:tab pos="4370705" algn="l"/>
                <a:tab pos="6071870" algn="l"/>
                <a:tab pos="6849109" algn="l"/>
                <a:tab pos="7946390" algn="l"/>
                <a:tab pos="8869680" algn="l"/>
              </a:tabLst>
            </a:pPr>
            <a:r>
              <a:rPr u="none" spc="-10" dirty="0"/>
              <a:t>G</a:t>
            </a:r>
            <a:r>
              <a:rPr u="none" spc="-15" dirty="0"/>
              <a:t>a</a:t>
            </a:r>
            <a:r>
              <a:rPr u="none" spc="-5" dirty="0"/>
              <a:t>s</a:t>
            </a:r>
            <a:r>
              <a:rPr u="none" dirty="0"/>
              <a:t>	M</a:t>
            </a:r>
            <a:r>
              <a:rPr u="none" spc="-15" dirty="0"/>
              <a:t>e</a:t>
            </a:r>
            <a:r>
              <a:rPr u="none" spc="-5" dirty="0"/>
              <a:t>t</a:t>
            </a:r>
            <a:r>
              <a:rPr u="none" spc="-35" dirty="0"/>
              <a:t>a</a:t>
            </a:r>
            <a:r>
              <a:rPr u="none" spc="-5" dirty="0"/>
              <a:t>l</a:t>
            </a:r>
            <a:r>
              <a:rPr u="none" dirty="0"/>
              <a:t>	</a:t>
            </a:r>
            <a:r>
              <a:rPr u="none" spc="-10" dirty="0"/>
              <a:t>A</a:t>
            </a:r>
            <a:r>
              <a:rPr u="none" spc="-5" dirty="0"/>
              <a:t>rc</a:t>
            </a:r>
            <a:r>
              <a:rPr u="none" dirty="0"/>
              <a:t>	</a:t>
            </a:r>
            <a:r>
              <a:rPr u="none" spc="-265" dirty="0"/>
              <a:t>W</a:t>
            </a:r>
            <a:r>
              <a:rPr u="none" spc="-15" dirty="0"/>
              <a:t>e</a:t>
            </a:r>
            <a:r>
              <a:rPr u="none" spc="-5" dirty="0"/>
              <a:t>l</a:t>
            </a:r>
            <a:r>
              <a:rPr u="none" spc="-15" dirty="0"/>
              <a:t>d</a:t>
            </a:r>
            <a:r>
              <a:rPr u="none" spc="-5" dirty="0"/>
              <a:t>i</a:t>
            </a:r>
            <a:r>
              <a:rPr u="none" spc="-15" dirty="0"/>
              <a:t>n</a:t>
            </a:r>
            <a:r>
              <a:rPr u="none" spc="-5" dirty="0"/>
              <a:t>g</a:t>
            </a:r>
            <a:r>
              <a:rPr u="none" dirty="0"/>
              <a:t>	</a:t>
            </a:r>
            <a:r>
              <a:rPr u="none" spc="-5" dirty="0"/>
              <a:t>(</a:t>
            </a:r>
            <a:r>
              <a:rPr u="none" spc="-10" dirty="0"/>
              <a:t>G</a:t>
            </a:r>
            <a:r>
              <a:rPr u="none" spc="-25" dirty="0"/>
              <a:t>M</a:t>
            </a:r>
            <a:r>
              <a:rPr u="none" spc="-250" dirty="0"/>
              <a:t>A</a:t>
            </a:r>
            <a:r>
              <a:rPr u="none" spc="-25" dirty="0"/>
              <a:t>W</a:t>
            </a:r>
            <a:r>
              <a:rPr u="none" spc="-5" dirty="0"/>
              <a:t>)</a:t>
            </a:r>
            <a:r>
              <a:rPr u="none" dirty="0"/>
              <a:t>	</a:t>
            </a:r>
            <a:r>
              <a:rPr u="none" spc="-5" dirty="0"/>
              <a:t>(</a:t>
            </a:r>
            <a:r>
              <a:rPr u="none" dirty="0"/>
              <a:t>o</a:t>
            </a:r>
            <a:r>
              <a:rPr u="none" spc="-5" dirty="0"/>
              <a:t>r)</a:t>
            </a:r>
            <a:r>
              <a:rPr u="none" dirty="0"/>
              <a:t>	</a:t>
            </a:r>
            <a:r>
              <a:rPr u="none" spc="-25" dirty="0"/>
              <a:t>M</a:t>
            </a:r>
            <a:r>
              <a:rPr u="none" spc="-15" dirty="0"/>
              <a:t>e</a:t>
            </a:r>
            <a:r>
              <a:rPr u="none" spc="-5" dirty="0"/>
              <a:t>t</a:t>
            </a:r>
            <a:r>
              <a:rPr u="none" spc="-15" dirty="0"/>
              <a:t>a</a:t>
            </a:r>
            <a:r>
              <a:rPr u="none" spc="-5" dirty="0"/>
              <a:t>l</a:t>
            </a:r>
            <a:r>
              <a:rPr u="none" dirty="0"/>
              <a:t>	</a:t>
            </a:r>
            <a:r>
              <a:rPr u="none" spc="-5" dirty="0"/>
              <a:t>I</a:t>
            </a:r>
            <a:r>
              <a:rPr u="none" dirty="0"/>
              <a:t>n</a:t>
            </a:r>
            <a:r>
              <a:rPr u="none" spc="-15" dirty="0"/>
              <a:t>e</a:t>
            </a:r>
            <a:r>
              <a:rPr u="none" spc="-30" dirty="0"/>
              <a:t>r</a:t>
            </a:r>
            <a:r>
              <a:rPr u="none" spc="-5" dirty="0"/>
              <a:t>t</a:t>
            </a:r>
            <a:r>
              <a:rPr u="none" dirty="0"/>
              <a:t>	</a:t>
            </a:r>
            <a:r>
              <a:rPr u="none" spc="-10" dirty="0"/>
              <a:t>G</a:t>
            </a:r>
            <a:r>
              <a:rPr u="none" spc="-15" dirty="0"/>
              <a:t>a</a:t>
            </a:r>
            <a:r>
              <a:rPr u="none" spc="-5" dirty="0"/>
              <a:t>s</a:t>
            </a:r>
          </a:p>
        </p:txBody>
      </p:sp>
      <p:sp>
        <p:nvSpPr>
          <p:cNvPr id="3" name="object 3"/>
          <p:cNvSpPr/>
          <p:nvPr/>
        </p:nvSpPr>
        <p:spPr>
          <a:xfrm>
            <a:off x="579119" y="530859"/>
            <a:ext cx="9464040" cy="0"/>
          </a:xfrm>
          <a:custGeom>
            <a:avLst/>
            <a:gdLst/>
            <a:ahLst/>
            <a:cxnLst/>
            <a:rect l="l" t="t" r="r" b="b"/>
            <a:pathLst>
              <a:path w="9464040">
                <a:moveTo>
                  <a:pt x="0" y="0"/>
                </a:moveTo>
                <a:lnTo>
                  <a:pt x="9464040" y="0"/>
                </a:lnTo>
              </a:path>
            </a:pathLst>
          </a:custGeom>
          <a:ln w="182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63372" y="542543"/>
            <a:ext cx="9493885" cy="52038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3710"/>
              </a:lnSpc>
              <a:spcBef>
                <a:spcPts val="95"/>
              </a:spcBef>
            </a:pPr>
            <a:r>
              <a:rPr sz="3100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(MIG)</a:t>
            </a:r>
            <a:r>
              <a:rPr sz="3100" u="heavy" spc="-8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100" u="heavy" spc="-3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Welding</a:t>
            </a:r>
            <a:r>
              <a:rPr sz="3100" spc="-35" dirty="0">
                <a:latin typeface="Times New Roman"/>
                <a:cs typeface="Times New Roman"/>
              </a:rPr>
              <a:t>:</a:t>
            </a:r>
            <a:endParaRPr sz="3100">
              <a:latin typeface="Times New Roman"/>
              <a:cs typeface="Times New Roman"/>
            </a:endParaRPr>
          </a:p>
          <a:p>
            <a:pPr marL="12700" marR="5080" algn="just">
              <a:lnSpc>
                <a:spcPct val="99700"/>
              </a:lnSpc>
            </a:pPr>
            <a:r>
              <a:rPr sz="3100" spc="-5" dirty="0">
                <a:latin typeface="Times New Roman"/>
                <a:cs typeface="Times New Roman"/>
              </a:rPr>
              <a:t>This is a gas </a:t>
            </a:r>
            <a:r>
              <a:rPr sz="3100" spc="-10" dirty="0">
                <a:latin typeface="Times New Roman"/>
                <a:cs typeface="Times New Roman"/>
              </a:rPr>
              <a:t>shielded, </a:t>
            </a:r>
            <a:r>
              <a:rPr sz="3100" spc="-20">
                <a:latin typeface="Times New Roman"/>
                <a:cs typeface="Times New Roman"/>
              </a:rPr>
              <a:t>metal </a:t>
            </a:r>
            <a:r>
              <a:rPr sz="3100" spc="-5" smtClean="0">
                <a:latin typeface="Times New Roman"/>
                <a:cs typeface="Times New Roman"/>
              </a:rPr>
              <a:t>ar</a:t>
            </a:r>
            <a:r>
              <a:rPr lang="en-US" sz="3100" spc="-5" smtClean="0">
                <a:latin typeface="Times New Roman"/>
                <a:cs typeface="Times New Roman"/>
              </a:rPr>
              <a:t>c</a:t>
            </a:r>
            <a:r>
              <a:rPr sz="3100" spc="-5" smtClean="0">
                <a:latin typeface="Times New Roman"/>
                <a:cs typeface="Times New Roman"/>
              </a:rPr>
              <a:t> </a:t>
            </a:r>
            <a:r>
              <a:rPr sz="3100" spc="-5" dirty="0">
                <a:latin typeface="Times New Roman"/>
                <a:cs typeface="Times New Roman"/>
              </a:rPr>
              <a:t>welding </a:t>
            </a:r>
            <a:r>
              <a:rPr sz="3100" spc="-10" dirty="0">
                <a:latin typeface="Times New Roman"/>
                <a:cs typeface="Times New Roman"/>
              </a:rPr>
              <a:t>process, where, </a:t>
            </a:r>
            <a:r>
              <a:rPr sz="3100" spc="-5" dirty="0">
                <a:latin typeface="Times New Roman"/>
                <a:cs typeface="Times New Roman"/>
              </a:rPr>
              <a:t>the  </a:t>
            </a:r>
            <a:r>
              <a:rPr sz="3100" spc="-15" dirty="0">
                <a:latin typeface="Times New Roman"/>
                <a:cs typeface="Times New Roman"/>
              </a:rPr>
              <a:t>consumable </a:t>
            </a:r>
            <a:r>
              <a:rPr sz="3100" spc="-10" dirty="0">
                <a:latin typeface="Times New Roman"/>
                <a:cs typeface="Times New Roman"/>
              </a:rPr>
              <a:t>electrode </a:t>
            </a:r>
            <a:r>
              <a:rPr sz="3100" spc="-5" dirty="0">
                <a:latin typeface="Times New Roman"/>
                <a:cs typeface="Times New Roman"/>
              </a:rPr>
              <a:t>wire is </a:t>
            </a:r>
            <a:r>
              <a:rPr sz="3100" spc="-10" dirty="0">
                <a:latin typeface="Times New Roman"/>
                <a:cs typeface="Times New Roman"/>
              </a:rPr>
              <a:t>continuously </a:t>
            </a:r>
            <a:r>
              <a:rPr sz="3100" spc="-15" dirty="0">
                <a:latin typeface="Times New Roman"/>
                <a:cs typeface="Times New Roman"/>
              </a:rPr>
              <a:t>fed </a:t>
            </a:r>
            <a:r>
              <a:rPr sz="3100" spc="-5" dirty="0">
                <a:latin typeface="Times New Roman"/>
                <a:cs typeface="Times New Roman"/>
              </a:rPr>
              <a:t>from a reel  and </a:t>
            </a:r>
            <a:r>
              <a:rPr sz="3100" spc="-10" dirty="0">
                <a:latin typeface="Times New Roman"/>
                <a:cs typeface="Times New Roman"/>
              </a:rPr>
              <a:t>the welding </a:t>
            </a:r>
            <a:r>
              <a:rPr sz="3100" spc="-15" dirty="0">
                <a:latin typeface="Times New Roman"/>
                <a:cs typeface="Times New Roman"/>
              </a:rPr>
              <a:t>area </a:t>
            </a:r>
            <a:r>
              <a:rPr sz="3100" spc="-5" dirty="0">
                <a:latin typeface="Times New Roman"/>
                <a:cs typeface="Times New Roman"/>
              </a:rPr>
              <a:t>is </a:t>
            </a:r>
            <a:r>
              <a:rPr sz="3100" spc="-10" dirty="0">
                <a:latin typeface="Times New Roman"/>
                <a:cs typeface="Times New Roman"/>
              </a:rPr>
              <a:t>flooded </a:t>
            </a:r>
            <a:r>
              <a:rPr sz="3100" spc="-5" dirty="0">
                <a:latin typeface="Times New Roman"/>
                <a:cs typeface="Times New Roman"/>
              </a:rPr>
              <a:t>with a inert gas </a:t>
            </a:r>
            <a:r>
              <a:rPr sz="3100" spc="-15" dirty="0">
                <a:latin typeface="Times New Roman"/>
                <a:cs typeface="Times New Roman"/>
              </a:rPr>
              <a:t>which</a:t>
            </a:r>
            <a:r>
              <a:rPr sz="3100" spc="685" dirty="0">
                <a:latin typeface="Times New Roman"/>
                <a:cs typeface="Times New Roman"/>
              </a:rPr>
              <a:t> </a:t>
            </a:r>
            <a:r>
              <a:rPr sz="3100" spc="-5" dirty="0">
                <a:latin typeface="Times New Roman"/>
                <a:cs typeface="Times New Roman"/>
              </a:rPr>
              <a:t>will</a:t>
            </a:r>
            <a:endParaRPr sz="3100">
              <a:latin typeface="Times New Roman"/>
              <a:cs typeface="Times New Roman"/>
            </a:endParaRPr>
          </a:p>
          <a:p>
            <a:pPr marL="12700" marR="6985">
              <a:lnSpc>
                <a:spcPts val="3700"/>
              </a:lnSpc>
              <a:spcBef>
                <a:spcPts val="140"/>
              </a:spcBef>
              <a:tabLst>
                <a:tab pos="4148454" algn="l"/>
                <a:tab pos="6214745" algn="l"/>
                <a:tab pos="8071484" algn="l"/>
              </a:tabLst>
            </a:pPr>
            <a:r>
              <a:rPr sz="3100" spc="-5" dirty="0">
                <a:latin typeface="Times New Roman"/>
                <a:cs typeface="Times New Roman"/>
              </a:rPr>
              <a:t>not </a:t>
            </a:r>
            <a:r>
              <a:rPr sz="3100" spc="-15" dirty="0">
                <a:latin typeface="Times New Roman"/>
                <a:cs typeface="Times New Roman"/>
              </a:rPr>
              <a:t>combine</a:t>
            </a:r>
            <a:r>
              <a:rPr sz="3100" spc="440" dirty="0">
                <a:latin typeface="Times New Roman"/>
                <a:cs typeface="Times New Roman"/>
              </a:rPr>
              <a:t> </a:t>
            </a:r>
            <a:r>
              <a:rPr sz="3100" spc="-10" dirty="0">
                <a:latin typeface="Times New Roman"/>
                <a:cs typeface="Times New Roman"/>
              </a:rPr>
              <a:t>with</a:t>
            </a:r>
            <a:r>
              <a:rPr sz="3100" spc="200" dirty="0">
                <a:latin typeface="Times New Roman"/>
                <a:cs typeface="Times New Roman"/>
              </a:rPr>
              <a:t> </a:t>
            </a:r>
            <a:r>
              <a:rPr sz="3100" spc="-15" dirty="0">
                <a:latin typeface="Times New Roman"/>
                <a:cs typeface="Times New Roman"/>
              </a:rPr>
              <a:t>metal.	</a:t>
            </a:r>
            <a:r>
              <a:rPr sz="3100" spc="-5" dirty="0">
                <a:latin typeface="Times New Roman"/>
                <a:cs typeface="Times New Roman"/>
              </a:rPr>
              <a:t>The</a:t>
            </a:r>
            <a:r>
              <a:rPr sz="3100" spc="215" dirty="0">
                <a:latin typeface="Times New Roman"/>
                <a:cs typeface="Times New Roman"/>
              </a:rPr>
              <a:t> </a:t>
            </a:r>
            <a:r>
              <a:rPr sz="3100" spc="-10" dirty="0">
                <a:latin typeface="Times New Roman"/>
                <a:cs typeface="Times New Roman"/>
              </a:rPr>
              <a:t>wire</a:t>
            </a:r>
            <a:r>
              <a:rPr sz="3100" spc="204" dirty="0">
                <a:latin typeface="Times New Roman"/>
                <a:cs typeface="Times New Roman"/>
              </a:rPr>
              <a:t> </a:t>
            </a:r>
            <a:r>
              <a:rPr sz="3100" spc="-5" dirty="0">
                <a:latin typeface="Times New Roman"/>
                <a:cs typeface="Times New Roman"/>
              </a:rPr>
              <a:t>is	</a:t>
            </a:r>
            <a:r>
              <a:rPr sz="3100" spc="-10" dirty="0">
                <a:latin typeface="Times New Roman"/>
                <a:cs typeface="Times New Roman"/>
              </a:rPr>
              <a:t>often</a:t>
            </a:r>
            <a:r>
              <a:rPr sz="3100" spc="200" dirty="0">
                <a:latin typeface="Times New Roman"/>
                <a:cs typeface="Times New Roman"/>
              </a:rPr>
              <a:t> </a:t>
            </a:r>
            <a:r>
              <a:rPr sz="3100" spc="-5" dirty="0">
                <a:latin typeface="Times New Roman"/>
                <a:cs typeface="Times New Roman"/>
              </a:rPr>
              <a:t>bare	</a:t>
            </a:r>
            <a:r>
              <a:rPr sz="3100" spc="-10" dirty="0">
                <a:latin typeface="Times New Roman"/>
                <a:cs typeface="Times New Roman"/>
              </a:rPr>
              <a:t>(or) very  </a:t>
            </a:r>
            <a:r>
              <a:rPr sz="3100" spc="-5" dirty="0">
                <a:latin typeface="Times New Roman"/>
                <a:cs typeface="Times New Roman"/>
              </a:rPr>
              <a:t>lightly coated. This is</a:t>
            </a:r>
            <a:r>
              <a:rPr sz="3100" spc="-235" dirty="0">
                <a:latin typeface="Times New Roman"/>
                <a:cs typeface="Times New Roman"/>
              </a:rPr>
              <a:t> </a:t>
            </a:r>
            <a:r>
              <a:rPr sz="3100" spc="-5" dirty="0">
                <a:latin typeface="Times New Roman"/>
                <a:cs typeface="Times New Roman"/>
              </a:rPr>
              <a:t>advantageous</a:t>
            </a:r>
            <a:endParaRPr sz="3100">
              <a:latin typeface="Times New Roman"/>
              <a:cs typeface="Times New Roman"/>
            </a:endParaRPr>
          </a:p>
          <a:p>
            <a:pPr marL="12700" marR="4198620">
              <a:lnSpc>
                <a:spcPts val="3700"/>
              </a:lnSpc>
              <a:spcBef>
                <a:spcPts val="15"/>
              </a:spcBef>
            </a:pPr>
            <a:r>
              <a:rPr sz="3100" spc="-10" dirty="0">
                <a:latin typeface="Times New Roman"/>
                <a:cs typeface="Times New Roman"/>
              </a:rPr>
              <a:t>because </a:t>
            </a:r>
            <a:r>
              <a:rPr sz="3100" dirty="0">
                <a:latin typeface="Times New Roman"/>
                <a:cs typeface="Times New Roman"/>
              </a:rPr>
              <a:t>of high </a:t>
            </a:r>
            <a:r>
              <a:rPr sz="3100" spc="-5" dirty="0">
                <a:latin typeface="Times New Roman"/>
                <a:cs typeface="Times New Roman"/>
              </a:rPr>
              <a:t>welding speeds,  No </a:t>
            </a:r>
            <a:r>
              <a:rPr sz="3100" spc="-10" dirty="0">
                <a:latin typeface="Times New Roman"/>
                <a:cs typeface="Times New Roman"/>
              </a:rPr>
              <a:t>flux requirement, </a:t>
            </a:r>
            <a:r>
              <a:rPr sz="3100" spc="-5" dirty="0">
                <a:latin typeface="Times New Roman"/>
                <a:cs typeface="Times New Roman"/>
              </a:rPr>
              <a:t>welds</a:t>
            </a:r>
            <a:r>
              <a:rPr sz="3100" spc="-105" dirty="0">
                <a:latin typeface="Times New Roman"/>
                <a:cs typeface="Times New Roman"/>
              </a:rPr>
              <a:t> </a:t>
            </a:r>
            <a:r>
              <a:rPr sz="3100" spc="-20" dirty="0">
                <a:latin typeface="Times New Roman"/>
                <a:cs typeface="Times New Roman"/>
              </a:rPr>
              <a:t>many</a:t>
            </a:r>
            <a:endParaRPr sz="3100">
              <a:latin typeface="Times New Roman"/>
              <a:cs typeface="Times New Roman"/>
            </a:endParaRPr>
          </a:p>
          <a:p>
            <a:pPr marL="12700" marR="4255135">
              <a:lnSpc>
                <a:spcPts val="3700"/>
              </a:lnSpc>
              <a:spcBef>
                <a:spcPts val="15"/>
              </a:spcBef>
              <a:tabLst>
                <a:tab pos="1219200" algn="l"/>
              </a:tabLst>
            </a:pPr>
            <a:r>
              <a:rPr sz="3100" spc="-20" dirty="0">
                <a:latin typeface="Times New Roman"/>
                <a:cs typeface="Times New Roman"/>
              </a:rPr>
              <a:t>metals	</a:t>
            </a:r>
            <a:r>
              <a:rPr sz="3100" spc="-5" dirty="0">
                <a:latin typeface="Times New Roman"/>
                <a:cs typeface="Times New Roman"/>
              </a:rPr>
              <a:t>The welding </a:t>
            </a:r>
            <a:r>
              <a:rPr sz="3100" dirty="0">
                <a:latin typeface="Times New Roman"/>
                <a:cs typeface="Times New Roman"/>
              </a:rPr>
              <a:t>gun </a:t>
            </a:r>
            <a:r>
              <a:rPr sz="3100" spc="-5" dirty="0">
                <a:latin typeface="Times New Roman"/>
                <a:cs typeface="Times New Roman"/>
              </a:rPr>
              <a:t>is</a:t>
            </a:r>
            <a:r>
              <a:rPr sz="3100" spc="-175" dirty="0">
                <a:latin typeface="Times New Roman"/>
                <a:cs typeface="Times New Roman"/>
              </a:rPr>
              <a:t> </a:t>
            </a:r>
            <a:r>
              <a:rPr sz="3100" spc="-5" dirty="0">
                <a:latin typeface="Times New Roman"/>
                <a:cs typeface="Times New Roman"/>
              </a:rPr>
              <a:t>either  Air cooled / </a:t>
            </a:r>
            <a:r>
              <a:rPr sz="3100" spc="-60" dirty="0">
                <a:latin typeface="Times New Roman"/>
                <a:cs typeface="Times New Roman"/>
              </a:rPr>
              <a:t>Water</a:t>
            </a:r>
            <a:r>
              <a:rPr sz="3100" spc="-160" dirty="0">
                <a:latin typeface="Times New Roman"/>
                <a:cs typeface="Times New Roman"/>
              </a:rPr>
              <a:t> </a:t>
            </a:r>
            <a:r>
              <a:rPr sz="3100" spc="-5" dirty="0">
                <a:latin typeface="Times New Roman"/>
                <a:cs typeface="Times New Roman"/>
              </a:rPr>
              <a:t>cooled.</a:t>
            </a:r>
            <a:endParaRPr sz="3100">
              <a:latin typeface="Times New Roman"/>
              <a:cs typeface="Times New Roman"/>
            </a:endParaRPr>
          </a:p>
          <a:p>
            <a:pPr marL="12700" algn="just">
              <a:lnSpc>
                <a:spcPts val="3570"/>
              </a:lnSpc>
            </a:pPr>
            <a:r>
              <a:rPr sz="3100" spc="-10" dirty="0">
                <a:latin typeface="Times New Roman"/>
                <a:cs typeface="Times New Roman"/>
              </a:rPr>
              <a:t>D.C </a:t>
            </a:r>
            <a:r>
              <a:rPr sz="3100" spc="-5" dirty="0">
                <a:latin typeface="Times New Roman"/>
                <a:cs typeface="Times New Roman"/>
              </a:rPr>
              <a:t>is </a:t>
            </a:r>
            <a:r>
              <a:rPr sz="3100" dirty="0">
                <a:latin typeface="Times New Roman"/>
                <a:cs typeface="Times New Roman"/>
              </a:rPr>
              <a:t>the </a:t>
            </a:r>
            <a:r>
              <a:rPr sz="3100" spc="-5" dirty="0">
                <a:latin typeface="Times New Roman"/>
                <a:cs typeface="Times New Roman"/>
              </a:rPr>
              <a:t>current source</a:t>
            </a:r>
            <a:r>
              <a:rPr sz="3100" spc="-150" dirty="0">
                <a:latin typeface="Times New Roman"/>
                <a:cs typeface="Times New Roman"/>
              </a:rPr>
              <a:t> </a:t>
            </a:r>
            <a:r>
              <a:rPr sz="3100" spc="-5" dirty="0">
                <a:latin typeface="Times New Roman"/>
                <a:cs typeface="Times New Roman"/>
              </a:rPr>
              <a:t>and</a:t>
            </a:r>
            <a:endParaRPr sz="31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63372" y="5721096"/>
            <a:ext cx="4479290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100" spc="-15" dirty="0">
                <a:latin typeface="Times New Roman"/>
                <a:cs typeface="Times New Roman"/>
              </a:rPr>
              <a:t>mainly </a:t>
            </a:r>
            <a:r>
              <a:rPr sz="3100" spc="-5" dirty="0">
                <a:latin typeface="Times New Roman"/>
                <a:cs typeface="Times New Roman"/>
              </a:rPr>
              <a:t>used </a:t>
            </a:r>
            <a:r>
              <a:rPr sz="3100" spc="-10" dirty="0">
                <a:latin typeface="Times New Roman"/>
                <a:cs typeface="Times New Roman"/>
              </a:rPr>
              <a:t>for </a:t>
            </a:r>
            <a:r>
              <a:rPr sz="3100" spc="-5" dirty="0">
                <a:latin typeface="Times New Roman"/>
                <a:cs typeface="Times New Roman"/>
              </a:rPr>
              <a:t>thick</a:t>
            </a:r>
            <a:r>
              <a:rPr sz="3100" spc="-100" dirty="0">
                <a:latin typeface="Times New Roman"/>
                <a:cs typeface="Times New Roman"/>
              </a:rPr>
              <a:t> </a:t>
            </a:r>
            <a:r>
              <a:rPr sz="3100" spc="-5" dirty="0">
                <a:latin typeface="Times New Roman"/>
                <a:cs typeface="Times New Roman"/>
              </a:rPr>
              <a:t>plates.</a:t>
            </a:r>
            <a:endParaRPr sz="31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946392" y="2865627"/>
            <a:ext cx="3441192" cy="43555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535"/>
              </a:lnSpc>
            </a:pPr>
            <a:fld id="{81D60167-4931-47E6-BA6A-407CBD079E47}" type="slidenum">
              <a:rPr spc="10" dirty="0"/>
              <a:pPr marL="25400">
                <a:lnSpc>
                  <a:spcPts val="1535"/>
                </a:lnSpc>
              </a:pPr>
              <a:t>36</a:t>
            </a:fld>
            <a:endParaRPr spc="1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7847" y="0"/>
            <a:ext cx="6300215" cy="72212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272784" y="3780028"/>
            <a:ext cx="4114800" cy="34411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760976" y="0"/>
            <a:ext cx="5626608" cy="37800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535"/>
              </a:lnSpc>
            </a:pPr>
            <a:fld id="{81D60167-4931-47E6-BA6A-407CBD079E47}" type="slidenum">
              <a:rPr spc="10" dirty="0"/>
              <a:pPr marL="25400">
                <a:lnSpc>
                  <a:spcPts val="1535"/>
                </a:lnSpc>
              </a:pPr>
              <a:t>37</a:t>
            </a:fld>
            <a:endParaRPr spc="1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535"/>
              </a:lnSpc>
            </a:pPr>
            <a:fld id="{81D60167-4931-47E6-BA6A-407CBD079E47}" type="slidenum">
              <a:rPr spc="10" dirty="0"/>
              <a:pPr marL="25400">
                <a:lnSpc>
                  <a:spcPts val="1535"/>
                </a:lnSpc>
              </a:pPr>
              <a:t>38</a:t>
            </a:fld>
            <a:endParaRPr spc="10" dirty="0"/>
          </a:p>
        </p:txBody>
      </p:sp>
      <p:sp>
        <p:nvSpPr>
          <p:cNvPr id="2" name="object 2"/>
          <p:cNvSpPr txBox="1"/>
          <p:nvPr/>
        </p:nvSpPr>
        <p:spPr>
          <a:xfrm>
            <a:off x="481076" y="70103"/>
            <a:ext cx="9746615" cy="66179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100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Inert </a:t>
            </a:r>
            <a:r>
              <a:rPr sz="3100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gases</a:t>
            </a:r>
            <a:r>
              <a:rPr sz="3100" u="heavy" spc="-6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100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used:</a:t>
            </a:r>
            <a:endParaRPr sz="3100">
              <a:latin typeface="Times New Roman"/>
              <a:cs typeface="Times New Roman"/>
            </a:endParaRPr>
          </a:p>
          <a:p>
            <a:pPr marL="12700">
              <a:lnSpc>
                <a:spcPts val="3710"/>
              </a:lnSpc>
              <a:buAutoNum type="arabicPeriod"/>
              <a:tabLst>
                <a:tab pos="403225" algn="l"/>
                <a:tab pos="1274445" algn="l"/>
              </a:tabLst>
            </a:pPr>
            <a:r>
              <a:rPr sz="3100" spc="-5" dirty="0">
                <a:latin typeface="Times New Roman"/>
                <a:cs typeface="Times New Roman"/>
              </a:rPr>
              <a:t>CO</a:t>
            </a:r>
            <a:r>
              <a:rPr sz="3075" spc="-7" baseline="-20325" dirty="0">
                <a:latin typeface="Times New Roman"/>
                <a:cs typeface="Times New Roman"/>
              </a:rPr>
              <a:t>2	</a:t>
            </a:r>
            <a:r>
              <a:rPr sz="3100" spc="-5" dirty="0">
                <a:latin typeface="Times New Roman"/>
                <a:cs typeface="Times New Roman"/>
              </a:rPr>
              <a:t>is used </a:t>
            </a:r>
            <a:r>
              <a:rPr sz="3100" spc="-10" dirty="0">
                <a:latin typeface="Times New Roman"/>
                <a:cs typeface="Times New Roman"/>
              </a:rPr>
              <a:t>for</a:t>
            </a:r>
            <a:r>
              <a:rPr sz="3100" spc="-40" dirty="0">
                <a:latin typeface="Times New Roman"/>
                <a:cs typeface="Times New Roman"/>
              </a:rPr>
              <a:t> </a:t>
            </a:r>
            <a:r>
              <a:rPr sz="3100" spc="-10" dirty="0">
                <a:latin typeface="Times New Roman"/>
                <a:cs typeface="Times New Roman"/>
              </a:rPr>
              <a:t>steel,</a:t>
            </a:r>
            <a:endParaRPr sz="3100">
              <a:latin typeface="Times New Roman"/>
              <a:cs typeface="Times New Roman"/>
            </a:endParaRPr>
          </a:p>
          <a:p>
            <a:pPr marL="381000" indent="-368300">
              <a:lnSpc>
                <a:spcPts val="3710"/>
              </a:lnSpc>
              <a:buAutoNum type="arabicPeriod"/>
              <a:tabLst>
                <a:tab pos="381635" algn="l"/>
                <a:tab pos="7226934" algn="l"/>
              </a:tabLst>
            </a:pPr>
            <a:r>
              <a:rPr sz="3100" spc="-5" dirty="0">
                <a:latin typeface="Times New Roman"/>
                <a:cs typeface="Times New Roman"/>
              </a:rPr>
              <a:t>Ar (or) Ar – He </a:t>
            </a:r>
            <a:r>
              <a:rPr sz="3100" spc="-10" dirty="0">
                <a:latin typeface="Times New Roman"/>
                <a:cs typeface="Times New Roman"/>
              </a:rPr>
              <a:t>mixture </a:t>
            </a:r>
            <a:r>
              <a:rPr sz="3100" spc="-5" dirty="0">
                <a:latin typeface="Times New Roman"/>
                <a:cs typeface="Times New Roman"/>
              </a:rPr>
              <a:t>is used </a:t>
            </a:r>
            <a:r>
              <a:rPr sz="3100" spc="-10" dirty="0">
                <a:latin typeface="Times New Roman"/>
                <a:cs typeface="Times New Roman"/>
              </a:rPr>
              <a:t>for</a:t>
            </a:r>
            <a:r>
              <a:rPr sz="3100" spc="-330" dirty="0">
                <a:latin typeface="Times New Roman"/>
                <a:cs typeface="Times New Roman"/>
              </a:rPr>
              <a:t> </a:t>
            </a:r>
            <a:r>
              <a:rPr sz="3100" spc="-5" dirty="0">
                <a:latin typeface="Times New Roman"/>
                <a:cs typeface="Times New Roman"/>
              </a:rPr>
              <a:t>Al</a:t>
            </a:r>
            <a:r>
              <a:rPr sz="3100" dirty="0">
                <a:latin typeface="Times New Roman"/>
                <a:cs typeface="Times New Roman"/>
              </a:rPr>
              <a:t> </a:t>
            </a:r>
            <a:r>
              <a:rPr sz="3100" spc="-5" dirty="0">
                <a:latin typeface="Times New Roman"/>
                <a:cs typeface="Times New Roman"/>
              </a:rPr>
              <a:t>(or)	Cu</a:t>
            </a:r>
            <a:endParaRPr sz="3100">
              <a:latin typeface="Times New Roman"/>
              <a:cs typeface="Times New Roman"/>
            </a:endParaRPr>
          </a:p>
          <a:p>
            <a:pPr marL="12700" marR="5080" algn="just">
              <a:lnSpc>
                <a:spcPct val="99700"/>
              </a:lnSpc>
              <a:spcBef>
                <a:spcPts val="10"/>
              </a:spcBef>
              <a:buAutoNum type="arabicPeriod"/>
              <a:tabLst>
                <a:tab pos="448945" algn="l"/>
              </a:tabLst>
            </a:pPr>
            <a:r>
              <a:rPr sz="3100" spc="-5" dirty="0">
                <a:latin typeface="Times New Roman"/>
                <a:cs typeface="Times New Roman"/>
              </a:rPr>
              <a:t>Ar – O</a:t>
            </a:r>
            <a:r>
              <a:rPr sz="2625" spc="-7" baseline="-20634" dirty="0">
                <a:latin typeface="Times New Roman"/>
                <a:cs typeface="Times New Roman"/>
              </a:rPr>
              <a:t>2 </a:t>
            </a:r>
            <a:r>
              <a:rPr sz="3100" spc="-5" dirty="0">
                <a:latin typeface="Times New Roman"/>
                <a:cs typeface="Times New Roman"/>
              </a:rPr>
              <a:t>[1 to 5 % </a:t>
            </a:r>
            <a:r>
              <a:rPr sz="3100" dirty="0">
                <a:latin typeface="Times New Roman"/>
                <a:cs typeface="Times New Roman"/>
              </a:rPr>
              <a:t>of </a:t>
            </a:r>
            <a:r>
              <a:rPr sz="3100" spc="-5" dirty="0">
                <a:latin typeface="Times New Roman"/>
                <a:cs typeface="Times New Roman"/>
              </a:rPr>
              <a:t>Oxygen is </a:t>
            </a:r>
            <a:r>
              <a:rPr sz="3100" spc="-10" dirty="0">
                <a:latin typeface="Times New Roman"/>
                <a:cs typeface="Times New Roman"/>
              </a:rPr>
              <a:t>added for </a:t>
            </a:r>
            <a:r>
              <a:rPr sz="3100" spc="-5" dirty="0">
                <a:latin typeface="Times New Roman"/>
                <a:cs typeface="Times New Roman"/>
              </a:rPr>
              <a:t>better fluidity  and </a:t>
            </a:r>
            <a:r>
              <a:rPr sz="3100" spc="-10" dirty="0">
                <a:latin typeface="Times New Roman"/>
                <a:cs typeface="Times New Roman"/>
              </a:rPr>
              <a:t>improved </a:t>
            </a:r>
            <a:r>
              <a:rPr sz="3100" spc="-5" dirty="0">
                <a:latin typeface="Times New Roman"/>
                <a:cs typeface="Times New Roman"/>
              </a:rPr>
              <a:t>arc </a:t>
            </a:r>
            <a:r>
              <a:rPr sz="3100" spc="-10" dirty="0">
                <a:latin typeface="Times New Roman"/>
                <a:cs typeface="Times New Roman"/>
              </a:rPr>
              <a:t>stability] </a:t>
            </a:r>
            <a:r>
              <a:rPr sz="3100" spc="-5" dirty="0">
                <a:latin typeface="Times New Roman"/>
                <a:cs typeface="Times New Roman"/>
              </a:rPr>
              <a:t>(or) He – Ar </a:t>
            </a:r>
            <a:r>
              <a:rPr sz="3100" spc="-10" dirty="0">
                <a:latin typeface="Times New Roman"/>
                <a:cs typeface="Times New Roman"/>
              </a:rPr>
              <a:t>mixture </a:t>
            </a:r>
            <a:r>
              <a:rPr sz="3100" spc="-5" dirty="0">
                <a:latin typeface="Times New Roman"/>
                <a:cs typeface="Times New Roman"/>
              </a:rPr>
              <a:t>is </a:t>
            </a:r>
            <a:r>
              <a:rPr sz="3100" spc="-10" dirty="0">
                <a:latin typeface="Times New Roman"/>
                <a:cs typeface="Times New Roman"/>
              </a:rPr>
              <a:t>used for  </a:t>
            </a:r>
            <a:r>
              <a:rPr sz="3100" spc="-5" dirty="0">
                <a:latin typeface="Times New Roman"/>
                <a:cs typeface="Times New Roman"/>
              </a:rPr>
              <a:t>stainless</a:t>
            </a:r>
            <a:r>
              <a:rPr sz="3100" spc="-90" dirty="0">
                <a:latin typeface="Times New Roman"/>
                <a:cs typeface="Times New Roman"/>
              </a:rPr>
              <a:t> </a:t>
            </a:r>
            <a:r>
              <a:rPr sz="3100" spc="-10" dirty="0">
                <a:latin typeface="Times New Roman"/>
                <a:cs typeface="Times New Roman"/>
              </a:rPr>
              <a:t>steel</a:t>
            </a:r>
            <a:endParaRPr sz="3100">
              <a:latin typeface="Times New Roman"/>
              <a:cs typeface="Times New Roman"/>
            </a:endParaRPr>
          </a:p>
          <a:p>
            <a:pPr marL="12700">
              <a:lnSpc>
                <a:spcPts val="3695"/>
              </a:lnSpc>
              <a:buAutoNum type="arabicPeriod"/>
              <a:tabLst>
                <a:tab pos="403225" algn="l"/>
              </a:tabLst>
            </a:pPr>
            <a:r>
              <a:rPr sz="3100" dirty="0">
                <a:latin typeface="Times New Roman"/>
                <a:cs typeface="Times New Roman"/>
              </a:rPr>
              <a:t>Pure </a:t>
            </a:r>
            <a:r>
              <a:rPr sz="3100" spc="-5" dirty="0">
                <a:latin typeface="Times New Roman"/>
                <a:cs typeface="Times New Roman"/>
              </a:rPr>
              <a:t>Ar gas is used </a:t>
            </a:r>
            <a:r>
              <a:rPr sz="3100" spc="-10" dirty="0">
                <a:latin typeface="Times New Roman"/>
                <a:cs typeface="Times New Roman"/>
              </a:rPr>
              <a:t>for</a:t>
            </a:r>
            <a:r>
              <a:rPr sz="3100" spc="-305" dirty="0">
                <a:latin typeface="Times New Roman"/>
                <a:cs typeface="Times New Roman"/>
              </a:rPr>
              <a:t> </a:t>
            </a:r>
            <a:r>
              <a:rPr sz="3100" spc="-20" dirty="0">
                <a:latin typeface="Times New Roman"/>
                <a:cs typeface="Times New Roman"/>
              </a:rPr>
              <a:t>Titanium</a:t>
            </a:r>
            <a:endParaRPr sz="3100">
              <a:latin typeface="Times New Roman"/>
              <a:cs typeface="Times New Roman"/>
            </a:endParaRPr>
          </a:p>
          <a:p>
            <a:pPr marL="381000" indent="-368300">
              <a:lnSpc>
                <a:spcPct val="100000"/>
              </a:lnSpc>
              <a:buAutoNum type="arabicPeriod"/>
              <a:tabLst>
                <a:tab pos="381635" algn="l"/>
                <a:tab pos="5968365" algn="l"/>
              </a:tabLst>
            </a:pPr>
            <a:r>
              <a:rPr sz="3100" spc="-5" dirty="0">
                <a:latin typeface="Times New Roman"/>
                <a:cs typeface="Times New Roman"/>
              </a:rPr>
              <a:t>Ar – He </a:t>
            </a:r>
            <a:r>
              <a:rPr sz="3100" spc="-10" dirty="0">
                <a:latin typeface="Times New Roman"/>
                <a:cs typeface="Times New Roman"/>
              </a:rPr>
              <a:t>mixture </a:t>
            </a:r>
            <a:r>
              <a:rPr sz="3100" spc="-5" dirty="0">
                <a:latin typeface="Times New Roman"/>
                <a:cs typeface="Times New Roman"/>
              </a:rPr>
              <a:t>is used</a:t>
            </a:r>
            <a:r>
              <a:rPr sz="3100" spc="-30" dirty="0">
                <a:latin typeface="Times New Roman"/>
                <a:cs typeface="Times New Roman"/>
              </a:rPr>
              <a:t> </a:t>
            </a:r>
            <a:r>
              <a:rPr sz="3100" spc="-10" dirty="0">
                <a:latin typeface="Times New Roman"/>
                <a:cs typeface="Times New Roman"/>
              </a:rPr>
              <a:t>for</a:t>
            </a:r>
            <a:r>
              <a:rPr sz="3100" spc="20" dirty="0">
                <a:latin typeface="Times New Roman"/>
                <a:cs typeface="Times New Roman"/>
              </a:rPr>
              <a:t> </a:t>
            </a:r>
            <a:r>
              <a:rPr sz="3100" spc="-5" dirty="0">
                <a:latin typeface="Times New Roman"/>
                <a:cs typeface="Times New Roman"/>
              </a:rPr>
              <a:t>Cu-Ni	and </a:t>
            </a:r>
            <a:r>
              <a:rPr sz="3100" dirty="0">
                <a:latin typeface="Times New Roman"/>
                <a:cs typeface="Times New Roman"/>
              </a:rPr>
              <a:t>high-Ni</a:t>
            </a:r>
            <a:r>
              <a:rPr sz="3100" spc="-155" dirty="0">
                <a:latin typeface="Times New Roman"/>
                <a:cs typeface="Times New Roman"/>
              </a:rPr>
              <a:t> </a:t>
            </a:r>
            <a:r>
              <a:rPr sz="3100" spc="-5" dirty="0">
                <a:latin typeface="Times New Roman"/>
                <a:cs typeface="Times New Roman"/>
              </a:rPr>
              <a:t>alloys.</a:t>
            </a:r>
            <a:endParaRPr sz="3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200">
              <a:latin typeface="Times New Roman"/>
              <a:cs typeface="Times New Roman"/>
            </a:endParaRPr>
          </a:p>
          <a:p>
            <a:pPr marL="12700" marR="5080" algn="just">
              <a:lnSpc>
                <a:spcPct val="99500"/>
              </a:lnSpc>
            </a:pPr>
            <a:r>
              <a:rPr sz="3100" spc="-5" dirty="0">
                <a:latin typeface="Times New Roman"/>
                <a:cs typeface="Times New Roman"/>
              </a:rPr>
              <a:t>Helium has higher </a:t>
            </a:r>
            <a:r>
              <a:rPr sz="3100" spc="-10" dirty="0">
                <a:latin typeface="Times New Roman"/>
                <a:cs typeface="Times New Roman"/>
              </a:rPr>
              <a:t>thermal </a:t>
            </a:r>
            <a:r>
              <a:rPr sz="3100" spc="-25" dirty="0">
                <a:latin typeface="Times New Roman"/>
                <a:cs typeface="Times New Roman"/>
              </a:rPr>
              <a:t>conductivity. </a:t>
            </a:r>
            <a:r>
              <a:rPr sz="3100" dirty="0">
                <a:latin typeface="Times New Roman"/>
                <a:cs typeface="Times New Roman"/>
              </a:rPr>
              <a:t>So </a:t>
            </a:r>
            <a:r>
              <a:rPr sz="3100" spc="-5" dirty="0">
                <a:latin typeface="Times New Roman"/>
                <a:cs typeface="Times New Roman"/>
              </a:rPr>
              <a:t>it </a:t>
            </a:r>
            <a:r>
              <a:rPr sz="3100" spc="-10" dirty="0">
                <a:latin typeface="Times New Roman"/>
                <a:cs typeface="Times New Roman"/>
              </a:rPr>
              <a:t>gives higher  </a:t>
            </a:r>
            <a:r>
              <a:rPr sz="3100" spc="-5" dirty="0">
                <a:latin typeface="Times New Roman"/>
                <a:cs typeface="Times New Roman"/>
              </a:rPr>
              <a:t>arc </a:t>
            </a:r>
            <a:r>
              <a:rPr sz="3100" spc="-10" dirty="0">
                <a:latin typeface="Times New Roman"/>
                <a:cs typeface="Times New Roman"/>
              </a:rPr>
              <a:t>voltage for </a:t>
            </a:r>
            <a:r>
              <a:rPr sz="3100" spc="-5" dirty="0">
                <a:latin typeface="Times New Roman"/>
                <a:cs typeface="Times New Roman"/>
              </a:rPr>
              <a:t>a </a:t>
            </a:r>
            <a:r>
              <a:rPr sz="3100" spc="-10" dirty="0">
                <a:latin typeface="Times New Roman"/>
                <a:cs typeface="Times New Roman"/>
              </a:rPr>
              <a:t>given current </a:t>
            </a:r>
            <a:r>
              <a:rPr sz="3100" spc="-15" dirty="0">
                <a:latin typeface="Times New Roman"/>
                <a:cs typeface="Times New Roman"/>
              </a:rPr>
              <a:t>and </a:t>
            </a:r>
            <a:r>
              <a:rPr sz="3100" spc="-10" dirty="0">
                <a:latin typeface="Times New Roman"/>
                <a:cs typeface="Times New Roman"/>
              </a:rPr>
              <a:t>higher heat input.  </a:t>
            </a:r>
            <a:r>
              <a:rPr sz="3100" spc="-20" dirty="0">
                <a:latin typeface="Times New Roman"/>
                <a:cs typeface="Times New Roman"/>
              </a:rPr>
              <a:t>However, </a:t>
            </a:r>
            <a:r>
              <a:rPr sz="3100" spc="-10" dirty="0">
                <a:latin typeface="Times New Roman"/>
                <a:cs typeface="Times New Roman"/>
              </a:rPr>
              <a:t>helium </a:t>
            </a:r>
            <a:r>
              <a:rPr sz="3100" spc="-5" dirty="0">
                <a:latin typeface="Times New Roman"/>
                <a:cs typeface="Times New Roman"/>
              </a:rPr>
              <a:t>being </a:t>
            </a:r>
            <a:r>
              <a:rPr sz="3100" spc="-10" dirty="0">
                <a:latin typeface="Times New Roman"/>
                <a:cs typeface="Times New Roman"/>
              </a:rPr>
              <a:t>lighter (than </a:t>
            </a:r>
            <a:r>
              <a:rPr sz="3100" spc="-15" dirty="0">
                <a:latin typeface="Times New Roman"/>
                <a:cs typeface="Times New Roman"/>
              </a:rPr>
              <a:t>argon </a:t>
            </a:r>
            <a:r>
              <a:rPr sz="3100" spc="-10" dirty="0">
                <a:latin typeface="Times New Roman"/>
                <a:cs typeface="Times New Roman"/>
              </a:rPr>
              <a:t>and air) rises </a:t>
            </a:r>
            <a:r>
              <a:rPr sz="3100" spc="-5" dirty="0">
                <a:latin typeface="Times New Roman"/>
                <a:cs typeface="Times New Roman"/>
              </a:rPr>
              <a:t>in  </a:t>
            </a:r>
            <a:r>
              <a:rPr sz="3100" spc="-10" dirty="0">
                <a:latin typeface="Times New Roman"/>
                <a:cs typeface="Times New Roman"/>
              </a:rPr>
              <a:t>turbulent </a:t>
            </a:r>
            <a:r>
              <a:rPr sz="3100" spc="-15" dirty="0">
                <a:latin typeface="Times New Roman"/>
                <a:cs typeface="Times New Roman"/>
              </a:rPr>
              <a:t>manner </a:t>
            </a:r>
            <a:r>
              <a:rPr sz="3100" spc="-5" dirty="0">
                <a:latin typeface="Times New Roman"/>
                <a:cs typeface="Times New Roman"/>
              </a:rPr>
              <a:t>and </a:t>
            </a:r>
            <a:r>
              <a:rPr sz="3100" spc="-10" dirty="0">
                <a:latin typeface="Times New Roman"/>
                <a:cs typeface="Times New Roman"/>
              </a:rPr>
              <a:t>tends </a:t>
            </a:r>
            <a:r>
              <a:rPr sz="3100" spc="-5" dirty="0">
                <a:latin typeface="Times New Roman"/>
                <a:cs typeface="Times New Roman"/>
              </a:rPr>
              <a:t>to </a:t>
            </a:r>
            <a:r>
              <a:rPr sz="3100" spc="-10" dirty="0">
                <a:latin typeface="Times New Roman"/>
                <a:cs typeface="Times New Roman"/>
              </a:rPr>
              <a:t>disperse into </a:t>
            </a:r>
            <a:r>
              <a:rPr sz="3100" spc="-50" dirty="0">
                <a:latin typeface="Times New Roman"/>
                <a:cs typeface="Times New Roman"/>
              </a:rPr>
              <a:t>air. </a:t>
            </a:r>
            <a:r>
              <a:rPr sz="3100" dirty="0">
                <a:latin typeface="Times New Roman"/>
                <a:cs typeface="Times New Roman"/>
              </a:rPr>
              <a:t>So </a:t>
            </a:r>
            <a:r>
              <a:rPr sz="3100" spc="-10" dirty="0">
                <a:latin typeface="Times New Roman"/>
                <a:cs typeface="Times New Roman"/>
              </a:rPr>
              <a:t>higher  flow </a:t>
            </a:r>
            <a:r>
              <a:rPr sz="3100" spc="-5" dirty="0">
                <a:latin typeface="Times New Roman"/>
                <a:cs typeface="Times New Roman"/>
              </a:rPr>
              <a:t>rate will </a:t>
            </a:r>
            <a:r>
              <a:rPr sz="3100" dirty="0">
                <a:latin typeface="Times New Roman"/>
                <a:cs typeface="Times New Roman"/>
              </a:rPr>
              <a:t>be </a:t>
            </a:r>
            <a:r>
              <a:rPr sz="3100" spc="-5" dirty="0">
                <a:latin typeface="Times New Roman"/>
                <a:cs typeface="Times New Roman"/>
              </a:rPr>
              <a:t>required in </a:t>
            </a:r>
            <a:r>
              <a:rPr sz="3100" dirty="0">
                <a:latin typeface="Times New Roman"/>
                <a:cs typeface="Times New Roman"/>
              </a:rPr>
              <a:t>the </a:t>
            </a:r>
            <a:r>
              <a:rPr sz="3100" spc="-10" dirty="0">
                <a:latin typeface="Times New Roman"/>
                <a:cs typeface="Times New Roman"/>
              </a:rPr>
              <a:t>case </a:t>
            </a:r>
            <a:r>
              <a:rPr sz="3100" dirty="0">
                <a:latin typeface="Times New Roman"/>
                <a:cs typeface="Times New Roman"/>
              </a:rPr>
              <a:t>of </a:t>
            </a:r>
            <a:r>
              <a:rPr sz="3100" spc="-5" dirty="0">
                <a:latin typeface="Times New Roman"/>
                <a:cs typeface="Times New Roman"/>
              </a:rPr>
              <a:t>helium</a:t>
            </a:r>
            <a:r>
              <a:rPr sz="3100" spc="-245" dirty="0">
                <a:latin typeface="Times New Roman"/>
                <a:cs typeface="Times New Roman"/>
              </a:rPr>
              <a:t> </a:t>
            </a:r>
            <a:r>
              <a:rPr sz="3100" spc="-5" dirty="0">
                <a:latin typeface="Times New Roman"/>
                <a:cs typeface="Times New Roman"/>
              </a:rPr>
              <a:t>shielding.</a:t>
            </a:r>
            <a:endParaRPr sz="3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946647" y="4450588"/>
            <a:ext cx="4440936" cy="27736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81076" y="103631"/>
            <a:ext cx="9759950" cy="37953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490470" algn="l"/>
              </a:tabLst>
            </a:pPr>
            <a:r>
              <a:rPr sz="3100" u="heavy" spc="-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Tungsten</a:t>
            </a:r>
            <a:r>
              <a:rPr sz="3100" u="heavy" spc="-8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100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Inert	</a:t>
            </a:r>
            <a:r>
              <a:rPr sz="3100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Gas </a:t>
            </a:r>
            <a:r>
              <a:rPr sz="3100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(TIG)</a:t>
            </a:r>
            <a:r>
              <a:rPr sz="3100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100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welding</a:t>
            </a:r>
            <a:r>
              <a:rPr sz="3100" spc="-5" dirty="0">
                <a:latin typeface="Times New Roman"/>
                <a:cs typeface="Times New Roman"/>
              </a:rPr>
              <a:t>:</a:t>
            </a:r>
            <a:endParaRPr sz="3100">
              <a:latin typeface="Times New Roman"/>
              <a:cs typeface="Times New Roman"/>
            </a:endParaRPr>
          </a:p>
          <a:p>
            <a:pPr marL="12700" marR="5080" algn="just">
              <a:lnSpc>
                <a:spcPct val="99700"/>
              </a:lnSpc>
              <a:spcBef>
                <a:spcPts val="10"/>
              </a:spcBef>
            </a:pPr>
            <a:r>
              <a:rPr sz="3100" spc="-5" dirty="0">
                <a:latin typeface="Times New Roman"/>
                <a:cs typeface="Times New Roman"/>
              </a:rPr>
              <a:t>This </a:t>
            </a:r>
            <a:r>
              <a:rPr sz="3100" spc="-10" dirty="0">
                <a:latin typeface="Times New Roman"/>
                <a:cs typeface="Times New Roman"/>
              </a:rPr>
              <a:t>process was invented for welding </a:t>
            </a:r>
            <a:r>
              <a:rPr sz="3100" spc="-20" dirty="0">
                <a:latin typeface="Times New Roman"/>
                <a:cs typeface="Times New Roman"/>
              </a:rPr>
              <a:t>Al </a:t>
            </a:r>
            <a:r>
              <a:rPr sz="3100" spc="-10" dirty="0">
                <a:latin typeface="Times New Roman"/>
                <a:cs typeface="Times New Roman"/>
              </a:rPr>
              <a:t>as </a:t>
            </a:r>
            <a:r>
              <a:rPr sz="3100" spc="-5" dirty="0">
                <a:latin typeface="Times New Roman"/>
                <a:cs typeface="Times New Roman"/>
              </a:rPr>
              <a:t>Al </a:t>
            </a:r>
            <a:r>
              <a:rPr sz="3100" spc="-10" dirty="0">
                <a:latin typeface="Times New Roman"/>
                <a:cs typeface="Times New Roman"/>
              </a:rPr>
              <a:t>forms an  </a:t>
            </a:r>
            <a:r>
              <a:rPr sz="3100" spc="-5" dirty="0">
                <a:latin typeface="Times New Roman"/>
                <a:cs typeface="Times New Roman"/>
              </a:rPr>
              <a:t>oxide </a:t>
            </a:r>
            <a:r>
              <a:rPr sz="3100" spc="-10" dirty="0">
                <a:latin typeface="Times New Roman"/>
                <a:cs typeface="Times New Roman"/>
              </a:rPr>
              <a:t>layer immediately on exposing </a:t>
            </a:r>
            <a:r>
              <a:rPr sz="3100" spc="-5" dirty="0">
                <a:latin typeface="Times New Roman"/>
                <a:cs typeface="Times New Roman"/>
              </a:rPr>
              <a:t>to </a:t>
            </a:r>
            <a:r>
              <a:rPr sz="3100" spc="-10" dirty="0">
                <a:latin typeface="Times New Roman"/>
                <a:cs typeface="Times New Roman"/>
              </a:rPr>
              <a:t>atmosphere. </a:t>
            </a:r>
            <a:r>
              <a:rPr sz="3100" spc="-5" dirty="0">
                <a:latin typeface="Times New Roman"/>
                <a:cs typeface="Times New Roman"/>
              </a:rPr>
              <a:t>DCEP  </a:t>
            </a:r>
            <a:r>
              <a:rPr sz="3100" spc="-10" dirty="0">
                <a:latin typeface="Times New Roman"/>
                <a:cs typeface="Times New Roman"/>
              </a:rPr>
              <a:t>was </a:t>
            </a:r>
            <a:r>
              <a:rPr sz="3100" spc="-5" dirty="0">
                <a:latin typeface="Times New Roman"/>
                <a:cs typeface="Times New Roman"/>
              </a:rPr>
              <a:t>used in </a:t>
            </a:r>
            <a:r>
              <a:rPr sz="3100" spc="-10" dirty="0">
                <a:latin typeface="Times New Roman"/>
                <a:cs typeface="Times New Roman"/>
              </a:rPr>
              <a:t>welding </a:t>
            </a:r>
            <a:r>
              <a:rPr sz="3100" spc="-5" dirty="0">
                <a:latin typeface="Times New Roman"/>
                <a:cs typeface="Times New Roman"/>
              </a:rPr>
              <a:t>Al </a:t>
            </a:r>
            <a:r>
              <a:rPr sz="3100" spc="-10" dirty="0">
                <a:latin typeface="Times New Roman"/>
                <a:cs typeface="Times New Roman"/>
              </a:rPr>
              <a:t>as </a:t>
            </a:r>
            <a:r>
              <a:rPr sz="3100" spc="-5" dirty="0">
                <a:latin typeface="Times New Roman"/>
                <a:cs typeface="Times New Roman"/>
              </a:rPr>
              <a:t>it </a:t>
            </a:r>
            <a:r>
              <a:rPr sz="3100" spc="-10" dirty="0">
                <a:latin typeface="Times New Roman"/>
                <a:cs typeface="Times New Roman"/>
              </a:rPr>
              <a:t>causes peeling </a:t>
            </a:r>
            <a:r>
              <a:rPr sz="3100" dirty="0">
                <a:latin typeface="Times New Roman"/>
                <a:cs typeface="Times New Roman"/>
              </a:rPr>
              <a:t>of </a:t>
            </a:r>
            <a:r>
              <a:rPr sz="3100" spc="-5" dirty="0">
                <a:latin typeface="Times New Roman"/>
                <a:cs typeface="Times New Roman"/>
              </a:rPr>
              <a:t>oxide </a:t>
            </a:r>
            <a:r>
              <a:rPr sz="3100" spc="-15" dirty="0">
                <a:latin typeface="Times New Roman"/>
                <a:cs typeface="Times New Roman"/>
              </a:rPr>
              <a:t>layer  </a:t>
            </a:r>
            <a:r>
              <a:rPr sz="3100" spc="-5" dirty="0">
                <a:latin typeface="Times New Roman"/>
                <a:cs typeface="Times New Roman"/>
              </a:rPr>
              <a:t>(Cathode </a:t>
            </a:r>
            <a:r>
              <a:rPr sz="3100" spc="-15" dirty="0">
                <a:latin typeface="Times New Roman"/>
                <a:cs typeface="Times New Roman"/>
              </a:rPr>
              <a:t>cleaning </a:t>
            </a:r>
            <a:r>
              <a:rPr sz="3100" spc="-5" dirty="0">
                <a:latin typeface="Times New Roman"/>
                <a:cs typeface="Times New Roman"/>
              </a:rPr>
              <a:t>process). </a:t>
            </a:r>
            <a:r>
              <a:rPr sz="3100" spc="-10" dirty="0">
                <a:latin typeface="Times New Roman"/>
                <a:cs typeface="Times New Roman"/>
              </a:rPr>
              <a:t>A.C. </a:t>
            </a:r>
            <a:r>
              <a:rPr sz="3100" spc="-20" dirty="0">
                <a:latin typeface="Times New Roman"/>
                <a:cs typeface="Times New Roman"/>
              </a:rPr>
              <a:t>was </a:t>
            </a:r>
            <a:r>
              <a:rPr sz="3100" spc="-10" dirty="0">
                <a:latin typeface="Times New Roman"/>
                <a:cs typeface="Times New Roman"/>
              </a:rPr>
              <a:t>later found </a:t>
            </a:r>
            <a:r>
              <a:rPr sz="3100" spc="-5" dirty="0">
                <a:latin typeface="Times New Roman"/>
                <a:cs typeface="Times New Roman"/>
              </a:rPr>
              <a:t>to give  </a:t>
            </a:r>
            <a:r>
              <a:rPr sz="3100" spc="-10" dirty="0">
                <a:latin typeface="Times New Roman"/>
                <a:cs typeface="Times New Roman"/>
              </a:rPr>
              <a:t>better </a:t>
            </a:r>
            <a:r>
              <a:rPr sz="3100" spc="-5" dirty="0">
                <a:latin typeface="Times New Roman"/>
                <a:cs typeface="Times New Roman"/>
              </a:rPr>
              <a:t>result. </a:t>
            </a:r>
            <a:r>
              <a:rPr sz="3100" spc="-10" dirty="0">
                <a:latin typeface="Times New Roman"/>
                <a:cs typeface="Times New Roman"/>
              </a:rPr>
              <a:t>Filler material can </a:t>
            </a:r>
            <a:r>
              <a:rPr sz="3100" dirty="0">
                <a:latin typeface="Times New Roman"/>
                <a:cs typeface="Times New Roman"/>
              </a:rPr>
              <a:t>be </a:t>
            </a:r>
            <a:r>
              <a:rPr sz="3100" spc="-15" dirty="0">
                <a:latin typeface="Times New Roman"/>
                <a:cs typeface="Times New Roman"/>
              </a:rPr>
              <a:t>used </a:t>
            </a:r>
            <a:r>
              <a:rPr sz="3100" spc="-5" dirty="0">
                <a:latin typeface="Times New Roman"/>
                <a:cs typeface="Times New Roman"/>
              </a:rPr>
              <a:t>if required </a:t>
            </a:r>
            <a:r>
              <a:rPr sz="3100" spc="-15" dirty="0">
                <a:latin typeface="Times New Roman"/>
                <a:cs typeface="Times New Roman"/>
              </a:rPr>
              <a:t>in </a:t>
            </a:r>
            <a:r>
              <a:rPr sz="3100" spc="-5" dirty="0">
                <a:latin typeface="Times New Roman"/>
                <a:cs typeface="Times New Roman"/>
              </a:rPr>
              <a:t>TIG  </a:t>
            </a:r>
            <a:r>
              <a:rPr sz="3100" spc="-10" dirty="0">
                <a:latin typeface="Times New Roman"/>
                <a:cs typeface="Times New Roman"/>
              </a:rPr>
              <a:t>welding </a:t>
            </a:r>
            <a:r>
              <a:rPr sz="3100" dirty="0">
                <a:latin typeface="Times New Roman"/>
                <a:cs typeface="Times New Roman"/>
              </a:rPr>
              <a:t>by </a:t>
            </a:r>
            <a:r>
              <a:rPr sz="3100" spc="-15" dirty="0">
                <a:latin typeface="Times New Roman"/>
                <a:cs typeface="Times New Roman"/>
              </a:rPr>
              <a:t>feeding </a:t>
            </a:r>
            <a:r>
              <a:rPr sz="3100" spc="-10" dirty="0">
                <a:latin typeface="Times New Roman"/>
                <a:cs typeface="Times New Roman"/>
              </a:rPr>
              <a:t>as </a:t>
            </a:r>
            <a:r>
              <a:rPr sz="3100" spc="-5" dirty="0">
                <a:latin typeface="Times New Roman"/>
                <a:cs typeface="Times New Roman"/>
              </a:rPr>
              <a:t>if in </a:t>
            </a:r>
            <a:r>
              <a:rPr sz="3100" spc="-10" dirty="0">
                <a:latin typeface="Times New Roman"/>
                <a:cs typeface="Times New Roman"/>
              </a:rPr>
              <a:t>Gas welding. Pure </a:t>
            </a:r>
            <a:r>
              <a:rPr sz="3100" spc="-15" dirty="0">
                <a:latin typeface="Times New Roman"/>
                <a:cs typeface="Times New Roman"/>
              </a:rPr>
              <a:t>tungsten </a:t>
            </a:r>
            <a:r>
              <a:rPr sz="3100" spc="-5" dirty="0">
                <a:latin typeface="Times New Roman"/>
                <a:cs typeface="Times New Roman"/>
              </a:rPr>
              <a:t>is  used </a:t>
            </a:r>
            <a:r>
              <a:rPr sz="3100" spc="-10" dirty="0">
                <a:latin typeface="Times New Roman"/>
                <a:cs typeface="Times New Roman"/>
              </a:rPr>
              <a:t>for </a:t>
            </a:r>
            <a:r>
              <a:rPr sz="3100" spc="-5" dirty="0">
                <a:latin typeface="Times New Roman"/>
                <a:cs typeface="Times New Roman"/>
              </a:rPr>
              <a:t>DCEN </a:t>
            </a:r>
            <a:r>
              <a:rPr sz="3100" spc="-15" dirty="0">
                <a:latin typeface="Times New Roman"/>
                <a:cs typeface="Times New Roman"/>
              </a:rPr>
              <a:t>for </a:t>
            </a:r>
            <a:r>
              <a:rPr sz="3100" spc="-10" dirty="0">
                <a:latin typeface="Times New Roman"/>
                <a:cs typeface="Times New Roman"/>
              </a:rPr>
              <a:t>welding </a:t>
            </a:r>
            <a:r>
              <a:rPr sz="3100" spc="-20" dirty="0">
                <a:latin typeface="Times New Roman"/>
                <a:cs typeface="Times New Roman"/>
              </a:rPr>
              <a:t>most </a:t>
            </a:r>
            <a:r>
              <a:rPr sz="3100" dirty="0">
                <a:latin typeface="Times New Roman"/>
                <a:cs typeface="Times New Roman"/>
              </a:rPr>
              <a:t>of the </a:t>
            </a:r>
            <a:r>
              <a:rPr sz="3100" spc="-15" dirty="0">
                <a:latin typeface="Times New Roman"/>
                <a:cs typeface="Times New Roman"/>
              </a:rPr>
              <a:t>metals.</a:t>
            </a:r>
            <a:r>
              <a:rPr sz="3100" spc="-185" dirty="0">
                <a:latin typeface="Times New Roman"/>
                <a:cs typeface="Times New Roman"/>
              </a:rPr>
              <a:t> </a:t>
            </a:r>
            <a:r>
              <a:rPr sz="3100" spc="-10" dirty="0">
                <a:latin typeface="Times New Roman"/>
                <a:cs typeface="Times New Roman"/>
              </a:rPr>
              <a:t>Thoriated</a:t>
            </a:r>
            <a:endParaRPr sz="31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535"/>
              </a:lnSpc>
            </a:pPr>
            <a:fld id="{81D60167-4931-47E6-BA6A-407CBD079E47}" type="slidenum">
              <a:rPr spc="10" dirty="0"/>
              <a:pPr marL="25400">
                <a:lnSpc>
                  <a:spcPts val="1535"/>
                </a:lnSpc>
              </a:pPr>
              <a:t>39</a:t>
            </a:fld>
            <a:endParaRPr spc="10" dirty="0"/>
          </a:p>
        </p:txBody>
      </p:sp>
      <p:sp>
        <p:nvSpPr>
          <p:cNvPr id="4" name="object 4"/>
          <p:cNvSpPr txBox="1"/>
          <p:nvPr/>
        </p:nvSpPr>
        <p:spPr>
          <a:xfrm>
            <a:off x="7122668" y="3870960"/>
            <a:ext cx="3115945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100" spc="-10" dirty="0">
                <a:latin typeface="Times New Roman"/>
                <a:cs typeface="Times New Roman"/>
              </a:rPr>
              <a:t>for A.C and</a:t>
            </a:r>
            <a:r>
              <a:rPr sz="3100" spc="185" dirty="0">
                <a:latin typeface="Times New Roman"/>
                <a:cs typeface="Times New Roman"/>
              </a:rPr>
              <a:t> </a:t>
            </a:r>
            <a:r>
              <a:rPr sz="3100" spc="-15" dirty="0">
                <a:latin typeface="Times New Roman"/>
                <a:cs typeface="Times New Roman"/>
              </a:rPr>
              <a:t>DCEP</a:t>
            </a:r>
            <a:endParaRPr sz="31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81076" y="3870960"/>
            <a:ext cx="6384925" cy="2850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3100" spc="-10" dirty="0">
                <a:latin typeface="Times New Roman"/>
                <a:cs typeface="Times New Roman"/>
              </a:rPr>
              <a:t>tungsten </a:t>
            </a:r>
            <a:r>
              <a:rPr sz="3100" dirty="0">
                <a:latin typeface="Times New Roman"/>
                <a:cs typeface="Times New Roman"/>
              </a:rPr>
              <a:t>or </a:t>
            </a:r>
            <a:r>
              <a:rPr sz="3100" spc="-10" dirty="0">
                <a:latin typeface="Times New Roman"/>
                <a:cs typeface="Times New Roman"/>
              </a:rPr>
              <a:t>Zirconated tungsten </a:t>
            </a:r>
            <a:r>
              <a:rPr sz="3100" spc="-5" dirty="0">
                <a:latin typeface="Times New Roman"/>
                <a:cs typeface="Times New Roman"/>
              </a:rPr>
              <a:t>is </a:t>
            </a:r>
            <a:r>
              <a:rPr sz="3100" spc="-15" dirty="0">
                <a:latin typeface="Times New Roman"/>
                <a:cs typeface="Times New Roman"/>
              </a:rPr>
              <a:t>used </a:t>
            </a:r>
            <a:r>
              <a:rPr sz="3100" spc="745" dirty="0">
                <a:latin typeface="Times New Roman"/>
                <a:cs typeface="Times New Roman"/>
              </a:rPr>
              <a:t> </a:t>
            </a:r>
            <a:r>
              <a:rPr sz="3100" spc="-10" dirty="0">
                <a:latin typeface="Times New Roman"/>
                <a:cs typeface="Times New Roman"/>
              </a:rPr>
              <a:t>for </a:t>
            </a:r>
            <a:r>
              <a:rPr sz="3100" spc="-5" dirty="0">
                <a:latin typeface="Times New Roman"/>
                <a:cs typeface="Times New Roman"/>
              </a:rPr>
              <a:t>welding Al and Mg</a:t>
            </a:r>
            <a:r>
              <a:rPr sz="3100" spc="-270" dirty="0">
                <a:latin typeface="Times New Roman"/>
                <a:cs typeface="Times New Roman"/>
              </a:rPr>
              <a:t> </a:t>
            </a:r>
            <a:r>
              <a:rPr sz="3100" spc="-5" dirty="0">
                <a:latin typeface="Times New Roman"/>
                <a:cs typeface="Times New Roman"/>
              </a:rPr>
              <a:t>alloys.</a:t>
            </a:r>
            <a:endParaRPr sz="3100">
              <a:latin typeface="Times New Roman"/>
              <a:cs typeface="Times New Roman"/>
            </a:endParaRPr>
          </a:p>
          <a:p>
            <a:pPr marL="12700" marR="1086485">
              <a:lnSpc>
                <a:spcPts val="3700"/>
              </a:lnSpc>
              <a:spcBef>
                <a:spcPts val="114"/>
              </a:spcBef>
            </a:pPr>
            <a:r>
              <a:rPr sz="3100" spc="-5" dirty="0">
                <a:latin typeface="Times New Roman"/>
                <a:cs typeface="Times New Roman"/>
              </a:rPr>
              <a:t>This process is being widely</a:t>
            </a:r>
            <a:r>
              <a:rPr sz="3100" spc="-240" dirty="0">
                <a:latin typeface="Times New Roman"/>
                <a:cs typeface="Times New Roman"/>
              </a:rPr>
              <a:t> </a:t>
            </a:r>
            <a:r>
              <a:rPr sz="3100" spc="-5" dirty="0">
                <a:latin typeface="Times New Roman"/>
                <a:cs typeface="Times New Roman"/>
              </a:rPr>
              <a:t>used  </a:t>
            </a:r>
            <a:r>
              <a:rPr sz="3100" spc="-10" dirty="0">
                <a:latin typeface="Times New Roman"/>
                <a:cs typeface="Times New Roman"/>
              </a:rPr>
              <a:t>for </a:t>
            </a:r>
            <a:r>
              <a:rPr sz="3100" spc="-5" dirty="0">
                <a:latin typeface="Times New Roman"/>
                <a:cs typeface="Times New Roman"/>
              </a:rPr>
              <a:t>thin sheets </a:t>
            </a:r>
            <a:r>
              <a:rPr sz="3100" spc="-10" dirty="0">
                <a:latin typeface="Times New Roman"/>
                <a:cs typeface="Times New Roman"/>
              </a:rPr>
              <a:t>for</a:t>
            </a:r>
            <a:r>
              <a:rPr sz="3100" spc="-65" dirty="0">
                <a:latin typeface="Times New Roman"/>
                <a:cs typeface="Times New Roman"/>
              </a:rPr>
              <a:t> </a:t>
            </a:r>
            <a:r>
              <a:rPr sz="3100" spc="-5" dirty="0">
                <a:latin typeface="Times New Roman"/>
                <a:cs typeface="Times New Roman"/>
              </a:rPr>
              <a:t>precision</a:t>
            </a:r>
            <a:endParaRPr sz="3100">
              <a:latin typeface="Times New Roman"/>
              <a:cs typeface="Times New Roman"/>
            </a:endParaRPr>
          </a:p>
          <a:p>
            <a:pPr marL="12700" marR="62865">
              <a:lnSpc>
                <a:spcPts val="3700"/>
              </a:lnSpc>
              <a:spcBef>
                <a:spcPts val="15"/>
              </a:spcBef>
            </a:pPr>
            <a:r>
              <a:rPr sz="3100" spc="-5" dirty="0">
                <a:latin typeface="Times New Roman"/>
                <a:cs typeface="Times New Roman"/>
              </a:rPr>
              <a:t>welding in </a:t>
            </a:r>
            <a:r>
              <a:rPr sz="3100" spc="-20" dirty="0">
                <a:latin typeface="Times New Roman"/>
                <a:cs typeface="Times New Roman"/>
              </a:rPr>
              <a:t>nuclear, </a:t>
            </a:r>
            <a:r>
              <a:rPr sz="3100" spc="-5" dirty="0">
                <a:latin typeface="Times New Roman"/>
                <a:cs typeface="Times New Roman"/>
              </a:rPr>
              <a:t>air </a:t>
            </a:r>
            <a:r>
              <a:rPr sz="3100" spc="-10" dirty="0">
                <a:latin typeface="Times New Roman"/>
                <a:cs typeface="Times New Roman"/>
              </a:rPr>
              <a:t>craft, space</a:t>
            </a:r>
            <a:r>
              <a:rPr sz="3100" spc="-175" dirty="0">
                <a:latin typeface="Times New Roman"/>
                <a:cs typeface="Times New Roman"/>
              </a:rPr>
              <a:t> </a:t>
            </a:r>
            <a:r>
              <a:rPr sz="3100" spc="-10" dirty="0">
                <a:latin typeface="Times New Roman"/>
                <a:cs typeface="Times New Roman"/>
              </a:rPr>
              <a:t>craft,  </a:t>
            </a:r>
            <a:r>
              <a:rPr sz="3100" spc="-15" dirty="0">
                <a:latin typeface="Times New Roman"/>
                <a:cs typeface="Times New Roman"/>
              </a:rPr>
              <a:t>chemical</a:t>
            </a:r>
            <a:r>
              <a:rPr sz="3100" spc="-35" dirty="0">
                <a:latin typeface="Times New Roman"/>
                <a:cs typeface="Times New Roman"/>
              </a:rPr>
              <a:t> </a:t>
            </a:r>
            <a:r>
              <a:rPr sz="3100" spc="-5" dirty="0">
                <a:latin typeface="Times New Roman"/>
                <a:cs typeface="Times New Roman"/>
              </a:rPr>
              <a:t>industries.</a:t>
            </a:r>
            <a:endParaRPr sz="3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5110479" y="7254206"/>
            <a:ext cx="134620" cy="2114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535"/>
              </a:lnSpc>
            </a:pPr>
            <a:fld id="{81D60167-4931-47E6-BA6A-407CBD079E47}" type="slidenum">
              <a:rPr sz="1300" b="1" spc="10" dirty="0">
                <a:solidFill>
                  <a:srgbClr val="888888"/>
                </a:solidFill>
                <a:latin typeface="Times New Roman"/>
                <a:cs typeface="Times New Roman"/>
              </a:rPr>
              <a:pPr marL="25400">
                <a:lnSpc>
                  <a:spcPts val="1535"/>
                </a:lnSpc>
              </a:pPr>
              <a:t>4</a:t>
            </a:fld>
            <a:endParaRPr sz="13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81076" y="103631"/>
            <a:ext cx="9747885" cy="70904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350" algn="just">
              <a:lnSpc>
                <a:spcPct val="99800"/>
              </a:lnSpc>
              <a:spcBef>
                <a:spcPts val="100"/>
              </a:spcBef>
            </a:pPr>
            <a:r>
              <a:rPr sz="3100" b="1" u="heavy" spc="-3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Welding</a:t>
            </a:r>
            <a:r>
              <a:rPr sz="3100" b="1" spc="-30" dirty="0">
                <a:latin typeface="Times New Roman"/>
                <a:cs typeface="Times New Roman"/>
              </a:rPr>
              <a:t>: </a:t>
            </a:r>
            <a:r>
              <a:rPr sz="3100" spc="-5" dirty="0">
                <a:latin typeface="Times New Roman"/>
                <a:cs typeface="Times New Roman"/>
              </a:rPr>
              <a:t>It is </a:t>
            </a:r>
            <a:r>
              <a:rPr sz="3100" dirty="0">
                <a:latin typeface="Times New Roman"/>
                <a:cs typeface="Times New Roman"/>
              </a:rPr>
              <a:t>the </a:t>
            </a:r>
            <a:r>
              <a:rPr sz="3100" spc="-5" dirty="0">
                <a:latin typeface="Times New Roman"/>
                <a:cs typeface="Times New Roman"/>
              </a:rPr>
              <a:t>process </a:t>
            </a:r>
            <a:r>
              <a:rPr sz="3100" dirty="0">
                <a:latin typeface="Times New Roman"/>
                <a:cs typeface="Times New Roman"/>
              </a:rPr>
              <a:t>of </a:t>
            </a:r>
            <a:r>
              <a:rPr sz="3100" spc="-10" dirty="0">
                <a:latin typeface="Times New Roman"/>
                <a:cs typeface="Times New Roman"/>
              </a:rPr>
              <a:t>joining </a:t>
            </a:r>
            <a:r>
              <a:rPr sz="3100" spc="-15" dirty="0">
                <a:latin typeface="Times New Roman"/>
                <a:cs typeface="Times New Roman"/>
              </a:rPr>
              <a:t>similar </a:t>
            </a:r>
            <a:r>
              <a:rPr sz="3100" spc="-5" dirty="0">
                <a:latin typeface="Times New Roman"/>
                <a:cs typeface="Times New Roman"/>
              </a:rPr>
              <a:t>dissimilar  </a:t>
            </a:r>
            <a:r>
              <a:rPr sz="3100" spc="-15" dirty="0">
                <a:latin typeface="Times New Roman"/>
                <a:cs typeface="Times New Roman"/>
              </a:rPr>
              <a:t>metals </a:t>
            </a:r>
            <a:r>
              <a:rPr sz="3100" spc="-5" dirty="0">
                <a:latin typeface="Times New Roman"/>
                <a:cs typeface="Times New Roman"/>
              </a:rPr>
              <a:t>with / </a:t>
            </a:r>
            <a:r>
              <a:rPr sz="3100" spc="-10" dirty="0">
                <a:latin typeface="Times New Roman"/>
                <a:cs typeface="Times New Roman"/>
              </a:rPr>
              <a:t>without application of </a:t>
            </a:r>
            <a:r>
              <a:rPr sz="3100" spc="-5" dirty="0">
                <a:latin typeface="Times New Roman"/>
                <a:cs typeface="Times New Roman"/>
              </a:rPr>
              <a:t>heat, with / </a:t>
            </a:r>
            <a:r>
              <a:rPr sz="3100" spc="-10" dirty="0">
                <a:latin typeface="Times New Roman"/>
                <a:cs typeface="Times New Roman"/>
              </a:rPr>
              <a:t>without  application </a:t>
            </a:r>
            <a:r>
              <a:rPr sz="3100" dirty="0">
                <a:latin typeface="Times New Roman"/>
                <a:cs typeface="Times New Roman"/>
              </a:rPr>
              <a:t>of </a:t>
            </a:r>
            <a:r>
              <a:rPr sz="3100" spc="-10" dirty="0">
                <a:latin typeface="Times New Roman"/>
                <a:cs typeface="Times New Roman"/>
              </a:rPr>
              <a:t>pressure </a:t>
            </a:r>
            <a:r>
              <a:rPr sz="3100" spc="-15" dirty="0">
                <a:latin typeface="Times New Roman"/>
                <a:cs typeface="Times New Roman"/>
              </a:rPr>
              <a:t>and  </a:t>
            </a:r>
            <a:r>
              <a:rPr sz="3100" spc="-10" dirty="0">
                <a:latin typeface="Times New Roman"/>
                <a:cs typeface="Times New Roman"/>
              </a:rPr>
              <a:t>with </a:t>
            </a:r>
            <a:r>
              <a:rPr sz="3100" spc="-5" dirty="0">
                <a:latin typeface="Times New Roman"/>
                <a:cs typeface="Times New Roman"/>
              </a:rPr>
              <a:t>/ </a:t>
            </a:r>
            <a:r>
              <a:rPr sz="3100" spc="-10" dirty="0">
                <a:latin typeface="Times New Roman"/>
                <a:cs typeface="Times New Roman"/>
              </a:rPr>
              <a:t>without addition </a:t>
            </a:r>
            <a:r>
              <a:rPr sz="3100" dirty="0">
                <a:latin typeface="Times New Roman"/>
                <a:cs typeface="Times New Roman"/>
              </a:rPr>
              <a:t>of </a:t>
            </a:r>
            <a:r>
              <a:rPr sz="3100" spc="-5" dirty="0">
                <a:latin typeface="Times New Roman"/>
                <a:cs typeface="Times New Roman"/>
              </a:rPr>
              <a:t>filler  </a:t>
            </a:r>
            <a:r>
              <a:rPr sz="3100" spc="-15" dirty="0">
                <a:latin typeface="Times New Roman"/>
                <a:cs typeface="Times New Roman"/>
              </a:rPr>
              <a:t>material.</a:t>
            </a:r>
            <a:endParaRPr sz="3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200">
              <a:latin typeface="Times New Roman"/>
              <a:cs typeface="Times New Roman"/>
            </a:endParaRPr>
          </a:p>
          <a:p>
            <a:pPr marL="12700" marR="5080" algn="just">
              <a:lnSpc>
                <a:spcPct val="99600"/>
              </a:lnSpc>
              <a:spcBef>
                <a:spcPts val="5"/>
              </a:spcBef>
            </a:pPr>
            <a:r>
              <a:rPr sz="3100" b="1" u="heavy" spc="-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Weldability</a:t>
            </a:r>
            <a:r>
              <a:rPr sz="3100" spc="-25" dirty="0">
                <a:latin typeface="Times New Roman"/>
                <a:cs typeface="Times New Roman"/>
              </a:rPr>
              <a:t>: </a:t>
            </a:r>
            <a:r>
              <a:rPr sz="3100" spc="-5" dirty="0">
                <a:latin typeface="Times New Roman"/>
                <a:cs typeface="Times New Roman"/>
              </a:rPr>
              <a:t>It is </a:t>
            </a:r>
            <a:r>
              <a:rPr sz="3100" dirty="0">
                <a:latin typeface="Times New Roman"/>
                <a:cs typeface="Times New Roman"/>
              </a:rPr>
              <a:t>the </a:t>
            </a:r>
            <a:r>
              <a:rPr sz="3100" spc="-10" dirty="0">
                <a:latin typeface="Times New Roman"/>
                <a:cs typeface="Times New Roman"/>
              </a:rPr>
              <a:t>capacity </a:t>
            </a:r>
            <a:r>
              <a:rPr sz="3100" dirty="0">
                <a:latin typeface="Times New Roman"/>
                <a:cs typeface="Times New Roman"/>
              </a:rPr>
              <a:t>of </a:t>
            </a:r>
            <a:r>
              <a:rPr sz="3100" spc="-5" dirty="0">
                <a:latin typeface="Times New Roman"/>
                <a:cs typeface="Times New Roman"/>
              </a:rPr>
              <a:t>being </a:t>
            </a:r>
            <a:r>
              <a:rPr sz="3100" spc="-10" dirty="0">
                <a:latin typeface="Times New Roman"/>
                <a:cs typeface="Times New Roman"/>
              </a:rPr>
              <a:t>welded </a:t>
            </a:r>
            <a:r>
              <a:rPr sz="3100" spc="-15" dirty="0">
                <a:latin typeface="Times New Roman"/>
                <a:cs typeface="Times New Roman"/>
              </a:rPr>
              <a:t>into  </a:t>
            </a:r>
            <a:r>
              <a:rPr sz="3100" spc="-10" dirty="0">
                <a:latin typeface="Times New Roman"/>
                <a:cs typeface="Times New Roman"/>
              </a:rPr>
              <a:t>inseparable joints having </a:t>
            </a:r>
            <a:r>
              <a:rPr sz="3100" spc="-15" dirty="0">
                <a:latin typeface="Times New Roman"/>
                <a:cs typeface="Times New Roman"/>
              </a:rPr>
              <a:t>specified </a:t>
            </a:r>
            <a:r>
              <a:rPr sz="3100" spc="-10" dirty="0">
                <a:latin typeface="Times New Roman"/>
                <a:cs typeface="Times New Roman"/>
              </a:rPr>
              <a:t>properties such as  definite weld strength, proper </a:t>
            </a:r>
            <a:r>
              <a:rPr sz="3100" spc="-5" dirty="0">
                <a:latin typeface="Times New Roman"/>
                <a:cs typeface="Times New Roman"/>
              </a:rPr>
              <a:t>structure </a:t>
            </a:r>
            <a:r>
              <a:rPr sz="3100" spc="-10" dirty="0">
                <a:latin typeface="Times New Roman"/>
                <a:cs typeface="Times New Roman"/>
              </a:rPr>
              <a:t>etc. </a:t>
            </a:r>
            <a:r>
              <a:rPr sz="3100" spc="-30" dirty="0">
                <a:latin typeface="Times New Roman"/>
                <a:cs typeface="Times New Roman"/>
              </a:rPr>
              <a:t>Weldability  </a:t>
            </a:r>
            <a:r>
              <a:rPr sz="3100" spc="-10" dirty="0">
                <a:latin typeface="Times New Roman"/>
                <a:cs typeface="Times New Roman"/>
              </a:rPr>
              <a:t>depends on </a:t>
            </a:r>
            <a:r>
              <a:rPr sz="3100" spc="-5" dirty="0">
                <a:latin typeface="Times New Roman"/>
                <a:cs typeface="Times New Roman"/>
              </a:rPr>
              <a:t>: </a:t>
            </a:r>
            <a:r>
              <a:rPr sz="3100" dirty="0">
                <a:latin typeface="Times New Roman"/>
                <a:cs typeface="Times New Roman"/>
              </a:rPr>
              <a:t>(1) </a:t>
            </a:r>
            <a:r>
              <a:rPr sz="3100" spc="-10" dirty="0">
                <a:latin typeface="Times New Roman"/>
                <a:cs typeface="Times New Roman"/>
              </a:rPr>
              <a:t>Melting point </a:t>
            </a:r>
            <a:r>
              <a:rPr sz="3100" dirty="0">
                <a:latin typeface="Times New Roman"/>
                <a:cs typeface="Times New Roman"/>
              </a:rPr>
              <a:t>(2) </a:t>
            </a:r>
            <a:r>
              <a:rPr sz="3100" spc="-20" dirty="0">
                <a:latin typeface="Times New Roman"/>
                <a:cs typeface="Times New Roman"/>
              </a:rPr>
              <a:t>Thermal </a:t>
            </a:r>
            <a:r>
              <a:rPr sz="3100" spc="-10" dirty="0">
                <a:latin typeface="Times New Roman"/>
                <a:cs typeface="Times New Roman"/>
              </a:rPr>
              <a:t>conductivity </a:t>
            </a:r>
            <a:r>
              <a:rPr sz="3100" dirty="0">
                <a:latin typeface="Times New Roman"/>
                <a:cs typeface="Times New Roman"/>
              </a:rPr>
              <a:t>(3)  </a:t>
            </a:r>
            <a:r>
              <a:rPr sz="3100" spc="-15" dirty="0">
                <a:latin typeface="Times New Roman"/>
                <a:cs typeface="Times New Roman"/>
              </a:rPr>
              <a:t>Thermal </a:t>
            </a:r>
            <a:r>
              <a:rPr sz="3100" spc="-10" dirty="0">
                <a:latin typeface="Times New Roman"/>
                <a:cs typeface="Times New Roman"/>
              </a:rPr>
              <a:t>expansion </a:t>
            </a:r>
            <a:r>
              <a:rPr sz="3100" dirty="0">
                <a:latin typeface="Times New Roman"/>
                <a:cs typeface="Times New Roman"/>
              </a:rPr>
              <a:t>(4) </a:t>
            </a:r>
            <a:r>
              <a:rPr sz="3100" spc="-10" dirty="0">
                <a:latin typeface="Times New Roman"/>
                <a:cs typeface="Times New Roman"/>
              </a:rPr>
              <a:t>Surface condition </a:t>
            </a:r>
            <a:r>
              <a:rPr sz="3100" dirty="0">
                <a:latin typeface="Times New Roman"/>
                <a:cs typeface="Times New Roman"/>
              </a:rPr>
              <a:t>(5) </a:t>
            </a:r>
            <a:r>
              <a:rPr sz="3100" spc="-5" dirty="0">
                <a:latin typeface="Times New Roman"/>
                <a:cs typeface="Times New Roman"/>
              </a:rPr>
              <a:t>Change in  Micro structure</a:t>
            </a:r>
            <a:r>
              <a:rPr sz="3100" spc="-100" dirty="0">
                <a:latin typeface="Times New Roman"/>
                <a:cs typeface="Times New Roman"/>
              </a:rPr>
              <a:t> </a:t>
            </a:r>
            <a:r>
              <a:rPr sz="3100" spc="-10" dirty="0">
                <a:latin typeface="Times New Roman"/>
                <a:cs typeface="Times New Roman"/>
              </a:rPr>
              <a:t>etc.</a:t>
            </a:r>
            <a:endParaRPr sz="3100">
              <a:latin typeface="Times New Roman"/>
              <a:cs typeface="Times New Roman"/>
            </a:endParaRPr>
          </a:p>
          <a:p>
            <a:pPr marL="12700">
              <a:lnSpc>
                <a:spcPts val="3695"/>
              </a:lnSpc>
              <a:tabLst>
                <a:tab pos="1249680" algn="l"/>
                <a:tab pos="3789045" algn="l"/>
                <a:tab pos="4758055" algn="l"/>
                <a:tab pos="5428615" algn="l"/>
                <a:tab pos="7172325" algn="l"/>
                <a:tab pos="7580630" algn="l"/>
                <a:tab pos="9336405" algn="l"/>
              </a:tabLst>
            </a:pPr>
            <a:r>
              <a:rPr sz="3100" spc="-5" dirty="0">
                <a:latin typeface="Times New Roman"/>
                <a:cs typeface="Times New Roman"/>
              </a:rPr>
              <a:t>T</a:t>
            </a:r>
            <a:r>
              <a:rPr sz="3100" dirty="0">
                <a:latin typeface="Times New Roman"/>
                <a:cs typeface="Times New Roman"/>
              </a:rPr>
              <a:t>h</a:t>
            </a:r>
            <a:r>
              <a:rPr sz="3100" spc="-15" dirty="0">
                <a:latin typeface="Times New Roman"/>
                <a:cs typeface="Times New Roman"/>
              </a:rPr>
              <a:t>e</a:t>
            </a:r>
            <a:r>
              <a:rPr sz="3100" spc="-10" dirty="0">
                <a:latin typeface="Times New Roman"/>
                <a:cs typeface="Times New Roman"/>
              </a:rPr>
              <a:t>s</a:t>
            </a:r>
            <a:r>
              <a:rPr sz="3100" spc="-5" dirty="0">
                <a:latin typeface="Times New Roman"/>
                <a:cs typeface="Times New Roman"/>
              </a:rPr>
              <a:t>e</a:t>
            </a:r>
            <a:r>
              <a:rPr sz="3100" dirty="0">
                <a:latin typeface="Times New Roman"/>
                <a:cs typeface="Times New Roman"/>
              </a:rPr>
              <a:t>	</a:t>
            </a:r>
            <a:r>
              <a:rPr sz="3100" spc="-15" dirty="0">
                <a:latin typeface="Times New Roman"/>
                <a:cs typeface="Times New Roman"/>
              </a:rPr>
              <a:t>c</a:t>
            </a:r>
            <a:r>
              <a:rPr sz="3100" dirty="0">
                <a:latin typeface="Times New Roman"/>
                <a:cs typeface="Times New Roman"/>
              </a:rPr>
              <a:t>h</a:t>
            </a:r>
            <a:r>
              <a:rPr sz="3100" spc="-15" dirty="0">
                <a:latin typeface="Times New Roman"/>
                <a:cs typeface="Times New Roman"/>
              </a:rPr>
              <a:t>a</a:t>
            </a:r>
            <a:r>
              <a:rPr sz="3100" spc="-5" dirty="0">
                <a:latin typeface="Times New Roman"/>
                <a:cs typeface="Times New Roman"/>
              </a:rPr>
              <a:t>r</a:t>
            </a:r>
            <a:r>
              <a:rPr sz="3100" spc="-35" dirty="0">
                <a:latin typeface="Times New Roman"/>
                <a:cs typeface="Times New Roman"/>
              </a:rPr>
              <a:t>a</a:t>
            </a:r>
            <a:r>
              <a:rPr sz="3100" spc="-15" dirty="0">
                <a:latin typeface="Times New Roman"/>
                <a:cs typeface="Times New Roman"/>
              </a:rPr>
              <a:t>c</a:t>
            </a:r>
            <a:r>
              <a:rPr sz="3100" spc="-5" dirty="0">
                <a:latin typeface="Times New Roman"/>
                <a:cs typeface="Times New Roman"/>
              </a:rPr>
              <a:t>t</a:t>
            </a:r>
            <a:r>
              <a:rPr sz="3100" spc="-15" dirty="0">
                <a:latin typeface="Times New Roman"/>
                <a:cs typeface="Times New Roman"/>
              </a:rPr>
              <a:t>e</a:t>
            </a:r>
            <a:r>
              <a:rPr sz="3100" spc="-5" dirty="0">
                <a:latin typeface="Times New Roman"/>
                <a:cs typeface="Times New Roman"/>
              </a:rPr>
              <a:t>ri</a:t>
            </a:r>
            <a:r>
              <a:rPr sz="3100" spc="-35" dirty="0">
                <a:latin typeface="Times New Roman"/>
                <a:cs typeface="Times New Roman"/>
              </a:rPr>
              <a:t>s</a:t>
            </a:r>
            <a:r>
              <a:rPr sz="3100" spc="-25" dirty="0">
                <a:latin typeface="Times New Roman"/>
                <a:cs typeface="Times New Roman"/>
              </a:rPr>
              <a:t>t</a:t>
            </a:r>
            <a:r>
              <a:rPr sz="3100" spc="-5" dirty="0">
                <a:latin typeface="Times New Roman"/>
                <a:cs typeface="Times New Roman"/>
              </a:rPr>
              <a:t>i</a:t>
            </a:r>
            <a:r>
              <a:rPr sz="3100" spc="-15" dirty="0">
                <a:latin typeface="Times New Roman"/>
                <a:cs typeface="Times New Roman"/>
              </a:rPr>
              <a:t>c</a:t>
            </a:r>
            <a:r>
              <a:rPr sz="3100" spc="-5" dirty="0">
                <a:latin typeface="Times New Roman"/>
                <a:cs typeface="Times New Roman"/>
              </a:rPr>
              <a:t>s</a:t>
            </a:r>
            <a:r>
              <a:rPr sz="3100" dirty="0">
                <a:latin typeface="Times New Roman"/>
                <a:cs typeface="Times New Roman"/>
              </a:rPr>
              <a:t>	</a:t>
            </a:r>
            <a:r>
              <a:rPr sz="3100" spc="-65" dirty="0">
                <a:latin typeface="Times New Roman"/>
                <a:cs typeface="Times New Roman"/>
              </a:rPr>
              <a:t>m</a:t>
            </a:r>
            <a:r>
              <a:rPr sz="3100" spc="-15" dirty="0">
                <a:latin typeface="Times New Roman"/>
                <a:cs typeface="Times New Roman"/>
              </a:rPr>
              <a:t>a</a:t>
            </a:r>
            <a:r>
              <a:rPr sz="3100" spc="-5" dirty="0">
                <a:latin typeface="Times New Roman"/>
                <a:cs typeface="Times New Roman"/>
              </a:rPr>
              <a:t>y</a:t>
            </a:r>
            <a:r>
              <a:rPr sz="3100" dirty="0">
                <a:latin typeface="Times New Roman"/>
                <a:cs typeface="Times New Roman"/>
              </a:rPr>
              <a:t>	b</a:t>
            </a:r>
            <a:r>
              <a:rPr sz="3100" spc="-5" dirty="0">
                <a:latin typeface="Times New Roman"/>
                <a:cs typeface="Times New Roman"/>
              </a:rPr>
              <a:t>e</a:t>
            </a:r>
            <a:r>
              <a:rPr sz="3100" dirty="0">
                <a:latin typeface="Times New Roman"/>
                <a:cs typeface="Times New Roman"/>
              </a:rPr>
              <a:t>	</a:t>
            </a:r>
            <a:r>
              <a:rPr sz="3100" spc="-15" dirty="0">
                <a:latin typeface="Times New Roman"/>
                <a:cs typeface="Times New Roman"/>
              </a:rPr>
              <a:t>c</a:t>
            </a:r>
            <a:r>
              <a:rPr sz="3100" dirty="0">
                <a:latin typeface="Times New Roman"/>
                <a:cs typeface="Times New Roman"/>
              </a:rPr>
              <a:t>on</a:t>
            </a:r>
            <a:r>
              <a:rPr sz="3100" spc="-25" dirty="0">
                <a:latin typeface="Times New Roman"/>
                <a:cs typeface="Times New Roman"/>
              </a:rPr>
              <a:t>t</a:t>
            </a:r>
            <a:r>
              <a:rPr sz="3100" spc="-5" dirty="0">
                <a:latin typeface="Times New Roman"/>
                <a:cs typeface="Times New Roman"/>
              </a:rPr>
              <a:t>r</a:t>
            </a:r>
            <a:r>
              <a:rPr sz="3100" dirty="0">
                <a:latin typeface="Times New Roman"/>
                <a:cs typeface="Times New Roman"/>
              </a:rPr>
              <a:t>o</a:t>
            </a:r>
            <a:r>
              <a:rPr sz="3100" spc="-5" dirty="0">
                <a:latin typeface="Times New Roman"/>
                <a:cs typeface="Times New Roman"/>
              </a:rPr>
              <a:t>ll</a:t>
            </a:r>
            <a:r>
              <a:rPr sz="3100" spc="-35" dirty="0">
                <a:latin typeface="Times New Roman"/>
                <a:cs typeface="Times New Roman"/>
              </a:rPr>
              <a:t>e</a:t>
            </a:r>
            <a:r>
              <a:rPr sz="3100" spc="-5" dirty="0">
                <a:latin typeface="Times New Roman"/>
                <a:cs typeface="Times New Roman"/>
              </a:rPr>
              <a:t>d</a:t>
            </a:r>
            <a:r>
              <a:rPr sz="3100" dirty="0">
                <a:latin typeface="Times New Roman"/>
                <a:cs typeface="Times New Roman"/>
              </a:rPr>
              <a:t>	</a:t>
            </a:r>
            <a:r>
              <a:rPr sz="3100" spc="-5" dirty="0">
                <a:latin typeface="Times New Roman"/>
                <a:cs typeface="Times New Roman"/>
              </a:rPr>
              <a:t>/</a:t>
            </a:r>
            <a:r>
              <a:rPr sz="3100" dirty="0">
                <a:latin typeface="Times New Roman"/>
                <a:cs typeface="Times New Roman"/>
              </a:rPr>
              <a:t>	</a:t>
            </a:r>
            <a:r>
              <a:rPr sz="3100" spc="-15" dirty="0">
                <a:latin typeface="Times New Roman"/>
                <a:cs typeface="Times New Roman"/>
              </a:rPr>
              <a:t>c</a:t>
            </a:r>
            <a:r>
              <a:rPr sz="3100" dirty="0">
                <a:latin typeface="Times New Roman"/>
                <a:cs typeface="Times New Roman"/>
              </a:rPr>
              <a:t>o</a:t>
            </a:r>
            <a:r>
              <a:rPr sz="3100" spc="-5" dirty="0">
                <a:latin typeface="Times New Roman"/>
                <a:cs typeface="Times New Roman"/>
              </a:rPr>
              <a:t>rr</a:t>
            </a:r>
            <a:r>
              <a:rPr sz="3100" spc="-15" dirty="0">
                <a:latin typeface="Times New Roman"/>
                <a:cs typeface="Times New Roman"/>
              </a:rPr>
              <a:t>e</a:t>
            </a:r>
            <a:r>
              <a:rPr sz="3100" spc="-35" dirty="0">
                <a:latin typeface="Times New Roman"/>
                <a:cs typeface="Times New Roman"/>
              </a:rPr>
              <a:t>c</a:t>
            </a:r>
            <a:r>
              <a:rPr sz="3100" spc="-5" dirty="0">
                <a:latin typeface="Times New Roman"/>
                <a:cs typeface="Times New Roman"/>
              </a:rPr>
              <a:t>t</a:t>
            </a:r>
            <a:r>
              <a:rPr sz="3100" spc="-15" dirty="0">
                <a:latin typeface="Times New Roman"/>
                <a:cs typeface="Times New Roman"/>
              </a:rPr>
              <a:t>e</a:t>
            </a:r>
            <a:r>
              <a:rPr sz="3100" spc="-5" dirty="0">
                <a:latin typeface="Times New Roman"/>
                <a:cs typeface="Times New Roman"/>
              </a:rPr>
              <a:t>d</a:t>
            </a:r>
            <a:r>
              <a:rPr sz="3100" dirty="0">
                <a:latin typeface="Times New Roman"/>
                <a:cs typeface="Times New Roman"/>
              </a:rPr>
              <a:t>	b</a:t>
            </a:r>
            <a:r>
              <a:rPr sz="3100" spc="-5" dirty="0">
                <a:latin typeface="Times New Roman"/>
                <a:cs typeface="Times New Roman"/>
              </a:rPr>
              <a:t>y</a:t>
            </a:r>
            <a:endParaRPr sz="3100">
              <a:latin typeface="Times New Roman"/>
              <a:cs typeface="Times New Roman"/>
            </a:endParaRPr>
          </a:p>
          <a:p>
            <a:pPr marL="12700" marR="7620" algn="just">
              <a:lnSpc>
                <a:spcPct val="99700"/>
              </a:lnSpc>
              <a:spcBef>
                <a:spcPts val="10"/>
              </a:spcBef>
            </a:pPr>
            <a:r>
              <a:rPr sz="3100" spc="-5" dirty="0">
                <a:latin typeface="Times New Roman"/>
                <a:cs typeface="Times New Roman"/>
              </a:rPr>
              <a:t>proper </a:t>
            </a:r>
            <a:r>
              <a:rPr sz="3100" spc="-10" dirty="0">
                <a:latin typeface="Times New Roman"/>
                <a:cs typeface="Times New Roman"/>
              </a:rPr>
              <a:t>shielding </a:t>
            </a:r>
            <a:r>
              <a:rPr sz="3100" spc="-15" dirty="0">
                <a:latin typeface="Times New Roman"/>
                <a:cs typeface="Times New Roman"/>
              </a:rPr>
              <a:t>atmosphere,</a:t>
            </a:r>
            <a:r>
              <a:rPr sz="3100" spc="745" dirty="0">
                <a:latin typeface="Times New Roman"/>
                <a:cs typeface="Times New Roman"/>
              </a:rPr>
              <a:t> </a:t>
            </a:r>
            <a:r>
              <a:rPr sz="3100" spc="-5" dirty="0">
                <a:latin typeface="Times New Roman"/>
                <a:cs typeface="Times New Roman"/>
              </a:rPr>
              <a:t>proper </a:t>
            </a:r>
            <a:r>
              <a:rPr sz="3100" spc="-10" dirty="0">
                <a:latin typeface="Times New Roman"/>
                <a:cs typeface="Times New Roman"/>
              </a:rPr>
              <a:t>fluxing </a:t>
            </a:r>
            <a:r>
              <a:rPr sz="3100" spc="-15" dirty="0">
                <a:latin typeface="Times New Roman"/>
                <a:cs typeface="Times New Roman"/>
              </a:rPr>
              <a:t>material, </a:t>
            </a:r>
            <a:r>
              <a:rPr sz="3100" spc="-10" dirty="0">
                <a:latin typeface="Times New Roman"/>
                <a:cs typeface="Times New Roman"/>
              </a:rPr>
              <a:t>proper  filler </a:t>
            </a:r>
            <a:r>
              <a:rPr sz="3100" spc="-15" dirty="0">
                <a:latin typeface="Times New Roman"/>
                <a:cs typeface="Times New Roman"/>
              </a:rPr>
              <a:t>material,  </a:t>
            </a:r>
            <a:r>
              <a:rPr sz="3100" spc="-5" dirty="0">
                <a:latin typeface="Times New Roman"/>
                <a:cs typeface="Times New Roman"/>
              </a:rPr>
              <a:t>proper </a:t>
            </a:r>
            <a:r>
              <a:rPr sz="3100" spc="-15" dirty="0">
                <a:latin typeface="Times New Roman"/>
                <a:cs typeface="Times New Roman"/>
              </a:rPr>
              <a:t>welding </a:t>
            </a:r>
            <a:r>
              <a:rPr sz="3100" spc="-10" dirty="0">
                <a:latin typeface="Times New Roman"/>
                <a:cs typeface="Times New Roman"/>
              </a:rPr>
              <a:t>procedure, proper heat  </a:t>
            </a:r>
            <a:r>
              <a:rPr sz="3100" spc="-15" dirty="0">
                <a:latin typeface="Times New Roman"/>
                <a:cs typeface="Times New Roman"/>
              </a:rPr>
              <a:t>treatment </a:t>
            </a:r>
            <a:r>
              <a:rPr sz="3100" spc="-10" dirty="0">
                <a:latin typeface="Times New Roman"/>
                <a:cs typeface="Times New Roman"/>
              </a:rPr>
              <a:t>before </a:t>
            </a:r>
            <a:r>
              <a:rPr sz="3100" spc="-5" dirty="0">
                <a:latin typeface="Times New Roman"/>
                <a:cs typeface="Times New Roman"/>
              </a:rPr>
              <a:t>and </a:t>
            </a:r>
            <a:r>
              <a:rPr sz="3100" spc="-15" dirty="0">
                <a:latin typeface="Times New Roman"/>
                <a:cs typeface="Times New Roman"/>
              </a:rPr>
              <a:t>after</a:t>
            </a:r>
            <a:r>
              <a:rPr sz="3100" spc="-10" dirty="0">
                <a:latin typeface="Times New Roman"/>
                <a:cs typeface="Times New Roman"/>
              </a:rPr>
              <a:t> </a:t>
            </a:r>
            <a:r>
              <a:rPr sz="3100" spc="-5" dirty="0">
                <a:latin typeface="Times New Roman"/>
                <a:cs typeface="Times New Roman"/>
              </a:rPr>
              <a:t>deposition.</a:t>
            </a:r>
            <a:endParaRPr sz="3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7847" y="1177036"/>
            <a:ext cx="5971032" cy="60441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684520" y="0"/>
            <a:ext cx="4703064" cy="35270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105144" y="3609340"/>
            <a:ext cx="4282440" cy="36118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535"/>
              </a:lnSpc>
            </a:pPr>
            <a:fld id="{81D60167-4931-47E6-BA6A-407CBD079E47}" type="slidenum">
              <a:rPr spc="10" dirty="0"/>
              <a:pPr marL="25400">
                <a:lnSpc>
                  <a:spcPts val="1535"/>
                </a:lnSpc>
              </a:pPr>
              <a:t>40</a:t>
            </a:fld>
            <a:endParaRPr spc="10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535"/>
              </a:lnSpc>
            </a:pPr>
            <a:fld id="{81D60167-4931-47E6-BA6A-407CBD079E47}" type="slidenum">
              <a:rPr spc="10" dirty="0"/>
              <a:pPr marL="25400">
                <a:lnSpc>
                  <a:spcPts val="1535"/>
                </a:lnSpc>
              </a:pPr>
              <a:t>41</a:t>
            </a:fld>
            <a:endParaRPr spc="10" dirty="0"/>
          </a:p>
        </p:txBody>
      </p:sp>
      <p:sp>
        <p:nvSpPr>
          <p:cNvPr id="2" name="object 2"/>
          <p:cNvSpPr txBox="1"/>
          <p:nvPr/>
        </p:nvSpPr>
        <p:spPr>
          <a:xfrm>
            <a:off x="481076" y="103631"/>
            <a:ext cx="9747250" cy="709040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347085" algn="l"/>
              </a:tabLst>
            </a:pPr>
            <a:r>
              <a:rPr sz="3100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Resistance</a:t>
            </a:r>
            <a:r>
              <a:rPr sz="3100" u="heavy" spc="-6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100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welding</a:t>
            </a:r>
            <a:r>
              <a:rPr sz="3100" spc="-5" dirty="0">
                <a:latin typeface="Times New Roman"/>
                <a:cs typeface="Times New Roman"/>
              </a:rPr>
              <a:t>:	</a:t>
            </a:r>
            <a:r>
              <a:rPr sz="3100" spc="-50" dirty="0">
                <a:latin typeface="Times New Roman"/>
                <a:cs typeface="Times New Roman"/>
              </a:rPr>
              <a:t>(RW)</a:t>
            </a:r>
            <a:endParaRPr sz="3100">
              <a:latin typeface="Times New Roman"/>
              <a:cs typeface="Times New Roman"/>
            </a:endParaRPr>
          </a:p>
          <a:p>
            <a:pPr marL="12700" marR="5080" algn="just">
              <a:lnSpc>
                <a:spcPct val="99700"/>
              </a:lnSpc>
              <a:spcBef>
                <a:spcPts val="10"/>
              </a:spcBef>
            </a:pPr>
            <a:r>
              <a:rPr sz="3100" spc="-5" dirty="0">
                <a:latin typeface="Times New Roman"/>
                <a:cs typeface="Times New Roman"/>
              </a:rPr>
              <a:t>This is a </a:t>
            </a:r>
            <a:r>
              <a:rPr sz="3100" spc="-10" dirty="0">
                <a:latin typeface="Times New Roman"/>
                <a:cs typeface="Times New Roman"/>
              </a:rPr>
              <a:t>fusion welding </a:t>
            </a:r>
            <a:r>
              <a:rPr sz="3100" spc="-5" dirty="0">
                <a:latin typeface="Times New Roman"/>
                <a:cs typeface="Times New Roman"/>
              </a:rPr>
              <a:t>process </a:t>
            </a:r>
            <a:r>
              <a:rPr sz="3100" spc="-10" dirty="0">
                <a:latin typeface="Times New Roman"/>
                <a:cs typeface="Times New Roman"/>
              </a:rPr>
              <a:t>where </a:t>
            </a:r>
            <a:r>
              <a:rPr sz="3100" spc="-5" dirty="0">
                <a:latin typeface="Times New Roman"/>
                <a:cs typeface="Times New Roman"/>
              </a:rPr>
              <a:t>both </a:t>
            </a:r>
            <a:r>
              <a:rPr sz="3100" spc="-15" dirty="0">
                <a:latin typeface="Times New Roman"/>
                <a:cs typeface="Times New Roman"/>
              </a:rPr>
              <a:t>heat </a:t>
            </a:r>
            <a:r>
              <a:rPr sz="3100" spc="-10" dirty="0">
                <a:latin typeface="Times New Roman"/>
                <a:cs typeface="Times New Roman"/>
              </a:rPr>
              <a:t>and pressure  </a:t>
            </a:r>
            <a:r>
              <a:rPr sz="3100" spc="-5" dirty="0">
                <a:latin typeface="Times New Roman"/>
                <a:cs typeface="Times New Roman"/>
              </a:rPr>
              <a:t>are </a:t>
            </a:r>
            <a:r>
              <a:rPr sz="3100" spc="-10" dirty="0">
                <a:latin typeface="Times New Roman"/>
                <a:cs typeface="Times New Roman"/>
              </a:rPr>
              <a:t>applied on </a:t>
            </a:r>
            <a:r>
              <a:rPr sz="3100" spc="-5" dirty="0">
                <a:latin typeface="Times New Roman"/>
                <a:cs typeface="Times New Roman"/>
              </a:rPr>
              <a:t>the </a:t>
            </a:r>
            <a:r>
              <a:rPr sz="3100" spc="-10" dirty="0">
                <a:latin typeface="Times New Roman"/>
                <a:cs typeface="Times New Roman"/>
              </a:rPr>
              <a:t>joint, </a:t>
            </a:r>
            <a:r>
              <a:rPr sz="3100" spc="-5" dirty="0">
                <a:latin typeface="Times New Roman"/>
                <a:cs typeface="Times New Roman"/>
              </a:rPr>
              <a:t>but </a:t>
            </a:r>
            <a:r>
              <a:rPr sz="3100" dirty="0">
                <a:latin typeface="Times New Roman"/>
                <a:cs typeface="Times New Roman"/>
              </a:rPr>
              <a:t>no </a:t>
            </a:r>
            <a:r>
              <a:rPr sz="3100" spc="-10" dirty="0">
                <a:latin typeface="Times New Roman"/>
                <a:cs typeface="Times New Roman"/>
              </a:rPr>
              <a:t>filler </a:t>
            </a:r>
            <a:r>
              <a:rPr sz="3100" spc="-15" dirty="0">
                <a:latin typeface="Times New Roman"/>
                <a:cs typeface="Times New Roman"/>
              </a:rPr>
              <a:t>metal </a:t>
            </a:r>
            <a:r>
              <a:rPr sz="3100" spc="-5" dirty="0">
                <a:latin typeface="Times New Roman"/>
                <a:cs typeface="Times New Roman"/>
              </a:rPr>
              <a:t>(or) </a:t>
            </a:r>
            <a:r>
              <a:rPr sz="3100" spc="-10" dirty="0">
                <a:latin typeface="Times New Roman"/>
                <a:cs typeface="Times New Roman"/>
              </a:rPr>
              <a:t>flux </a:t>
            </a:r>
            <a:r>
              <a:rPr sz="3100" spc="-5" dirty="0">
                <a:latin typeface="Times New Roman"/>
                <a:cs typeface="Times New Roman"/>
              </a:rPr>
              <a:t>is added.  The </a:t>
            </a:r>
            <a:r>
              <a:rPr sz="3100" spc="-10" dirty="0">
                <a:latin typeface="Times New Roman"/>
                <a:cs typeface="Times New Roman"/>
              </a:rPr>
              <a:t>heat necessary for </a:t>
            </a:r>
            <a:r>
              <a:rPr sz="3100" dirty="0">
                <a:latin typeface="Times New Roman"/>
                <a:cs typeface="Times New Roman"/>
              </a:rPr>
              <a:t>the </a:t>
            </a:r>
            <a:r>
              <a:rPr sz="3100" spc="-15" dirty="0">
                <a:latin typeface="Times New Roman"/>
                <a:cs typeface="Times New Roman"/>
              </a:rPr>
              <a:t>melting </a:t>
            </a:r>
            <a:r>
              <a:rPr sz="3100" dirty="0">
                <a:latin typeface="Times New Roman"/>
                <a:cs typeface="Times New Roman"/>
              </a:rPr>
              <a:t>of the </a:t>
            </a:r>
            <a:r>
              <a:rPr sz="3100" spc="-10" dirty="0">
                <a:latin typeface="Times New Roman"/>
                <a:cs typeface="Times New Roman"/>
              </a:rPr>
              <a:t>joint </a:t>
            </a:r>
            <a:r>
              <a:rPr sz="3100" spc="-5" dirty="0">
                <a:latin typeface="Times New Roman"/>
                <a:cs typeface="Times New Roman"/>
              </a:rPr>
              <a:t>is </a:t>
            </a:r>
            <a:r>
              <a:rPr sz="3100" spc="-10" dirty="0">
                <a:latin typeface="Times New Roman"/>
                <a:cs typeface="Times New Roman"/>
              </a:rPr>
              <a:t>obtained </a:t>
            </a:r>
            <a:r>
              <a:rPr sz="3100" dirty="0">
                <a:latin typeface="Times New Roman"/>
                <a:cs typeface="Times New Roman"/>
              </a:rPr>
              <a:t>by  the </a:t>
            </a:r>
            <a:r>
              <a:rPr sz="3100" spc="-10" dirty="0">
                <a:latin typeface="Times New Roman"/>
                <a:cs typeface="Times New Roman"/>
              </a:rPr>
              <a:t>heating </a:t>
            </a:r>
            <a:r>
              <a:rPr sz="3100" spc="-25" dirty="0">
                <a:latin typeface="Times New Roman"/>
                <a:cs typeface="Times New Roman"/>
              </a:rPr>
              <a:t>effect </a:t>
            </a:r>
            <a:r>
              <a:rPr sz="3100" dirty="0">
                <a:latin typeface="Times New Roman"/>
                <a:cs typeface="Times New Roman"/>
              </a:rPr>
              <a:t>of the </a:t>
            </a:r>
            <a:r>
              <a:rPr sz="3100" spc="-10" dirty="0">
                <a:latin typeface="Times New Roman"/>
                <a:cs typeface="Times New Roman"/>
              </a:rPr>
              <a:t>electrical resistance </a:t>
            </a:r>
            <a:r>
              <a:rPr sz="3100" dirty="0">
                <a:latin typeface="Times New Roman"/>
                <a:cs typeface="Times New Roman"/>
              </a:rPr>
              <a:t>of the </a:t>
            </a:r>
            <a:r>
              <a:rPr sz="3100" spc="-5" dirty="0">
                <a:latin typeface="Times New Roman"/>
                <a:cs typeface="Times New Roman"/>
              </a:rPr>
              <a:t>joint.  </a:t>
            </a:r>
            <a:r>
              <a:rPr sz="3100" spc="-10" dirty="0">
                <a:latin typeface="Times New Roman"/>
                <a:cs typeface="Times New Roman"/>
              </a:rPr>
              <a:t>Here </a:t>
            </a:r>
            <a:r>
              <a:rPr sz="3100" spc="-5" dirty="0">
                <a:latin typeface="Times New Roman"/>
                <a:cs typeface="Times New Roman"/>
              </a:rPr>
              <a:t>a </a:t>
            </a:r>
            <a:r>
              <a:rPr sz="3100" spc="-10" dirty="0">
                <a:latin typeface="Times New Roman"/>
                <a:cs typeface="Times New Roman"/>
              </a:rPr>
              <a:t>low voltage (typically </a:t>
            </a:r>
            <a:r>
              <a:rPr sz="3100" spc="-5" dirty="0">
                <a:latin typeface="Times New Roman"/>
                <a:cs typeface="Times New Roman"/>
              </a:rPr>
              <a:t>1 V) and very </a:t>
            </a:r>
            <a:r>
              <a:rPr sz="3100" spc="-10" dirty="0">
                <a:latin typeface="Times New Roman"/>
                <a:cs typeface="Times New Roman"/>
              </a:rPr>
              <a:t>high current  (typically 15000 </a:t>
            </a:r>
            <a:r>
              <a:rPr sz="3100" spc="-5" dirty="0">
                <a:latin typeface="Times New Roman"/>
                <a:cs typeface="Times New Roman"/>
              </a:rPr>
              <a:t>A) is </a:t>
            </a:r>
            <a:r>
              <a:rPr sz="3100" spc="-10" dirty="0">
                <a:latin typeface="Times New Roman"/>
                <a:cs typeface="Times New Roman"/>
              </a:rPr>
              <a:t>passed </a:t>
            </a:r>
            <a:r>
              <a:rPr sz="3100" spc="-5" dirty="0">
                <a:latin typeface="Times New Roman"/>
                <a:cs typeface="Times New Roman"/>
              </a:rPr>
              <a:t>thro’ the joint </a:t>
            </a:r>
            <a:r>
              <a:rPr sz="3100" spc="-10" dirty="0">
                <a:latin typeface="Times New Roman"/>
                <a:cs typeface="Times New Roman"/>
              </a:rPr>
              <a:t>for </a:t>
            </a:r>
            <a:r>
              <a:rPr sz="3100" spc="-5" dirty="0">
                <a:latin typeface="Times New Roman"/>
                <a:cs typeface="Times New Roman"/>
              </a:rPr>
              <a:t>a very </a:t>
            </a:r>
            <a:r>
              <a:rPr sz="3100" spc="-15" dirty="0">
                <a:latin typeface="Times New Roman"/>
                <a:cs typeface="Times New Roman"/>
              </a:rPr>
              <a:t>short  </a:t>
            </a:r>
            <a:r>
              <a:rPr sz="3100" spc="-20" dirty="0">
                <a:latin typeface="Times New Roman"/>
                <a:cs typeface="Times New Roman"/>
              </a:rPr>
              <a:t>time </a:t>
            </a:r>
            <a:r>
              <a:rPr sz="3100" spc="-5" dirty="0">
                <a:latin typeface="Times New Roman"/>
                <a:cs typeface="Times New Roman"/>
              </a:rPr>
              <a:t>(typically </a:t>
            </a:r>
            <a:r>
              <a:rPr sz="3100" spc="-10" dirty="0">
                <a:latin typeface="Times New Roman"/>
                <a:cs typeface="Times New Roman"/>
              </a:rPr>
              <a:t>0.25 sec.). </a:t>
            </a:r>
            <a:r>
              <a:rPr sz="3100" spc="-5" dirty="0">
                <a:latin typeface="Times New Roman"/>
                <a:cs typeface="Times New Roman"/>
              </a:rPr>
              <a:t>This </a:t>
            </a:r>
            <a:r>
              <a:rPr sz="3100" spc="-10" dirty="0">
                <a:latin typeface="Times New Roman"/>
                <a:cs typeface="Times New Roman"/>
              </a:rPr>
              <a:t>heats </a:t>
            </a:r>
            <a:r>
              <a:rPr sz="3100" dirty="0">
                <a:latin typeface="Times New Roman"/>
                <a:cs typeface="Times New Roman"/>
              </a:rPr>
              <a:t>the </a:t>
            </a:r>
            <a:r>
              <a:rPr sz="3100" spc="-5" dirty="0">
                <a:latin typeface="Times New Roman"/>
                <a:cs typeface="Times New Roman"/>
              </a:rPr>
              <a:t>Joint </a:t>
            </a:r>
            <a:r>
              <a:rPr sz="3100" dirty="0">
                <a:latin typeface="Times New Roman"/>
                <a:cs typeface="Times New Roman"/>
              </a:rPr>
              <a:t>due </a:t>
            </a:r>
            <a:r>
              <a:rPr sz="3100" spc="-15" dirty="0">
                <a:latin typeface="Times New Roman"/>
                <a:cs typeface="Times New Roman"/>
              </a:rPr>
              <a:t>to  </a:t>
            </a:r>
            <a:r>
              <a:rPr sz="3100" dirty="0">
                <a:latin typeface="Times New Roman"/>
                <a:cs typeface="Times New Roman"/>
              </a:rPr>
              <a:t>the  </a:t>
            </a:r>
            <a:r>
              <a:rPr sz="3100" spc="-10" dirty="0">
                <a:latin typeface="Times New Roman"/>
                <a:cs typeface="Times New Roman"/>
              </a:rPr>
              <a:t>contact resistance at </a:t>
            </a:r>
            <a:r>
              <a:rPr sz="3100" dirty="0">
                <a:latin typeface="Times New Roman"/>
                <a:cs typeface="Times New Roman"/>
              </a:rPr>
              <a:t>the </a:t>
            </a:r>
            <a:r>
              <a:rPr sz="3100" spc="-10" dirty="0">
                <a:latin typeface="Times New Roman"/>
                <a:cs typeface="Times New Roman"/>
              </a:rPr>
              <a:t>joint and </a:t>
            </a:r>
            <a:r>
              <a:rPr sz="3100" spc="-20" dirty="0">
                <a:latin typeface="Times New Roman"/>
                <a:cs typeface="Times New Roman"/>
              </a:rPr>
              <a:t>melts </a:t>
            </a:r>
            <a:r>
              <a:rPr sz="3100" spc="-5" dirty="0">
                <a:latin typeface="Times New Roman"/>
                <a:cs typeface="Times New Roman"/>
              </a:rPr>
              <a:t>it. The pressure </a:t>
            </a:r>
            <a:r>
              <a:rPr sz="3100" dirty="0">
                <a:latin typeface="Times New Roman"/>
                <a:cs typeface="Times New Roman"/>
              </a:rPr>
              <a:t>on  the </a:t>
            </a:r>
            <a:r>
              <a:rPr sz="3100" spc="-5" dirty="0">
                <a:latin typeface="Times New Roman"/>
                <a:cs typeface="Times New Roman"/>
              </a:rPr>
              <a:t>Joint continuously </a:t>
            </a:r>
            <a:r>
              <a:rPr sz="3100" spc="-10" dirty="0">
                <a:latin typeface="Times New Roman"/>
                <a:cs typeface="Times New Roman"/>
              </a:rPr>
              <a:t>maintained fuses </a:t>
            </a:r>
            <a:r>
              <a:rPr sz="3100" dirty="0">
                <a:latin typeface="Times New Roman"/>
                <a:cs typeface="Times New Roman"/>
              </a:rPr>
              <a:t>the </a:t>
            </a:r>
            <a:r>
              <a:rPr sz="3100" spc="-20" dirty="0">
                <a:latin typeface="Times New Roman"/>
                <a:cs typeface="Times New Roman"/>
              </a:rPr>
              <a:t>metal</a:t>
            </a:r>
            <a:r>
              <a:rPr sz="3100" spc="-220" dirty="0">
                <a:latin typeface="Times New Roman"/>
                <a:cs typeface="Times New Roman"/>
              </a:rPr>
              <a:t> </a:t>
            </a:r>
            <a:r>
              <a:rPr sz="3100" spc="-5" dirty="0">
                <a:latin typeface="Times New Roman"/>
                <a:cs typeface="Times New Roman"/>
              </a:rPr>
              <a:t>parts.</a:t>
            </a:r>
            <a:endParaRPr sz="3100">
              <a:latin typeface="Times New Roman"/>
              <a:cs typeface="Times New Roman"/>
            </a:endParaRPr>
          </a:p>
          <a:p>
            <a:pPr marL="12700">
              <a:lnSpc>
                <a:spcPts val="3685"/>
              </a:lnSpc>
            </a:pPr>
            <a:r>
              <a:rPr sz="3100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Electrodes:</a:t>
            </a:r>
            <a:endParaRPr sz="3100">
              <a:latin typeface="Times New Roman"/>
              <a:cs typeface="Times New Roman"/>
            </a:endParaRPr>
          </a:p>
          <a:p>
            <a:pPr marL="12700">
              <a:lnSpc>
                <a:spcPts val="3710"/>
              </a:lnSpc>
            </a:pPr>
            <a:r>
              <a:rPr sz="3100" spc="-5" dirty="0">
                <a:latin typeface="Times New Roman"/>
                <a:cs typeface="Times New Roman"/>
              </a:rPr>
              <a:t>Copper in </a:t>
            </a:r>
            <a:r>
              <a:rPr sz="3100" spc="-10" dirty="0">
                <a:latin typeface="Times New Roman"/>
                <a:cs typeface="Times New Roman"/>
              </a:rPr>
              <a:t>alloyed form </a:t>
            </a:r>
            <a:r>
              <a:rPr sz="3100" spc="-5" dirty="0">
                <a:latin typeface="Times New Roman"/>
                <a:cs typeface="Times New Roman"/>
              </a:rPr>
              <a:t>is used </a:t>
            </a:r>
            <a:r>
              <a:rPr sz="3100" spc="-10" dirty="0">
                <a:latin typeface="Times New Roman"/>
                <a:cs typeface="Times New Roman"/>
              </a:rPr>
              <a:t>for </a:t>
            </a:r>
            <a:r>
              <a:rPr sz="3100" spc="-15" dirty="0">
                <a:latin typeface="Times New Roman"/>
                <a:cs typeface="Times New Roman"/>
              </a:rPr>
              <a:t>making</a:t>
            </a:r>
            <a:r>
              <a:rPr sz="3100" spc="-110" dirty="0">
                <a:latin typeface="Times New Roman"/>
                <a:cs typeface="Times New Roman"/>
              </a:rPr>
              <a:t> </a:t>
            </a:r>
            <a:r>
              <a:rPr sz="3100" spc="-5" dirty="0">
                <a:latin typeface="Times New Roman"/>
                <a:cs typeface="Times New Roman"/>
              </a:rPr>
              <a:t>electrodes.</a:t>
            </a:r>
            <a:endParaRPr sz="3100">
              <a:latin typeface="Times New Roman"/>
              <a:cs typeface="Times New Roman"/>
            </a:endParaRPr>
          </a:p>
          <a:p>
            <a:pPr marL="12700" marR="465455">
              <a:lnSpc>
                <a:spcPct val="99700"/>
              </a:lnSpc>
              <a:spcBef>
                <a:spcPts val="10"/>
              </a:spcBef>
              <a:tabLst>
                <a:tab pos="2514600" algn="l"/>
                <a:tab pos="3051175" algn="l"/>
                <a:tab pos="3093720" algn="l"/>
                <a:tab pos="3429000" algn="l"/>
                <a:tab pos="4566285" algn="l"/>
                <a:tab pos="5629910" algn="l"/>
              </a:tabLst>
            </a:pPr>
            <a:r>
              <a:rPr sz="3100" spc="-5" dirty="0">
                <a:latin typeface="Times New Roman"/>
                <a:cs typeface="Times New Roman"/>
              </a:rPr>
              <a:t>Cu - Cd</a:t>
            </a:r>
            <a:r>
              <a:rPr sz="3100" spc="-200" dirty="0">
                <a:latin typeface="Times New Roman"/>
                <a:cs typeface="Times New Roman"/>
              </a:rPr>
              <a:t> </a:t>
            </a:r>
            <a:r>
              <a:rPr sz="3100" spc="-5" dirty="0">
                <a:latin typeface="Times New Roman"/>
                <a:cs typeface="Times New Roman"/>
              </a:rPr>
              <a:t>Alloys</a:t>
            </a:r>
            <a:r>
              <a:rPr sz="3100" spc="-35" dirty="0">
                <a:latin typeface="Times New Roman"/>
                <a:cs typeface="Times New Roman"/>
              </a:rPr>
              <a:t> </a:t>
            </a:r>
            <a:r>
              <a:rPr sz="3100" spc="-5" dirty="0">
                <a:latin typeface="Wingdings"/>
                <a:cs typeface="Wingdings"/>
              </a:rPr>
              <a:t></a:t>
            </a:r>
            <a:r>
              <a:rPr sz="3100" spc="-5" dirty="0">
                <a:latin typeface="Times New Roman"/>
                <a:cs typeface="Times New Roman"/>
              </a:rPr>
              <a:t>	</a:t>
            </a:r>
            <a:r>
              <a:rPr sz="3100" spc="-10" dirty="0">
                <a:latin typeface="Times New Roman"/>
                <a:cs typeface="Times New Roman"/>
              </a:rPr>
              <a:t>for </a:t>
            </a:r>
            <a:r>
              <a:rPr sz="3100" spc="-5" dirty="0">
                <a:latin typeface="Times New Roman"/>
                <a:cs typeface="Times New Roman"/>
              </a:rPr>
              <a:t>non-ferrous </a:t>
            </a:r>
            <a:r>
              <a:rPr sz="3100" spc="-15" dirty="0">
                <a:latin typeface="Times New Roman"/>
                <a:cs typeface="Times New Roman"/>
              </a:rPr>
              <a:t>materials </a:t>
            </a:r>
            <a:r>
              <a:rPr sz="3100" spc="-5" dirty="0">
                <a:latin typeface="Times New Roman"/>
                <a:cs typeface="Times New Roman"/>
              </a:rPr>
              <a:t>like Al &amp;</a:t>
            </a:r>
            <a:r>
              <a:rPr sz="3100" spc="-240" dirty="0">
                <a:latin typeface="Times New Roman"/>
                <a:cs typeface="Times New Roman"/>
              </a:rPr>
              <a:t> </a:t>
            </a:r>
            <a:r>
              <a:rPr sz="3100" dirty="0">
                <a:latin typeface="Times New Roman"/>
                <a:cs typeface="Times New Roman"/>
              </a:rPr>
              <a:t>Mg.  </a:t>
            </a:r>
            <a:r>
              <a:rPr sz="3100" spc="-5" dirty="0">
                <a:latin typeface="Times New Roman"/>
                <a:cs typeface="Times New Roman"/>
              </a:rPr>
              <a:t>Cu –</a:t>
            </a:r>
            <a:r>
              <a:rPr sz="3100" spc="-25" dirty="0">
                <a:latin typeface="Times New Roman"/>
                <a:cs typeface="Times New Roman"/>
              </a:rPr>
              <a:t> </a:t>
            </a:r>
            <a:r>
              <a:rPr sz="3100" spc="-5" dirty="0">
                <a:latin typeface="Times New Roman"/>
                <a:cs typeface="Times New Roman"/>
              </a:rPr>
              <a:t>Cr</a:t>
            </a:r>
            <a:r>
              <a:rPr sz="3100" spc="-170" dirty="0">
                <a:latin typeface="Times New Roman"/>
                <a:cs typeface="Times New Roman"/>
              </a:rPr>
              <a:t> </a:t>
            </a:r>
            <a:r>
              <a:rPr sz="3100" spc="-5" dirty="0">
                <a:latin typeface="Times New Roman"/>
                <a:cs typeface="Times New Roman"/>
              </a:rPr>
              <a:t>Alloy	</a:t>
            </a:r>
            <a:r>
              <a:rPr sz="3100" spc="-5" dirty="0">
                <a:latin typeface="Wingdings"/>
                <a:cs typeface="Wingdings"/>
              </a:rPr>
              <a:t></a:t>
            </a:r>
            <a:r>
              <a:rPr sz="3100" spc="-5" dirty="0">
                <a:latin typeface="Times New Roman"/>
                <a:cs typeface="Times New Roman"/>
              </a:rPr>
              <a:t>		</a:t>
            </a:r>
            <a:r>
              <a:rPr sz="3100" spc="-10" dirty="0">
                <a:latin typeface="Times New Roman"/>
                <a:cs typeface="Times New Roman"/>
              </a:rPr>
              <a:t>for</a:t>
            </a:r>
            <a:r>
              <a:rPr sz="3100" spc="25" dirty="0">
                <a:latin typeface="Times New Roman"/>
                <a:cs typeface="Times New Roman"/>
              </a:rPr>
              <a:t> </a:t>
            </a:r>
            <a:r>
              <a:rPr sz="3100" spc="-20" dirty="0">
                <a:latin typeface="Times New Roman"/>
                <a:cs typeface="Times New Roman"/>
              </a:rPr>
              <a:t>mild	</a:t>
            </a:r>
            <a:r>
              <a:rPr sz="3100" spc="-10" dirty="0">
                <a:latin typeface="Times New Roman"/>
                <a:cs typeface="Times New Roman"/>
              </a:rPr>
              <a:t>steels	</a:t>
            </a:r>
            <a:r>
              <a:rPr sz="3100" spc="-5" dirty="0">
                <a:latin typeface="Times New Roman"/>
                <a:cs typeface="Times New Roman"/>
              </a:rPr>
              <a:t>and low alloy </a:t>
            </a:r>
            <a:r>
              <a:rPr sz="3100" spc="-10" dirty="0">
                <a:latin typeface="Times New Roman"/>
                <a:cs typeface="Times New Roman"/>
              </a:rPr>
              <a:t>steels  </a:t>
            </a:r>
            <a:r>
              <a:rPr sz="3100" spc="-5" dirty="0">
                <a:latin typeface="Times New Roman"/>
                <a:cs typeface="Times New Roman"/>
              </a:rPr>
              <a:t>Cu with Be &amp;</a:t>
            </a:r>
            <a:r>
              <a:rPr sz="3100" spc="-70" dirty="0">
                <a:latin typeface="Times New Roman"/>
                <a:cs typeface="Times New Roman"/>
              </a:rPr>
              <a:t> </a:t>
            </a:r>
            <a:r>
              <a:rPr sz="3100" spc="-5" dirty="0">
                <a:latin typeface="Times New Roman"/>
                <a:cs typeface="Times New Roman"/>
              </a:rPr>
              <a:t>Co</a:t>
            </a:r>
            <a:r>
              <a:rPr sz="3100" spc="-15" dirty="0">
                <a:latin typeface="Times New Roman"/>
                <a:cs typeface="Times New Roman"/>
              </a:rPr>
              <a:t> </a:t>
            </a:r>
            <a:r>
              <a:rPr sz="3100" spc="-5" dirty="0">
                <a:latin typeface="Wingdings"/>
                <a:cs typeface="Wingdings"/>
              </a:rPr>
              <a:t></a:t>
            </a:r>
            <a:r>
              <a:rPr sz="3100" spc="-5" dirty="0">
                <a:latin typeface="Times New Roman"/>
                <a:cs typeface="Times New Roman"/>
              </a:rPr>
              <a:t>	</a:t>
            </a:r>
            <a:r>
              <a:rPr sz="3100" spc="-10" dirty="0">
                <a:latin typeface="Times New Roman"/>
                <a:cs typeface="Times New Roman"/>
              </a:rPr>
              <a:t>for </a:t>
            </a:r>
            <a:r>
              <a:rPr sz="3100" spc="-5" dirty="0">
                <a:latin typeface="Times New Roman"/>
                <a:cs typeface="Times New Roman"/>
              </a:rPr>
              <a:t>S.S., </a:t>
            </a:r>
            <a:r>
              <a:rPr sz="3100" spc="-20" dirty="0">
                <a:latin typeface="Times New Roman"/>
                <a:cs typeface="Times New Roman"/>
              </a:rPr>
              <a:t>Tungsten</a:t>
            </a:r>
            <a:r>
              <a:rPr sz="3100" spc="-105" dirty="0">
                <a:latin typeface="Times New Roman"/>
                <a:cs typeface="Times New Roman"/>
              </a:rPr>
              <a:t> </a:t>
            </a:r>
            <a:r>
              <a:rPr sz="3100" spc="-10" dirty="0">
                <a:latin typeface="Times New Roman"/>
                <a:cs typeface="Times New Roman"/>
              </a:rPr>
              <a:t>steels.</a:t>
            </a:r>
            <a:endParaRPr sz="3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4057" y="73115"/>
            <a:ext cx="5006068" cy="48987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431535" y="0"/>
            <a:ext cx="4956048" cy="52918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95731" y="5227320"/>
            <a:ext cx="9913620" cy="19119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99800"/>
              </a:lnSpc>
              <a:spcBef>
                <a:spcPts val="100"/>
              </a:spcBef>
            </a:pPr>
            <a:r>
              <a:rPr sz="3100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Note:</a:t>
            </a:r>
            <a:r>
              <a:rPr sz="3100" spc="-5" dirty="0">
                <a:latin typeface="Times New Roman"/>
                <a:cs typeface="Times New Roman"/>
              </a:rPr>
              <a:t> The </a:t>
            </a:r>
            <a:r>
              <a:rPr sz="3100" spc="-15" dirty="0">
                <a:latin typeface="Times New Roman"/>
                <a:cs typeface="Times New Roman"/>
              </a:rPr>
              <a:t>transformer </a:t>
            </a:r>
            <a:r>
              <a:rPr sz="3100" spc="-5" dirty="0">
                <a:latin typeface="Times New Roman"/>
                <a:cs typeface="Times New Roman"/>
              </a:rPr>
              <a:t>in </a:t>
            </a:r>
            <a:r>
              <a:rPr sz="3100" dirty="0">
                <a:latin typeface="Times New Roman"/>
                <a:cs typeface="Times New Roman"/>
              </a:rPr>
              <a:t>the </a:t>
            </a:r>
            <a:r>
              <a:rPr sz="3100" spc="-15" dirty="0">
                <a:latin typeface="Times New Roman"/>
                <a:cs typeface="Times New Roman"/>
              </a:rPr>
              <a:t>machine </a:t>
            </a:r>
            <a:r>
              <a:rPr sz="3100" spc="-5" dirty="0">
                <a:latin typeface="Times New Roman"/>
                <a:cs typeface="Times New Roman"/>
              </a:rPr>
              <a:t>converts </a:t>
            </a:r>
            <a:r>
              <a:rPr sz="3100" spc="-10" dirty="0">
                <a:latin typeface="Times New Roman"/>
                <a:cs typeface="Times New Roman"/>
              </a:rPr>
              <a:t>low </a:t>
            </a:r>
            <a:r>
              <a:rPr sz="3100" spc="-15" dirty="0">
                <a:latin typeface="Times New Roman"/>
                <a:cs typeface="Times New Roman"/>
              </a:rPr>
              <a:t>amperage,  </a:t>
            </a:r>
            <a:r>
              <a:rPr sz="3100" spc="-5" dirty="0">
                <a:latin typeface="Times New Roman"/>
                <a:cs typeface="Times New Roman"/>
              </a:rPr>
              <a:t>240V </a:t>
            </a:r>
            <a:r>
              <a:rPr sz="3100" spc="-15" dirty="0">
                <a:latin typeface="Times New Roman"/>
                <a:cs typeface="Times New Roman"/>
              </a:rPr>
              <a:t>shop </a:t>
            </a:r>
            <a:r>
              <a:rPr sz="3100" spc="-10" dirty="0">
                <a:latin typeface="Times New Roman"/>
                <a:cs typeface="Times New Roman"/>
              </a:rPr>
              <a:t>line current </a:t>
            </a:r>
            <a:r>
              <a:rPr sz="3100" spc="-15" dirty="0">
                <a:latin typeface="Times New Roman"/>
                <a:cs typeface="Times New Roman"/>
              </a:rPr>
              <a:t>in </a:t>
            </a:r>
            <a:r>
              <a:rPr sz="3100" spc="-5" dirty="0">
                <a:latin typeface="Times New Roman"/>
                <a:cs typeface="Times New Roman"/>
              </a:rPr>
              <a:t>to </a:t>
            </a:r>
            <a:r>
              <a:rPr sz="3100" spc="-10" dirty="0">
                <a:latin typeface="Times New Roman"/>
                <a:cs typeface="Times New Roman"/>
              </a:rPr>
              <a:t>high secondary </a:t>
            </a:r>
            <a:r>
              <a:rPr sz="3100" spc="-15" dirty="0">
                <a:latin typeface="Times New Roman"/>
                <a:cs typeface="Times New Roman"/>
              </a:rPr>
              <a:t>amperage, </a:t>
            </a:r>
            <a:r>
              <a:rPr sz="3100" spc="-5" dirty="0">
                <a:latin typeface="Times New Roman"/>
                <a:cs typeface="Times New Roman"/>
              </a:rPr>
              <a:t>low  </a:t>
            </a:r>
            <a:r>
              <a:rPr sz="3100" spc="-10" dirty="0">
                <a:latin typeface="Times New Roman"/>
                <a:cs typeface="Times New Roman"/>
              </a:rPr>
              <a:t>voltage welding current, </a:t>
            </a:r>
            <a:r>
              <a:rPr sz="3100" spc="-15" dirty="0">
                <a:latin typeface="Times New Roman"/>
                <a:cs typeface="Times New Roman"/>
              </a:rPr>
              <a:t>safe </a:t>
            </a:r>
            <a:r>
              <a:rPr sz="3100" spc="5" dirty="0">
                <a:latin typeface="Times New Roman"/>
                <a:cs typeface="Times New Roman"/>
              </a:rPr>
              <a:t>from </a:t>
            </a:r>
            <a:r>
              <a:rPr sz="3100" spc="-10" dirty="0">
                <a:latin typeface="Times New Roman"/>
                <a:cs typeface="Times New Roman"/>
              </a:rPr>
              <a:t>electrical shock. </a:t>
            </a:r>
            <a:r>
              <a:rPr sz="3100" spc="-5" dirty="0">
                <a:latin typeface="Times New Roman"/>
                <a:cs typeface="Times New Roman"/>
              </a:rPr>
              <a:t>Proper  earthing is </a:t>
            </a:r>
            <a:r>
              <a:rPr sz="3100" spc="-10" dirty="0">
                <a:latin typeface="Times New Roman"/>
                <a:cs typeface="Times New Roman"/>
              </a:rPr>
              <a:t>also important. </a:t>
            </a:r>
            <a:r>
              <a:rPr sz="3100" spc="-5" dirty="0">
                <a:latin typeface="Times New Roman"/>
                <a:cs typeface="Times New Roman"/>
              </a:rPr>
              <a:t>(Range: </a:t>
            </a:r>
            <a:r>
              <a:rPr sz="3100" spc="-65" dirty="0">
                <a:latin typeface="Times New Roman"/>
                <a:cs typeface="Times New Roman"/>
              </a:rPr>
              <a:t>1–25V, </a:t>
            </a:r>
            <a:r>
              <a:rPr sz="3100" dirty="0">
                <a:latin typeface="Times New Roman"/>
                <a:cs typeface="Times New Roman"/>
              </a:rPr>
              <a:t>1000–100,000</a:t>
            </a:r>
            <a:r>
              <a:rPr sz="3100" spc="-440" dirty="0">
                <a:latin typeface="Times New Roman"/>
                <a:cs typeface="Times New Roman"/>
              </a:rPr>
              <a:t> </a:t>
            </a:r>
            <a:r>
              <a:rPr sz="3100" spc="-5" dirty="0">
                <a:latin typeface="Times New Roman"/>
                <a:cs typeface="Times New Roman"/>
              </a:rPr>
              <a:t>A)</a:t>
            </a:r>
            <a:endParaRPr sz="31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535"/>
              </a:lnSpc>
            </a:pPr>
            <a:fld id="{81D60167-4931-47E6-BA6A-407CBD079E47}" type="slidenum">
              <a:rPr spc="10" dirty="0"/>
              <a:pPr marL="25400">
                <a:lnSpc>
                  <a:spcPts val="1535"/>
                </a:lnSpc>
              </a:pPr>
              <a:t>42</a:t>
            </a:fld>
            <a:endParaRPr spc="10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535"/>
              </a:lnSpc>
            </a:pPr>
            <a:fld id="{81D60167-4931-47E6-BA6A-407CBD079E47}" type="slidenum">
              <a:rPr spc="10" dirty="0"/>
              <a:pPr marL="25400">
                <a:lnSpc>
                  <a:spcPts val="1535"/>
                </a:lnSpc>
              </a:pPr>
              <a:t>43</a:t>
            </a:fld>
            <a:endParaRPr spc="10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1076" y="103631"/>
            <a:ext cx="2235200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Heat</a:t>
            </a:r>
            <a:r>
              <a:rPr spc="-85" dirty="0"/>
              <a:t> </a:t>
            </a:r>
            <a:r>
              <a:rPr spc="-10" dirty="0"/>
              <a:t>Balance</a:t>
            </a:r>
            <a:r>
              <a:rPr u="none" spc="-10" dirty="0"/>
              <a:t>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81076" y="576072"/>
            <a:ext cx="9746615" cy="57429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algn="just">
              <a:lnSpc>
                <a:spcPct val="99600"/>
              </a:lnSpc>
              <a:spcBef>
                <a:spcPts val="110"/>
              </a:spcBef>
            </a:pPr>
            <a:r>
              <a:rPr sz="3100" spc="-5" dirty="0">
                <a:latin typeface="Times New Roman"/>
                <a:cs typeface="Times New Roman"/>
              </a:rPr>
              <a:t>Proper </a:t>
            </a:r>
            <a:r>
              <a:rPr sz="3100" spc="-10" dirty="0">
                <a:latin typeface="Times New Roman"/>
                <a:cs typeface="Times New Roman"/>
              </a:rPr>
              <a:t>fusion </a:t>
            </a:r>
            <a:r>
              <a:rPr sz="3100" spc="-5" dirty="0">
                <a:latin typeface="Times New Roman"/>
                <a:cs typeface="Times New Roman"/>
              </a:rPr>
              <a:t>is </a:t>
            </a:r>
            <a:r>
              <a:rPr sz="3100" spc="-10" dirty="0">
                <a:latin typeface="Times New Roman"/>
                <a:cs typeface="Times New Roman"/>
              </a:rPr>
              <a:t>obtained </a:t>
            </a:r>
            <a:r>
              <a:rPr sz="3100" spc="-5" dirty="0">
                <a:latin typeface="Times New Roman"/>
                <a:cs typeface="Times New Roman"/>
              </a:rPr>
              <a:t>only </a:t>
            </a:r>
            <a:r>
              <a:rPr sz="3100" spc="-15" dirty="0">
                <a:latin typeface="Times New Roman"/>
                <a:cs typeface="Times New Roman"/>
              </a:rPr>
              <a:t>when </a:t>
            </a:r>
            <a:r>
              <a:rPr sz="3100" spc="-5" dirty="0">
                <a:latin typeface="Times New Roman"/>
                <a:cs typeface="Times New Roman"/>
              </a:rPr>
              <a:t>proper </a:t>
            </a:r>
            <a:r>
              <a:rPr sz="3100" spc="-15" dirty="0">
                <a:latin typeface="Times New Roman"/>
                <a:cs typeface="Times New Roman"/>
              </a:rPr>
              <a:t>heat balance </a:t>
            </a:r>
            <a:r>
              <a:rPr sz="3100" spc="-5" dirty="0">
                <a:latin typeface="Times New Roman"/>
                <a:cs typeface="Times New Roman"/>
              </a:rPr>
              <a:t>is  there. This </a:t>
            </a:r>
            <a:r>
              <a:rPr sz="3100" spc="-10" dirty="0">
                <a:latin typeface="Times New Roman"/>
                <a:cs typeface="Times New Roman"/>
              </a:rPr>
              <a:t>can </a:t>
            </a:r>
            <a:r>
              <a:rPr sz="3100" dirty="0">
                <a:latin typeface="Times New Roman"/>
                <a:cs typeface="Times New Roman"/>
              </a:rPr>
              <a:t>be </a:t>
            </a:r>
            <a:r>
              <a:rPr sz="3100" spc="-5" dirty="0">
                <a:latin typeface="Times New Roman"/>
                <a:cs typeface="Times New Roman"/>
              </a:rPr>
              <a:t>provided </a:t>
            </a:r>
            <a:r>
              <a:rPr sz="3100" dirty="0">
                <a:latin typeface="Times New Roman"/>
                <a:cs typeface="Times New Roman"/>
              </a:rPr>
              <a:t>by </a:t>
            </a:r>
            <a:r>
              <a:rPr sz="3100" spc="-10" dirty="0">
                <a:latin typeface="Times New Roman"/>
                <a:cs typeface="Times New Roman"/>
              </a:rPr>
              <a:t>increasing </a:t>
            </a:r>
            <a:r>
              <a:rPr sz="3100" dirty="0">
                <a:latin typeface="Times New Roman"/>
                <a:cs typeface="Times New Roman"/>
              </a:rPr>
              <a:t>or </a:t>
            </a:r>
            <a:r>
              <a:rPr sz="3100" spc="-10" dirty="0">
                <a:latin typeface="Times New Roman"/>
                <a:cs typeface="Times New Roman"/>
              </a:rPr>
              <a:t>decreasing </a:t>
            </a:r>
            <a:r>
              <a:rPr sz="3100" dirty="0">
                <a:latin typeface="Times New Roman"/>
                <a:cs typeface="Times New Roman"/>
              </a:rPr>
              <a:t>the  </a:t>
            </a:r>
            <a:r>
              <a:rPr sz="3100" spc="-10" dirty="0">
                <a:latin typeface="Times New Roman"/>
                <a:cs typeface="Times New Roman"/>
              </a:rPr>
              <a:t>contact areas </a:t>
            </a:r>
            <a:r>
              <a:rPr sz="3100" dirty="0">
                <a:latin typeface="Times New Roman"/>
                <a:cs typeface="Times New Roman"/>
              </a:rPr>
              <a:t>of the </a:t>
            </a:r>
            <a:r>
              <a:rPr sz="3100" spc="-10" dirty="0">
                <a:latin typeface="Times New Roman"/>
                <a:cs typeface="Times New Roman"/>
              </a:rPr>
              <a:t>electrodes as </a:t>
            </a:r>
            <a:r>
              <a:rPr sz="3100" spc="-5" dirty="0">
                <a:latin typeface="Times New Roman"/>
                <a:cs typeface="Times New Roman"/>
              </a:rPr>
              <a:t>follows </a:t>
            </a:r>
            <a:r>
              <a:rPr sz="3100" spc="-10" dirty="0">
                <a:latin typeface="Times New Roman"/>
                <a:cs typeface="Times New Roman"/>
              </a:rPr>
              <a:t>for different  combinations.</a:t>
            </a:r>
            <a:endParaRPr sz="3100">
              <a:latin typeface="Times New Roman"/>
              <a:cs typeface="Times New Roman"/>
            </a:endParaRPr>
          </a:p>
          <a:p>
            <a:pPr marL="12700" marR="6985" algn="just">
              <a:lnSpc>
                <a:spcPts val="3820"/>
              </a:lnSpc>
              <a:spcBef>
                <a:spcPts val="450"/>
              </a:spcBef>
              <a:buSzPct val="109677"/>
              <a:buAutoNum type="arabicPeriod"/>
              <a:tabLst>
                <a:tab pos="351155" algn="l"/>
              </a:tabLst>
            </a:pPr>
            <a:r>
              <a:rPr sz="3100" spc="-15" dirty="0">
                <a:latin typeface="Times New Roman"/>
                <a:cs typeface="Times New Roman"/>
              </a:rPr>
              <a:t>Small </a:t>
            </a:r>
            <a:r>
              <a:rPr sz="3100" spc="-10" dirty="0">
                <a:latin typeface="Times New Roman"/>
                <a:cs typeface="Times New Roman"/>
              </a:rPr>
              <a:t>contact </a:t>
            </a:r>
            <a:r>
              <a:rPr sz="3100" spc="-5" dirty="0">
                <a:latin typeface="Times New Roman"/>
                <a:cs typeface="Times New Roman"/>
              </a:rPr>
              <a:t>area </a:t>
            </a:r>
            <a:r>
              <a:rPr sz="3100" spc="-10" dirty="0">
                <a:latin typeface="Times New Roman"/>
                <a:cs typeface="Times New Roman"/>
              </a:rPr>
              <a:t>for </a:t>
            </a:r>
            <a:r>
              <a:rPr sz="3100" spc="-5" dirty="0">
                <a:latin typeface="Times New Roman"/>
                <a:cs typeface="Times New Roman"/>
              </a:rPr>
              <a:t>thin sheet, </a:t>
            </a:r>
            <a:r>
              <a:rPr sz="3100" spc="-10" dirty="0">
                <a:latin typeface="Times New Roman"/>
                <a:cs typeface="Times New Roman"/>
              </a:rPr>
              <a:t>big contact area for thick  </a:t>
            </a:r>
            <a:r>
              <a:rPr sz="3100" spc="-5" dirty="0">
                <a:latin typeface="Times New Roman"/>
                <a:cs typeface="Times New Roman"/>
              </a:rPr>
              <a:t>sheet.</a:t>
            </a:r>
            <a:endParaRPr sz="3100">
              <a:latin typeface="Times New Roman"/>
              <a:cs typeface="Times New Roman"/>
            </a:endParaRPr>
          </a:p>
          <a:p>
            <a:pPr marL="563880" indent="-551180">
              <a:lnSpc>
                <a:spcPts val="3560"/>
              </a:lnSpc>
              <a:buAutoNum type="arabicPeriod"/>
              <a:tabLst>
                <a:tab pos="563880" algn="l"/>
                <a:tab pos="564515" algn="l"/>
                <a:tab pos="1987550" algn="l"/>
                <a:tab pos="3374390" algn="l"/>
                <a:tab pos="4282440" algn="l"/>
                <a:tab pos="4800600" algn="l"/>
                <a:tab pos="6626225" algn="l"/>
                <a:tab pos="7339965" algn="l"/>
                <a:tab pos="8300084" algn="l"/>
              </a:tabLst>
            </a:pPr>
            <a:r>
              <a:rPr sz="3100" spc="-15" dirty="0">
                <a:latin typeface="Times New Roman"/>
                <a:cs typeface="Times New Roman"/>
              </a:rPr>
              <a:t>Large	</a:t>
            </a:r>
            <a:r>
              <a:rPr sz="3100" spc="-10" dirty="0">
                <a:latin typeface="Times New Roman"/>
                <a:cs typeface="Times New Roman"/>
              </a:rPr>
              <a:t>contact	area	</a:t>
            </a:r>
            <a:r>
              <a:rPr sz="3100" spc="-5" dirty="0">
                <a:latin typeface="Times New Roman"/>
                <a:cs typeface="Times New Roman"/>
              </a:rPr>
              <a:t>is	required	</a:t>
            </a:r>
            <a:r>
              <a:rPr sz="3100" spc="-10" dirty="0">
                <a:latin typeface="Times New Roman"/>
                <a:cs typeface="Times New Roman"/>
              </a:rPr>
              <a:t>for	</a:t>
            </a:r>
            <a:r>
              <a:rPr sz="3100" dirty="0">
                <a:latin typeface="Times New Roman"/>
                <a:cs typeface="Times New Roman"/>
              </a:rPr>
              <a:t>high	</a:t>
            </a:r>
            <a:r>
              <a:rPr sz="3100" spc="-15" dirty="0">
                <a:latin typeface="Times New Roman"/>
                <a:cs typeface="Times New Roman"/>
              </a:rPr>
              <a:t>electrical</a:t>
            </a:r>
            <a:endParaRPr sz="3100">
              <a:latin typeface="Times New Roman"/>
              <a:cs typeface="Times New Roman"/>
            </a:endParaRPr>
          </a:p>
          <a:p>
            <a:pPr marL="12700" marR="5715" algn="just">
              <a:lnSpc>
                <a:spcPts val="3720"/>
              </a:lnSpc>
              <a:spcBef>
                <a:spcPts val="115"/>
              </a:spcBef>
            </a:pPr>
            <a:r>
              <a:rPr sz="3100" spc="-10" dirty="0">
                <a:latin typeface="Times New Roman"/>
                <a:cs typeface="Times New Roman"/>
              </a:rPr>
              <a:t>conductivity </a:t>
            </a:r>
            <a:r>
              <a:rPr sz="3100" spc="-5" dirty="0">
                <a:latin typeface="Times New Roman"/>
                <a:cs typeface="Times New Roman"/>
              </a:rPr>
              <a:t>and </a:t>
            </a:r>
            <a:r>
              <a:rPr sz="3100" spc="-15" dirty="0">
                <a:latin typeface="Times New Roman"/>
                <a:cs typeface="Times New Roman"/>
              </a:rPr>
              <a:t>small</a:t>
            </a:r>
            <a:r>
              <a:rPr sz="3100" spc="745" dirty="0">
                <a:latin typeface="Times New Roman"/>
                <a:cs typeface="Times New Roman"/>
              </a:rPr>
              <a:t> </a:t>
            </a:r>
            <a:r>
              <a:rPr sz="3100" spc="-10" dirty="0">
                <a:latin typeface="Times New Roman"/>
                <a:cs typeface="Times New Roman"/>
              </a:rPr>
              <a:t>contact area for </a:t>
            </a:r>
            <a:r>
              <a:rPr sz="3100" spc="-5" dirty="0">
                <a:latin typeface="Times New Roman"/>
                <a:cs typeface="Times New Roman"/>
              </a:rPr>
              <a:t>low </a:t>
            </a:r>
            <a:r>
              <a:rPr sz="3100" spc="-10" dirty="0">
                <a:latin typeface="Times New Roman"/>
                <a:cs typeface="Times New Roman"/>
              </a:rPr>
              <a:t>electrical  </a:t>
            </a:r>
            <a:r>
              <a:rPr sz="3100" spc="-5" dirty="0">
                <a:latin typeface="Times New Roman"/>
                <a:cs typeface="Times New Roman"/>
              </a:rPr>
              <a:t>conductivity </a:t>
            </a:r>
            <a:r>
              <a:rPr sz="3100" spc="-10" dirty="0">
                <a:latin typeface="Times New Roman"/>
                <a:cs typeface="Times New Roman"/>
              </a:rPr>
              <a:t>(Dissimilar</a:t>
            </a:r>
            <a:r>
              <a:rPr sz="3100" spc="-95" dirty="0">
                <a:latin typeface="Times New Roman"/>
                <a:cs typeface="Times New Roman"/>
              </a:rPr>
              <a:t> </a:t>
            </a:r>
            <a:r>
              <a:rPr sz="3100" spc="-15" dirty="0">
                <a:latin typeface="Times New Roman"/>
                <a:cs typeface="Times New Roman"/>
              </a:rPr>
              <a:t>metals)</a:t>
            </a:r>
            <a:endParaRPr sz="3100">
              <a:latin typeface="Times New Roman"/>
              <a:cs typeface="Times New Roman"/>
            </a:endParaRPr>
          </a:p>
          <a:p>
            <a:pPr marL="551815" indent="-539115">
              <a:lnSpc>
                <a:spcPts val="3570"/>
              </a:lnSpc>
              <a:buAutoNum type="arabicPeriod" startAt="3"/>
              <a:tabLst>
                <a:tab pos="551815" algn="l"/>
                <a:tab pos="552450" algn="l"/>
                <a:tab pos="2014855" algn="l"/>
                <a:tab pos="3633470" algn="l"/>
                <a:tab pos="4529455" algn="l"/>
                <a:tab pos="5035550" algn="l"/>
                <a:tab pos="6586855" algn="l"/>
                <a:tab pos="7287895" algn="l"/>
                <a:tab pos="8537575" algn="l"/>
              </a:tabLst>
            </a:pPr>
            <a:r>
              <a:rPr sz="3100" spc="-10" dirty="0">
                <a:latin typeface="Times New Roman"/>
                <a:cs typeface="Times New Roman"/>
              </a:rPr>
              <a:t>Smaller	contact	area	</a:t>
            </a:r>
            <a:r>
              <a:rPr sz="3100" spc="-5" dirty="0">
                <a:latin typeface="Times New Roman"/>
                <a:cs typeface="Times New Roman"/>
              </a:rPr>
              <a:t>is	</a:t>
            </a:r>
            <a:r>
              <a:rPr sz="3100" spc="-10" dirty="0">
                <a:latin typeface="Times New Roman"/>
                <a:cs typeface="Times New Roman"/>
              </a:rPr>
              <a:t>required	for	</a:t>
            </a:r>
            <a:r>
              <a:rPr sz="3100" spc="-5" dirty="0">
                <a:latin typeface="Times New Roman"/>
                <a:cs typeface="Times New Roman"/>
              </a:rPr>
              <a:t>higher	</a:t>
            </a:r>
            <a:r>
              <a:rPr sz="3100" spc="-20" dirty="0">
                <a:latin typeface="Times New Roman"/>
                <a:cs typeface="Times New Roman"/>
              </a:rPr>
              <a:t>thermal</a:t>
            </a:r>
            <a:endParaRPr sz="3100">
              <a:latin typeface="Times New Roman"/>
              <a:cs typeface="Times New Roman"/>
            </a:endParaRPr>
          </a:p>
          <a:p>
            <a:pPr marL="12700" marR="8890" algn="just">
              <a:lnSpc>
                <a:spcPts val="3700"/>
              </a:lnSpc>
              <a:spcBef>
                <a:spcPts val="140"/>
              </a:spcBef>
            </a:pPr>
            <a:r>
              <a:rPr sz="3100" spc="-10" dirty="0">
                <a:latin typeface="Times New Roman"/>
                <a:cs typeface="Times New Roman"/>
              </a:rPr>
              <a:t>conductivity and </a:t>
            </a:r>
            <a:r>
              <a:rPr sz="3100" spc="-15" dirty="0">
                <a:latin typeface="Times New Roman"/>
                <a:cs typeface="Times New Roman"/>
              </a:rPr>
              <a:t>large  contact  </a:t>
            </a:r>
            <a:r>
              <a:rPr sz="3100" spc="-10" dirty="0">
                <a:latin typeface="Times New Roman"/>
                <a:cs typeface="Times New Roman"/>
              </a:rPr>
              <a:t>area for </a:t>
            </a:r>
            <a:r>
              <a:rPr sz="3100" spc="-5" dirty="0">
                <a:latin typeface="Times New Roman"/>
                <a:cs typeface="Times New Roman"/>
              </a:rPr>
              <a:t>low </a:t>
            </a:r>
            <a:r>
              <a:rPr sz="3100" spc="-15" dirty="0">
                <a:latin typeface="Times New Roman"/>
                <a:cs typeface="Times New Roman"/>
              </a:rPr>
              <a:t>thermal  </a:t>
            </a:r>
            <a:r>
              <a:rPr sz="3100" spc="-5" dirty="0">
                <a:latin typeface="Times New Roman"/>
                <a:cs typeface="Times New Roman"/>
              </a:rPr>
              <a:t>conductivity </a:t>
            </a:r>
            <a:r>
              <a:rPr sz="3100" spc="-10" dirty="0">
                <a:latin typeface="Times New Roman"/>
                <a:cs typeface="Times New Roman"/>
              </a:rPr>
              <a:t>(Dissimilar</a:t>
            </a:r>
            <a:r>
              <a:rPr sz="3100" spc="-95" dirty="0">
                <a:latin typeface="Times New Roman"/>
                <a:cs typeface="Times New Roman"/>
              </a:rPr>
              <a:t> </a:t>
            </a:r>
            <a:r>
              <a:rPr sz="3100" spc="-15" dirty="0">
                <a:latin typeface="Times New Roman"/>
                <a:cs typeface="Times New Roman"/>
              </a:rPr>
              <a:t>metals).</a:t>
            </a:r>
            <a:endParaRPr sz="3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1076" y="103631"/>
            <a:ext cx="9745980" cy="14395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Upset Butt welding</a:t>
            </a:r>
            <a:r>
              <a:rPr u="none" spc="-5" dirty="0"/>
              <a:t>:</a:t>
            </a:r>
            <a:r>
              <a:rPr u="none" spc="-160" dirty="0"/>
              <a:t> </a:t>
            </a:r>
            <a:r>
              <a:rPr u="none" spc="-10" dirty="0"/>
              <a:t>(UW)</a:t>
            </a:r>
          </a:p>
          <a:p>
            <a:pPr marL="12700" marR="5080">
              <a:lnSpc>
                <a:spcPts val="3700"/>
              </a:lnSpc>
              <a:spcBef>
                <a:spcPts val="140"/>
              </a:spcBef>
              <a:tabLst>
                <a:tab pos="1012190" algn="l"/>
                <a:tab pos="1758950" algn="l"/>
                <a:tab pos="3709670" algn="l"/>
              </a:tabLst>
            </a:pPr>
            <a:r>
              <a:rPr u="none" spc="-5" dirty="0"/>
              <a:t>The</a:t>
            </a:r>
            <a:r>
              <a:rPr u="none" spc="185" dirty="0"/>
              <a:t> </a:t>
            </a:r>
            <a:r>
              <a:rPr u="none" spc="-5" dirty="0"/>
              <a:t>parts	</a:t>
            </a:r>
            <a:r>
              <a:rPr u="none" spc="-15" dirty="0"/>
              <a:t>to </a:t>
            </a:r>
            <a:r>
              <a:rPr u="none" dirty="0"/>
              <a:t>be </a:t>
            </a:r>
            <a:r>
              <a:rPr u="none" spc="-10" dirty="0"/>
              <a:t>welded </a:t>
            </a:r>
            <a:r>
              <a:rPr u="none" spc="-5" dirty="0"/>
              <a:t>are </a:t>
            </a:r>
            <a:r>
              <a:rPr u="none" spc="-20" dirty="0"/>
              <a:t>clamped </a:t>
            </a:r>
            <a:r>
              <a:rPr u="none" spc="-5" dirty="0"/>
              <a:t>edge </a:t>
            </a:r>
            <a:r>
              <a:rPr u="none" spc="-15" dirty="0"/>
              <a:t>to </a:t>
            </a:r>
            <a:r>
              <a:rPr u="none" spc="-10" dirty="0"/>
              <a:t>edge </a:t>
            </a:r>
            <a:r>
              <a:rPr u="none" spc="-5" dirty="0"/>
              <a:t>in </a:t>
            </a:r>
            <a:r>
              <a:rPr u="none" spc="-15" dirty="0"/>
              <a:t>Copper   </a:t>
            </a:r>
            <a:r>
              <a:rPr u="none" spc="-10" dirty="0"/>
              <a:t>Jaws	</a:t>
            </a:r>
            <a:r>
              <a:rPr u="none" dirty="0"/>
              <a:t>of</a:t>
            </a:r>
            <a:r>
              <a:rPr u="none" spc="145" dirty="0"/>
              <a:t> </a:t>
            </a:r>
            <a:r>
              <a:rPr u="none" spc="-10" dirty="0"/>
              <a:t>welding</a:t>
            </a:r>
            <a:r>
              <a:rPr u="none" spc="155" dirty="0"/>
              <a:t> </a:t>
            </a:r>
            <a:r>
              <a:rPr u="none" spc="-5" dirty="0"/>
              <a:t>M/c	</a:t>
            </a:r>
            <a:r>
              <a:rPr u="none" spc="-20" dirty="0"/>
              <a:t>and </a:t>
            </a:r>
            <a:r>
              <a:rPr u="none" spc="-5" dirty="0"/>
              <a:t>brought </a:t>
            </a:r>
            <a:r>
              <a:rPr u="none" spc="-10" dirty="0"/>
              <a:t>together </a:t>
            </a:r>
            <a:r>
              <a:rPr u="none" spc="-15" dirty="0"/>
              <a:t>in </a:t>
            </a:r>
            <a:r>
              <a:rPr spc="-10" dirty="0"/>
              <a:t>Solid</a:t>
            </a:r>
            <a:r>
              <a:rPr spc="45" dirty="0"/>
              <a:t> </a:t>
            </a:r>
            <a:r>
              <a:rPr spc="-15" dirty="0"/>
              <a:t>contact</a:t>
            </a:r>
            <a:r>
              <a:rPr u="none" spc="-15" dirty="0"/>
              <a:t>,</a:t>
            </a:r>
          </a:p>
        </p:txBody>
      </p:sp>
      <p:sp>
        <p:nvSpPr>
          <p:cNvPr id="3" name="object 3"/>
          <p:cNvSpPr/>
          <p:nvPr/>
        </p:nvSpPr>
        <p:spPr>
          <a:xfrm>
            <a:off x="5937503" y="2445004"/>
            <a:ext cx="4367784" cy="47762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81076" y="1517904"/>
            <a:ext cx="9745980" cy="4094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99700"/>
              </a:lnSpc>
              <a:spcBef>
                <a:spcPts val="105"/>
              </a:spcBef>
            </a:pPr>
            <a:r>
              <a:rPr sz="3100" spc="-10" dirty="0">
                <a:latin typeface="Times New Roman"/>
                <a:cs typeface="Times New Roman"/>
              </a:rPr>
              <a:t>which </a:t>
            </a:r>
            <a:r>
              <a:rPr sz="3100" spc="-15" dirty="0">
                <a:latin typeface="Times New Roman"/>
                <a:cs typeface="Times New Roman"/>
              </a:rPr>
              <a:t>forms </a:t>
            </a:r>
            <a:r>
              <a:rPr sz="3100" spc="-5" dirty="0">
                <a:latin typeface="Times New Roman"/>
                <a:cs typeface="Times New Roman"/>
              </a:rPr>
              <a:t>a </a:t>
            </a:r>
            <a:r>
              <a:rPr sz="3100" spc="-10" dirty="0">
                <a:latin typeface="Times New Roman"/>
                <a:cs typeface="Times New Roman"/>
              </a:rPr>
              <a:t>locality </a:t>
            </a:r>
            <a:r>
              <a:rPr sz="3100" dirty="0">
                <a:latin typeface="Times New Roman"/>
                <a:cs typeface="Times New Roman"/>
              </a:rPr>
              <a:t>of </a:t>
            </a:r>
            <a:r>
              <a:rPr sz="3100" spc="-5" dirty="0">
                <a:latin typeface="Times New Roman"/>
                <a:cs typeface="Times New Roman"/>
              </a:rPr>
              <a:t>high </a:t>
            </a:r>
            <a:r>
              <a:rPr sz="3100" spc="-15" dirty="0">
                <a:latin typeface="Times New Roman"/>
                <a:cs typeface="Times New Roman"/>
              </a:rPr>
              <a:t>electric </a:t>
            </a:r>
            <a:r>
              <a:rPr sz="3100" spc="-10" dirty="0">
                <a:latin typeface="Times New Roman"/>
                <a:cs typeface="Times New Roman"/>
              </a:rPr>
              <a:t>resistance. </a:t>
            </a:r>
            <a:r>
              <a:rPr sz="3100" spc="-5" dirty="0">
                <a:latin typeface="Times New Roman"/>
                <a:cs typeface="Times New Roman"/>
              </a:rPr>
              <a:t>As </a:t>
            </a:r>
            <a:r>
              <a:rPr sz="3100" dirty="0">
                <a:latin typeface="Times New Roman"/>
                <a:cs typeface="Times New Roman"/>
              </a:rPr>
              <a:t>the  </a:t>
            </a:r>
            <a:r>
              <a:rPr sz="3100" spc="-10" dirty="0">
                <a:latin typeface="Times New Roman"/>
                <a:cs typeface="Times New Roman"/>
              </a:rPr>
              <a:t>current flows </a:t>
            </a:r>
            <a:r>
              <a:rPr sz="3100" spc="-5" dirty="0">
                <a:latin typeface="Times New Roman"/>
                <a:cs typeface="Times New Roman"/>
              </a:rPr>
              <a:t>here, </a:t>
            </a:r>
            <a:r>
              <a:rPr sz="3100" dirty="0">
                <a:latin typeface="Times New Roman"/>
                <a:cs typeface="Times New Roman"/>
              </a:rPr>
              <a:t>the </a:t>
            </a:r>
            <a:r>
              <a:rPr sz="3100" spc="-10" dirty="0">
                <a:latin typeface="Times New Roman"/>
                <a:cs typeface="Times New Roman"/>
              </a:rPr>
              <a:t>joint </a:t>
            </a:r>
            <a:r>
              <a:rPr sz="3100" spc="-5" dirty="0">
                <a:latin typeface="Times New Roman"/>
                <a:cs typeface="Times New Roman"/>
              </a:rPr>
              <a:t>gets </a:t>
            </a:r>
            <a:r>
              <a:rPr sz="3100" spc="-10" dirty="0">
                <a:latin typeface="Times New Roman"/>
                <a:cs typeface="Times New Roman"/>
              </a:rPr>
              <a:t>heated </a:t>
            </a:r>
            <a:r>
              <a:rPr sz="3100" dirty="0">
                <a:latin typeface="Times New Roman"/>
                <a:cs typeface="Times New Roman"/>
              </a:rPr>
              <a:t>us </a:t>
            </a:r>
            <a:r>
              <a:rPr sz="3100" spc="-10" dirty="0">
                <a:latin typeface="Times New Roman"/>
                <a:cs typeface="Times New Roman"/>
              </a:rPr>
              <a:t>and </a:t>
            </a:r>
            <a:r>
              <a:rPr sz="3100" spc="-5" dirty="0">
                <a:latin typeface="Times New Roman"/>
                <a:cs typeface="Times New Roman"/>
              </a:rPr>
              <a:t>the </a:t>
            </a:r>
            <a:r>
              <a:rPr sz="3100" spc="-10" dirty="0">
                <a:latin typeface="Times New Roman"/>
                <a:cs typeface="Times New Roman"/>
              </a:rPr>
              <a:t>pressure  </a:t>
            </a:r>
            <a:r>
              <a:rPr sz="3100" spc="-5" dirty="0">
                <a:latin typeface="Times New Roman"/>
                <a:cs typeface="Times New Roman"/>
              </a:rPr>
              <a:t>applied upsets </a:t>
            </a:r>
            <a:r>
              <a:rPr sz="3100" dirty="0">
                <a:latin typeface="Times New Roman"/>
                <a:cs typeface="Times New Roman"/>
              </a:rPr>
              <a:t>the </a:t>
            </a:r>
            <a:r>
              <a:rPr sz="3100" spc="-5" dirty="0">
                <a:latin typeface="Times New Roman"/>
                <a:cs typeface="Times New Roman"/>
              </a:rPr>
              <a:t>parts</a:t>
            </a:r>
            <a:r>
              <a:rPr sz="3100" spc="-190" dirty="0">
                <a:latin typeface="Times New Roman"/>
                <a:cs typeface="Times New Roman"/>
              </a:rPr>
              <a:t> </a:t>
            </a:r>
            <a:r>
              <a:rPr sz="3100" spc="-20" dirty="0">
                <a:latin typeface="Times New Roman"/>
                <a:cs typeface="Times New Roman"/>
              </a:rPr>
              <a:t>together.</a:t>
            </a:r>
            <a:endParaRPr sz="3100">
              <a:latin typeface="Times New Roman"/>
              <a:cs typeface="Times New Roman"/>
            </a:endParaRPr>
          </a:p>
          <a:p>
            <a:pPr marL="12700">
              <a:lnSpc>
                <a:spcPts val="3695"/>
              </a:lnSpc>
            </a:pPr>
            <a:r>
              <a:rPr sz="3100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This is used </a:t>
            </a:r>
            <a:r>
              <a:rPr sz="3100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for</a:t>
            </a:r>
            <a:r>
              <a:rPr sz="3100" u="heavy" spc="-9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100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non-ferrous</a:t>
            </a:r>
            <a:endParaRPr sz="3100">
              <a:latin typeface="Times New Roman"/>
              <a:cs typeface="Times New Roman"/>
            </a:endParaRPr>
          </a:p>
          <a:p>
            <a:pPr marL="12700" marR="4432935">
              <a:lnSpc>
                <a:spcPts val="3700"/>
              </a:lnSpc>
              <a:spcBef>
                <a:spcPts val="140"/>
              </a:spcBef>
              <a:tabLst>
                <a:tab pos="1640205" algn="l"/>
              </a:tabLst>
            </a:pPr>
            <a:r>
              <a:rPr sz="3100" u="heavy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materials	</a:t>
            </a:r>
            <a:r>
              <a:rPr sz="3100" spc="-5" dirty="0">
                <a:latin typeface="Times New Roman"/>
                <a:cs typeface="Times New Roman"/>
              </a:rPr>
              <a:t>and is used </a:t>
            </a:r>
            <a:r>
              <a:rPr sz="3100" spc="-10" dirty="0">
                <a:latin typeface="Times New Roman"/>
                <a:cs typeface="Times New Roman"/>
              </a:rPr>
              <a:t>for</a:t>
            </a:r>
            <a:r>
              <a:rPr sz="3100" spc="-114" dirty="0">
                <a:latin typeface="Times New Roman"/>
                <a:cs typeface="Times New Roman"/>
              </a:rPr>
              <a:t> </a:t>
            </a:r>
            <a:r>
              <a:rPr sz="3100" spc="-5" dirty="0">
                <a:latin typeface="Times New Roman"/>
                <a:cs typeface="Times New Roman"/>
              </a:rPr>
              <a:t>welding  bars, rods, wires, tubes, pipes</a:t>
            </a:r>
            <a:r>
              <a:rPr sz="3100" spc="-185" dirty="0">
                <a:latin typeface="Times New Roman"/>
                <a:cs typeface="Times New Roman"/>
              </a:rPr>
              <a:t> </a:t>
            </a:r>
            <a:r>
              <a:rPr sz="3100" spc="-10" dirty="0">
                <a:latin typeface="Times New Roman"/>
                <a:cs typeface="Times New Roman"/>
              </a:rPr>
              <a:t>etc.</a:t>
            </a:r>
            <a:endParaRPr sz="3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400">
              <a:latin typeface="Times New Roman"/>
              <a:cs typeface="Times New Roman"/>
            </a:endParaRPr>
          </a:p>
          <a:p>
            <a:pPr marL="1252855" marR="8000365" indent="-314325">
              <a:lnSpc>
                <a:spcPct val="100400"/>
              </a:lnSpc>
              <a:spcBef>
                <a:spcPts val="2210"/>
              </a:spcBef>
            </a:pPr>
            <a:endParaRPr sz="265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965191" y="6069218"/>
            <a:ext cx="1009015" cy="158750"/>
          </a:xfrm>
          <a:custGeom>
            <a:avLst/>
            <a:gdLst/>
            <a:ahLst/>
            <a:cxnLst/>
            <a:rect l="l" t="t" r="r" b="b"/>
            <a:pathLst>
              <a:path w="1009014" h="158750">
                <a:moveTo>
                  <a:pt x="937260" y="79105"/>
                </a:moveTo>
                <a:lnTo>
                  <a:pt x="859536" y="124825"/>
                </a:lnTo>
                <a:lnTo>
                  <a:pt x="853868" y="129920"/>
                </a:lnTo>
                <a:lnTo>
                  <a:pt x="850773" y="135874"/>
                </a:lnTo>
                <a:lnTo>
                  <a:pt x="850534" y="142398"/>
                </a:lnTo>
                <a:lnTo>
                  <a:pt x="853440" y="149209"/>
                </a:lnTo>
                <a:lnTo>
                  <a:pt x="857250" y="154876"/>
                </a:lnTo>
                <a:lnTo>
                  <a:pt x="863346" y="157972"/>
                </a:lnTo>
                <a:lnTo>
                  <a:pt x="870585" y="158210"/>
                </a:lnTo>
                <a:lnTo>
                  <a:pt x="877824" y="155305"/>
                </a:lnTo>
                <a:lnTo>
                  <a:pt x="977432" y="97393"/>
                </a:lnTo>
                <a:lnTo>
                  <a:pt x="972312" y="97393"/>
                </a:lnTo>
                <a:lnTo>
                  <a:pt x="972312" y="94345"/>
                </a:lnTo>
                <a:lnTo>
                  <a:pt x="963168" y="94345"/>
                </a:lnTo>
                <a:lnTo>
                  <a:pt x="937260" y="79105"/>
                </a:lnTo>
                <a:close/>
              </a:path>
              <a:path w="1009014" h="158750">
                <a:moveTo>
                  <a:pt x="906170" y="60817"/>
                </a:moveTo>
                <a:lnTo>
                  <a:pt x="0" y="60817"/>
                </a:lnTo>
                <a:lnTo>
                  <a:pt x="0" y="97393"/>
                </a:lnTo>
                <a:lnTo>
                  <a:pt x="906170" y="97393"/>
                </a:lnTo>
                <a:lnTo>
                  <a:pt x="937260" y="79105"/>
                </a:lnTo>
                <a:lnTo>
                  <a:pt x="906170" y="60817"/>
                </a:lnTo>
                <a:close/>
              </a:path>
              <a:path w="1009014" h="158750">
                <a:moveTo>
                  <a:pt x="977432" y="60817"/>
                </a:moveTo>
                <a:lnTo>
                  <a:pt x="972312" y="60817"/>
                </a:lnTo>
                <a:lnTo>
                  <a:pt x="972312" y="97393"/>
                </a:lnTo>
                <a:lnTo>
                  <a:pt x="977432" y="97393"/>
                </a:lnTo>
                <a:lnTo>
                  <a:pt x="1008888" y="79105"/>
                </a:lnTo>
                <a:lnTo>
                  <a:pt x="977432" y="60817"/>
                </a:lnTo>
                <a:close/>
              </a:path>
              <a:path w="1009014" h="158750">
                <a:moveTo>
                  <a:pt x="963168" y="63865"/>
                </a:moveTo>
                <a:lnTo>
                  <a:pt x="937260" y="79105"/>
                </a:lnTo>
                <a:lnTo>
                  <a:pt x="963168" y="94345"/>
                </a:lnTo>
                <a:lnTo>
                  <a:pt x="963168" y="63865"/>
                </a:lnTo>
                <a:close/>
              </a:path>
              <a:path w="1009014" h="158750">
                <a:moveTo>
                  <a:pt x="972312" y="63865"/>
                </a:moveTo>
                <a:lnTo>
                  <a:pt x="963168" y="63865"/>
                </a:lnTo>
                <a:lnTo>
                  <a:pt x="963168" y="94345"/>
                </a:lnTo>
                <a:lnTo>
                  <a:pt x="972312" y="94345"/>
                </a:lnTo>
                <a:lnTo>
                  <a:pt x="972312" y="63865"/>
                </a:lnTo>
                <a:close/>
              </a:path>
              <a:path w="1009014" h="158750">
                <a:moveTo>
                  <a:pt x="870585" y="0"/>
                </a:moveTo>
                <a:lnTo>
                  <a:pt x="863346" y="238"/>
                </a:lnTo>
                <a:lnTo>
                  <a:pt x="857250" y="3333"/>
                </a:lnTo>
                <a:lnTo>
                  <a:pt x="853440" y="9001"/>
                </a:lnTo>
                <a:lnTo>
                  <a:pt x="850534" y="15811"/>
                </a:lnTo>
                <a:lnTo>
                  <a:pt x="850773" y="22336"/>
                </a:lnTo>
                <a:lnTo>
                  <a:pt x="853868" y="28289"/>
                </a:lnTo>
                <a:lnTo>
                  <a:pt x="859536" y="33385"/>
                </a:lnTo>
                <a:lnTo>
                  <a:pt x="937260" y="79105"/>
                </a:lnTo>
                <a:lnTo>
                  <a:pt x="963168" y="63865"/>
                </a:lnTo>
                <a:lnTo>
                  <a:pt x="972312" y="63865"/>
                </a:lnTo>
                <a:lnTo>
                  <a:pt x="972312" y="60817"/>
                </a:lnTo>
                <a:lnTo>
                  <a:pt x="977432" y="60817"/>
                </a:lnTo>
                <a:lnTo>
                  <a:pt x="877824" y="2905"/>
                </a:lnTo>
                <a:lnTo>
                  <a:pt x="87058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535"/>
              </a:lnSpc>
            </a:pPr>
            <a:fld id="{81D60167-4931-47E6-BA6A-407CBD079E47}" type="slidenum">
              <a:rPr spc="10" dirty="0"/>
              <a:pPr marL="25400">
                <a:lnSpc>
                  <a:spcPts val="1535"/>
                </a:lnSpc>
              </a:pPr>
              <a:t>44</a:t>
            </a:fld>
            <a:endParaRPr spc="10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1076" y="103631"/>
            <a:ext cx="4161790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298190" algn="l"/>
              </a:tabLst>
            </a:pPr>
            <a:r>
              <a:rPr dirty="0"/>
              <a:t>F</a:t>
            </a:r>
            <a:r>
              <a:rPr spc="-5" dirty="0"/>
              <a:t>l</a:t>
            </a:r>
            <a:r>
              <a:rPr spc="-15" dirty="0"/>
              <a:t>a</a:t>
            </a:r>
            <a:r>
              <a:rPr spc="-10" dirty="0"/>
              <a:t>s</a:t>
            </a:r>
            <a:r>
              <a:rPr spc="-5" dirty="0"/>
              <a:t>h</a:t>
            </a:r>
            <a:r>
              <a:rPr spc="-45" dirty="0"/>
              <a:t> </a:t>
            </a:r>
            <a:r>
              <a:rPr spc="-5" dirty="0"/>
              <a:t>B</a:t>
            </a:r>
            <a:r>
              <a:rPr dirty="0"/>
              <a:t>u</a:t>
            </a:r>
            <a:r>
              <a:rPr spc="-5" dirty="0"/>
              <a:t>tt</a:t>
            </a:r>
            <a:r>
              <a:rPr spc="-50" dirty="0"/>
              <a:t> </a:t>
            </a:r>
            <a:r>
              <a:rPr spc="-10" dirty="0"/>
              <a:t>w</a:t>
            </a:r>
            <a:r>
              <a:rPr spc="-15" dirty="0"/>
              <a:t>e</a:t>
            </a:r>
            <a:r>
              <a:rPr spc="-5" dirty="0"/>
              <a:t>l</a:t>
            </a:r>
            <a:r>
              <a:rPr dirty="0"/>
              <a:t>d</a:t>
            </a:r>
            <a:r>
              <a:rPr spc="-5" dirty="0"/>
              <a:t>i</a:t>
            </a:r>
            <a:r>
              <a:rPr dirty="0"/>
              <a:t>n</a:t>
            </a:r>
            <a:r>
              <a:rPr spc="10" dirty="0"/>
              <a:t>g</a:t>
            </a:r>
            <a:r>
              <a:rPr u="none" spc="-5" dirty="0"/>
              <a:t>:</a:t>
            </a:r>
            <a:r>
              <a:rPr u="none" dirty="0"/>
              <a:t>	</a:t>
            </a:r>
            <a:r>
              <a:rPr u="none" spc="-5" dirty="0"/>
              <a:t>(</a:t>
            </a:r>
            <a:r>
              <a:rPr u="none" dirty="0"/>
              <a:t>F</a:t>
            </a:r>
            <a:r>
              <a:rPr u="none" spc="-25" dirty="0"/>
              <a:t>W</a:t>
            </a:r>
            <a:r>
              <a:rPr u="none" spc="-5" dirty="0"/>
              <a:t>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81076" y="670560"/>
            <a:ext cx="9744710" cy="14395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99700"/>
              </a:lnSpc>
              <a:spcBef>
                <a:spcPts val="105"/>
              </a:spcBef>
            </a:pPr>
            <a:r>
              <a:rPr sz="3100" spc="-10" dirty="0">
                <a:latin typeface="Times New Roman"/>
                <a:cs typeface="Times New Roman"/>
              </a:rPr>
              <a:t>Here </a:t>
            </a:r>
            <a:r>
              <a:rPr sz="3100" dirty="0">
                <a:latin typeface="Times New Roman"/>
                <a:cs typeface="Times New Roman"/>
              </a:rPr>
              <a:t>the </a:t>
            </a:r>
            <a:r>
              <a:rPr sz="3100" spc="-10" dirty="0">
                <a:latin typeface="Times New Roman"/>
                <a:cs typeface="Times New Roman"/>
              </a:rPr>
              <a:t>edges </a:t>
            </a:r>
            <a:r>
              <a:rPr sz="3100" spc="-5" dirty="0">
                <a:latin typeface="Times New Roman"/>
                <a:cs typeface="Times New Roman"/>
              </a:rPr>
              <a:t>are brought </a:t>
            </a:r>
            <a:r>
              <a:rPr sz="3100" spc="-10" dirty="0">
                <a:latin typeface="Times New Roman"/>
                <a:cs typeface="Times New Roman"/>
              </a:rPr>
              <a:t>together </a:t>
            </a:r>
            <a:r>
              <a:rPr sz="3100" spc="-15" dirty="0">
                <a:latin typeface="Times New Roman"/>
                <a:cs typeface="Times New Roman"/>
              </a:rPr>
              <a:t>in </a:t>
            </a:r>
            <a:r>
              <a:rPr sz="3100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light contact</a:t>
            </a:r>
            <a:r>
              <a:rPr sz="3100" spc="-10" dirty="0">
                <a:latin typeface="Times New Roman"/>
                <a:cs typeface="Times New Roman"/>
              </a:rPr>
              <a:t>. </a:t>
            </a:r>
            <a:r>
              <a:rPr sz="3100" spc="-5" dirty="0">
                <a:latin typeface="Times New Roman"/>
                <a:cs typeface="Times New Roman"/>
              </a:rPr>
              <a:t>A </a:t>
            </a:r>
            <a:r>
              <a:rPr sz="3100" spc="-10" dirty="0">
                <a:latin typeface="Times New Roman"/>
                <a:cs typeface="Times New Roman"/>
              </a:rPr>
              <a:t>high  current </a:t>
            </a:r>
            <a:r>
              <a:rPr sz="3100" spc="-5" dirty="0">
                <a:latin typeface="Times New Roman"/>
                <a:cs typeface="Times New Roman"/>
              </a:rPr>
              <a:t>starts a </a:t>
            </a:r>
            <a:r>
              <a:rPr sz="3100" spc="-10" dirty="0">
                <a:latin typeface="Times New Roman"/>
                <a:cs typeface="Times New Roman"/>
              </a:rPr>
              <a:t>flashing </a:t>
            </a:r>
            <a:r>
              <a:rPr sz="3100" spc="-15" dirty="0">
                <a:latin typeface="Times New Roman"/>
                <a:cs typeface="Times New Roman"/>
              </a:rPr>
              <a:t>action </a:t>
            </a:r>
            <a:r>
              <a:rPr sz="3100" spc="-10" dirty="0">
                <a:latin typeface="Times New Roman"/>
                <a:cs typeface="Times New Roman"/>
              </a:rPr>
              <a:t>between </a:t>
            </a:r>
            <a:r>
              <a:rPr sz="3100" spc="-5" dirty="0">
                <a:latin typeface="Times New Roman"/>
                <a:cs typeface="Times New Roman"/>
              </a:rPr>
              <a:t>the two </a:t>
            </a:r>
            <a:r>
              <a:rPr sz="3100" spc="-15" dirty="0">
                <a:latin typeface="Times New Roman"/>
                <a:cs typeface="Times New Roman"/>
              </a:rPr>
              <a:t>surfaces </a:t>
            </a:r>
            <a:r>
              <a:rPr sz="3100" spc="-5" dirty="0">
                <a:latin typeface="Times New Roman"/>
                <a:cs typeface="Times New Roman"/>
              </a:rPr>
              <a:t>and  continues </a:t>
            </a:r>
            <a:r>
              <a:rPr sz="3100" spc="-10" dirty="0">
                <a:latin typeface="Times New Roman"/>
                <a:cs typeface="Times New Roman"/>
              </a:rPr>
              <a:t>as </a:t>
            </a:r>
            <a:r>
              <a:rPr sz="3100" spc="-5" dirty="0">
                <a:latin typeface="Times New Roman"/>
                <a:cs typeface="Times New Roman"/>
              </a:rPr>
              <a:t>reached.</a:t>
            </a:r>
            <a:r>
              <a:rPr sz="3100" spc="570" dirty="0">
                <a:latin typeface="Times New Roman"/>
                <a:cs typeface="Times New Roman"/>
              </a:rPr>
              <a:t> </a:t>
            </a:r>
            <a:r>
              <a:rPr sz="3100" spc="-5" dirty="0">
                <a:latin typeface="Times New Roman"/>
                <a:cs typeface="Times New Roman"/>
              </a:rPr>
              <a:t>The</a:t>
            </a:r>
            <a:endParaRPr sz="31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81076" y="2084222"/>
            <a:ext cx="5544185" cy="51098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9400"/>
              </a:lnSpc>
              <a:spcBef>
                <a:spcPts val="100"/>
              </a:spcBef>
              <a:tabLst>
                <a:tab pos="4468495" algn="l"/>
              </a:tabLst>
            </a:pPr>
            <a:r>
              <a:rPr sz="3100" dirty="0">
                <a:latin typeface="Times New Roman"/>
                <a:cs typeface="Times New Roman"/>
              </a:rPr>
              <a:t>up</a:t>
            </a:r>
            <a:r>
              <a:rPr sz="3100" spc="-10" dirty="0">
                <a:latin typeface="Times New Roman"/>
                <a:cs typeface="Times New Roman"/>
              </a:rPr>
              <a:t>s</a:t>
            </a:r>
            <a:r>
              <a:rPr sz="3100" spc="-15" dirty="0">
                <a:latin typeface="Times New Roman"/>
                <a:cs typeface="Times New Roman"/>
              </a:rPr>
              <a:t>e</a:t>
            </a:r>
            <a:r>
              <a:rPr sz="3100" spc="-5" dirty="0">
                <a:latin typeface="Times New Roman"/>
                <a:cs typeface="Times New Roman"/>
              </a:rPr>
              <a:t>tti</a:t>
            </a:r>
            <a:r>
              <a:rPr sz="3100" dirty="0">
                <a:latin typeface="Times New Roman"/>
                <a:cs typeface="Times New Roman"/>
              </a:rPr>
              <a:t>n</a:t>
            </a:r>
            <a:r>
              <a:rPr sz="3100" spc="-5" dirty="0">
                <a:latin typeface="Times New Roman"/>
                <a:cs typeface="Times New Roman"/>
              </a:rPr>
              <a:t>g</a:t>
            </a:r>
            <a:r>
              <a:rPr sz="3100" spc="-110" dirty="0">
                <a:latin typeface="Times New Roman"/>
                <a:cs typeface="Times New Roman"/>
              </a:rPr>
              <a:t> </a:t>
            </a:r>
            <a:r>
              <a:rPr sz="3100" spc="-15" dirty="0">
                <a:latin typeface="Times New Roman"/>
                <a:cs typeface="Times New Roman"/>
              </a:rPr>
              <a:t>ac</a:t>
            </a:r>
            <a:r>
              <a:rPr sz="3100" spc="-5" dirty="0">
                <a:latin typeface="Times New Roman"/>
                <a:cs typeface="Times New Roman"/>
              </a:rPr>
              <a:t>ti</a:t>
            </a:r>
            <a:r>
              <a:rPr sz="3100" dirty="0">
                <a:latin typeface="Times New Roman"/>
                <a:cs typeface="Times New Roman"/>
              </a:rPr>
              <a:t>o</a:t>
            </a:r>
            <a:r>
              <a:rPr sz="3100" spc="-5" dirty="0">
                <a:latin typeface="Times New Roman"/>
                <a:cs typeface="Times New Roman"/>
              </a:rPr>
              <a:t>n</a:t>
            </a:r>
            <a:r>
              <a:rPr sz="3100" spc="-45" dirty="0">
                <a:latin typeface="Times New Roman"/>
                <a:cs typeface="Times New Roman"/>
              </a:rPr>
              <a:t> </a:t>
            </a:r>
            <a:r>
              <a:rPr sz="3100" spc="-10" dirty="0">
                <a:latin typeface="Times New Roman"/>
                <a:cs typeface="Times New Roman"/>
              </a:rPr>
              <a:t>w</a:t>
            </a:r>
            <a:r>
              <a:rPr sz="3100" spc="-5" dirty="0">
                <a:latin typeface="Times New Roman"/>
                <a:cs typeface="Times New Roman"/>
              </a:rPr>
              <a:t>ill</a:t>
            </a:r>
            <a:r>
              <a:rPr sz="3100" spc="-30" dirty="0">
                <a:latin typeface="Times New Roman"/>
                <a:cs typeface="Times New Roman"/>
              </a:rPr>
              <a:t> </a:t>
            </a:r>
            <a:r>
              <a:rPr sz="3100" spc="-15" dirty="0">
                <a:latin typeface="Times New Roman"/>
                <a:cs typeface="Times New Roman"/>
              </a:rPr>
              <a:t>ca</a:t>
            </a:r>
            <a:r>
              <a:rPr sz="3100" dirty="0">
                <a:latin typeface="Times New Roman"/>
                <a:cs typeface="Times New Roman"/>
              </a:rPr>
              <a:t>u</a:t>
            </a:r>
            <a:r>
              <a:rPr sz="3100" spc="-10" dirty="0">
                <a:latin typeface="Times New Roman"/>
                <a:cs typeface="Times New Roman"/>
              </a:rPr>
              <a:t>s</a:t>
            </a:r>
            <a:r>
              <a:rPr sz="3100" spc="-5" dirty="0">
                <a:latin typeface="Times New Roman"/>
                <a:cs typeface="Times New Roman"/>
              </a:rPr>
              <a:t>e</a:t>
            </a:r>
            <a:r>
              <a:rPr sz="3100" dirty="0">
                <a:latin typeface="Times New Roman"/>
                <a:cs typeface="Times New Roman"/>
              </a:rPr>
              <a:t>	</a:t>
            </a:r>
            <a:r>
              <a:rPr sz="3100" spc="-65" dirty="0">
                <a:latin typeface="Times New Roman"/>
                <a:cs typeface="Times New Roman"/>
              </a:rPr>
              <a:t>m</a:t>
            </a:r>
            <a:r>
              <a:rPr sz="3100" spc="-15" dirty="0">
                <a:latin typeface="Times New Roman"/>
                <a:cs typeface="Times New Roman"/>
              </a:rPr>
              <a:t>e</a:t>
            </a:r>
            <a:r>
              <a:rPr sz="3100" spc="-5" dirty="0">
                <a:latin typeface="Times New Roman"/>
                <a:cs typeface="Times New Roman"/>
              </a:rPr>
              <a:t>lt</a:t>
            </a:r>
            <a:r>
              <a:rPr sz="3100" spc="-15" dirty="0">
                <a:latin typeface="Times New Roman"/>
                <a:cs typeface="Times New Roman"/>
              </a:rPr>
              <a:t>e</a:t>
            </a:r>
            <a:r>
              <a:rPr sz="3100" spc="-5" dirty="0">
                <a:latin typeface="Times New Roman"/>
                <a:cs typeface="Times New Roman"/>
              </a:rPr>
              <a:t>d  </a:t>
            </a:r>
            <a:r>
              <a:rPr sz="3100" spc="-20" dirty="0">
                <a:latin typeface="Times New Roman"/>
                <a:cs typeface="Times New Roman"/>
              </a:rPr>
              <a:t>metal </a:t>
            </a:r>
            <a:r>
              <a:rPr sz="3100" spc="-5" dirty="0">
                <a:latin typeface="Times New Roman"/>
                <a:cs typeface="Times New Roman"/>
              </a:rPr>
              <a:t>to </a:t>
            </a:r>
            <a:r>
              <a:rPr sz="3100" spc="-10" dirty="0">
                <a:latin typeface="Times New Roman"/>
                <a:cs typeface="Times New Roman"/>
              </a:rPr>
              <a:t>flash </a:t>
            </a:r>
            <a:r>
              <a:rPr sz="3100" dirty="0">
                <a:latin typeface="Times New Roman"/>
                <a:cs typeface="Times New Roman"/>
              </a:rPr>
              <a:t>out through</a:t>
            </a:r>
            <a:r>
              <a:rPr sz="3100" spc="-95" dirty="0">
                <a:latin typeface="Times New Roman"/>
                <a:cs typeface="Times New Roman"/>
              </a:rPr>
              <a:t> </a:t>
            </a:r>
            <a:r>
              <a:rPr sz="3100" dirty="0">
                <a:latin typeface="Times New Roman"/>
                <a:cs typeface="Times New Roman"/>
              </a:rPr>
              <a:t>the</a:t>
            </a:r>
            <a:endParaRPr sz="3100">
              <a:latin typeface="Times New Roman"/>
              <a:cs typeface="Times New Roman"/>
            </a:endParaRPr>
          </a:p>
          <a:p>
            <a:pPr marL="12700" marR="231140">
              <a:lnSpc>
                <a:spcPct val="119600"/>
              </a:lnSpc>
              <a:spcBef>
                <a:spcPts val="10"/>
              </a:spcBef>
              <a:tabLst>
                <a:tab pos="1640205" algn="l"/>
              </a:tabLst>
            </a:pPr>
            <a:r>
              <a:rPr sz="3100" spc="-5" dirty="0">
                <a:latin typeface="Times New Roman"/>
                <a:cs typeface="Times New Roman"/>
              </a:rPr>
              <a:t>joint and </a:t>
            </a:r>
            <a:r>
              <a:rPr sz="3100" spc="-20" dirty="0">
                <a:latin typeface="Times New Roman"/>
                <a:cs typeface="Times New Roman"/>
              </a:rPr>
              <a:t>forms </a:t>
            </a:r>
            <a:r>
              <a:rPr sz="3100" spc="-5" dirty="0">
                <a:latin typeface="Times New Roman"/>
                <a:cs typeface="Times New Roman"/>
              </a:rPr>
              <a:t>like a </a:t>
            </a:r>
            <a:r>
              <a:rPr sz="3100" spc="-10" dirty="0">
                <a:latin typeface="Times New Roman"/>
                <a:cs typeface="Times New Roman"/>
              </a:rPr>
              <a:t>fin </a:t>
            </a:r>
            <a:r>
              <a:rPr sz="3100" spc="-5" dirty="0">
                <a:latin typeface="Times New Roman"/>
                <a:cs typeface="Times New Roman"/>
              </a:rPr>
              <a:t>around  </a:t>
            </a:r>
            <a:r>
              <a:rPr sz="3100" dirty="0">
                <a:latin typeface="Times New Roman"/>
                <a:cs typeface="Times New Roman"/>
              </a:rPr>
              <a:t>the </a:t>
            </a:r>
            <a:r>
              <a:rPr sz="3100" spc="-5" dirty="0">
                <a:latin typeface="Times New Roman"/>
                <a:cs typeface="Times New Roman"/>
              </a:rPr>
              <a:t>joint. </a:t>
            </a:r>
            <a:r>
              <a:rPr sz="3100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This is used </a:t>
            </a:r>
            <a:r>
              <a:rPr sz="3100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for ferrous </a:t>
            </a:r>
            <a:r>
              <a:rPr sz="3100" spc="-10" dirty="0">
                <a:latin typeface="Times New Roman"/>
                <a:cs typeface="Times New Roman"/>
              </a:rPr>
              <a:t> </a:t>
            </a:r>
            <a:r>
              <a:rPr sz="3100" u="heavy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materials</a:t>
            </a:r>
            <a:r>
              <a:rPr sz="3100" spc="-15" dirty="0">
                <a:latin typeface="Times New Roman"/>
                <a:cs typeface="Times New Roman"/>
              </a:rPr>
              <a:t>	</a:t>
            </a:r>
            <a:r>
              <a:rPr sz="3100" spc="-5" dirty="0">
                <a:latin typeface="Times New Roman"/>
                <a:cs typeface="Times New Roman"/>
              </a:rPr>
              <a:t>and is used </a:t>
            </a:r>
            <a:r>
              <a:rPr sz="3100" spc="-10" dirty="0">
                <a:latin typeface="Times New Roman"/>
                <a:cs typeface="Times New Roman"/>
              </a:rPr>
              <a:t>for</a:t>
            </a:r>
            <a:r>
              <a:rPr sz="3100" spc="-114" dirty="0">
                <a:latin typeface="Times New Roman"/>
                <a:cs typeface="Times New Roman"/>
              </a:rPr>
              <a:t> </a:t>
            </a:r>
            <a:r>
              <a:rPr sz="3100" spc="-5" dirty="0">
                <a:latin typeface="Times New Roman"/>
                <a:cs typeface="Times New Roman"/>
              </a:rPr>
              <a:t>welding  bars, rods, wires, tubes, pipes</a:t>
            </a:r>
            <a:r>
              <a:rPr sz="3100" spc="-185" dirty="0">
                <a:latin typeface="Times New Roman"/>
                <a:cs typeface="Times New Roman"/>
              </a:rPr>
              <a:t> </a:t>
            </a:r>
            <a:r>
              <a:rPr sz="3100" spc="-10" dirty="0">
                <a:latin typeface="Times New Roman"/>
                <a:cs typeface="Times New Roman"/>
              </a:rPr>
              <a:t>etc.</a:t>
            </a:r>
            <a:endParaRPr sz="3100">
              <a:latin typeface="Times New Roman"/>
              <a:cs typeface="Times New Roman"/>
            </a:endParaRPr>
          </a:p>
          <a:p>
            <a:pPr marL="12700" marR="920750">
              <a:lnSpc>
                <a:spcPts val="4440"/>
              </a:lnSpc>
              <a:spcBef>
                <a:spcPts val="270"/>
              </a:spcBef>
            </a:pPr>
            <a:r>
              <a:rPr sz="3100" spc="-5" dirty="0">
                <a:latin typeface="Times New Roman"/>
                <a:cs typeface="Times New Roman"/>
              </a:rPr>
              <a:t>This is </a:t>
            </a:r>
            <a:r>
              <a:rPr sz="3100" dirty="0">
                <a:latin typeface="Times New Roman"/>
                <a:cs typeface="Times New Roman"/>
              </a:rPr>
              <a:t>not </a:t>
            </a:r>
            <a:r>
              <a:rPr sz="3100" spc="-5" dirty="0">
                <a:latin typeface="Times New Roman"/>
                <a:cs typeface="Times New Roman"/>
              </a:rPr>
              <a:t>suitable </a:t>
            </a:r>
            <a:r>
              <a:rPr sz="3100" spc="-10" dirty="0">
                <a:latin typeface="Times New Roman"/>
                <a:cs typeface="Times New Roman"/>
              </a:rPr>
              <a:t>for  </a:t>
            </a:r>
            <a:r>
              <a:rPr sz="3100" spc="-15" dirty="0">
                <a:latin typeface="Times New Roman"/>
                <a:cs typeface="Times New Roman"/>
              </a:rPr>
              <a:t>materials </a:t>
            </a:r>
            <a:r>
              <a:rPr sz="3100" spc="-5" dirty="0">
                <a:latin typeface="Times New Roman"/>
                <a:cs typeface="Times New Roman"/>
              </a:rPr>
              <a:t>like lead, </a:t>
            </a:r>
            <a:r>
              <a:rPr sz="3100" spc="-30" dirty="0">
                <a:latin typeface="Times New Roman"/>
                <a:cs typeface="Times New Roman"/>
              </a:rPr>
              <a:t>Tin,</a:t>
            </a:r>
            <a:r>
              <a:rPr sz="3100" spc="-185" dirty="0">
                <a:latin typeface="Times New Roman"/>
                <a:cs typeface="Times New Roman"/>
              </a:rPr>
              <a:t> </a:t>
            </a:r>
            <a:r>
              <a:rPr sz="3100" spc="-5" dirty="0">
                <a:latin typeface="Times New Roman"/>
                <a:cs typeface="Times New Roman"/>
              </a:rPr>
              <a:t>Zinc,</a:t>
            </a:r>
            <a:endParaRPr sz="3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75"/>
              </a:spcBef>
            </a:pPr>
            <a:r>
              <a:rPr sz="3100" spc="-35" dirty="0">
                <a:latin typeface="Times New Roman"/>
                <a:cs typeface="Times New Roman"/>
              </a:rPr>
              <a:t>Antimony, </a:t>
            </a:r>
            <a:r>
              <a:rPr sz="3100" spc="-15" dirty="0">
                <a:latin typeface="Times New Roman"/>
                <a:cs typeface="Times New Roman"/>
              </a:rPr>
              <a:t>Bismuth</a:t>
            </a:r>
            <a:r>
              <a:rPr sz="3100" dirty="0">
                <a:latin typeface="Times New Roman"/>
                <a:cs typeface="Times New Roman"/>
              </a:rPr>
              <a:t> </a:t>
            </a:r>
            <a:r>
              <a:rPr sz="3100" spc="-10" dirty="0">
                <a:latin typeface="Times New Roman"/>
                <a:cs typeface="Times New Roman"/>
              </a:rPr>
              <a:t>etc.</a:t>
            </a:r>
            <a:endParaRPr sz="31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278879" y="1781406"/>
            <a:ext cx="4057979" cy="53768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535"/>
              </a:lnSpc>
            </a:pPr>
            <a:fld id="{81D60167-4931-47E6-BA6A-407CBD079E47}" type="slidenum">
              <a:rPr spc="10" dirty="0"/>
              <a:pPr marL="25400">
                <a:lnSpc>
                  <a:spcPts val="1535"/>
                </a:lnSpc>
              </a:pPr>
              <a:t>45</a:t>
            </a:fld>
            <a:endParaRPr spc="10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81076" y="103631"/>
            <a:ext cx="4057650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069975" algn="l"/>
                <a:tab pos="2691765" algn="l"/>
              </a:tabLst>
            </a:pPr>
            <a:r>
              <a:rPr sz="31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</a:t>
            </a:r>
            <a:r>
              <a:rPr sz="3100" u="heavy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ea</a:t>
            </a:r>
            <a:r>
              <a:rPr sz="3100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m</a:t>
            </a:r>
            <a:r>
              <a:rPr sz="31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3100" u="heavy" spc="-26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W</a:t>
            </a:r>
            <a:r>
              <a:rPr sz="3100" u="heavy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e</a:t>
            </a:r>
            <a:r>
              <a:rPr sz="3100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l</a:t>
            </a:r>
            <a:r>
              <a:rPr sz="31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</a:t>
            </a:r>
            <a:r>
              <a:rPr sz="3100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</a:t>
            </a:r>
            <a:r>
              <a:rPr sz="31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n</a:t>
            </a:r>
            <a:r>
              <a:rPr sz="3100" u="heavy" spc="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g</a:t>
            </a:r>
            <a:r>
              <a:rPr sz="3100" spc="-5" dirty="0">
                <a:latin typeface="Times New Roman"/>
                <a:cs typeface="Times New Roman"/>
              </a:rPr>
              <a:t>:</a:t>
            </a:r>
            <a:r>
              <a:rPr sz="3100" dirty="0">
                <a:latin typeface="Times New Roman"/>
                <a:cs typeface="Times New Roman"/>
              </a:rPr>
              <a:t>	</a:t>
            </a:r>
            <a:r>
              <a:rPr sz="3100" spc="-5" dirty="0">
                <a:latin typeface="Times New Roman"/>
                <a:cs typeface="Times New Roman"/>
              </a:rPr>
              <a:t>(R</a:t>
            </a:r>
            <a:r>
              <a:rPr sz="3100" dirty="0">
                <a:latin typeface="Times New Roman"/>
                <a:cs typeface="Times New Roman"/>
              </a:rPr>
              <a:t>S</a:t>
            </a:r>
            <a:r>
              <a:rPr sz="3100" spc="-5" dirty="0">
                <a:latin typeface="Times New Roman"/>
                <a:cs typeface="Times New Roman"/>
              </a:rPr>
              <a:t>E</a:t>
            </a:r>
            <a:r>
              <a:rPr sz="3100" spc="-25" dirty="0">
                <a:latin typeface="Times New Roman"/>
                <a:cs typeface="Times New Roman"/>
              </a:rPr>
              <a:t>W</a:t>
            </a:r>
            <a:r>
              <a:rPr sz="3100" spc="-5" dirty="0">
                <a:latin typeface="Times New Roman"/>
                <a:cs typeface="Times New Roman"/>
              </a:rPr>
              <a:t>)</a:t>
            </a:r>
            <a:endParaRPr sz="3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81076" y="576072"/>
            <a:ext cx="9745345" cy="285051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algn="just">
              <a:lnSpc>
                <a:spcPct val="99600"/>
              </a:lnSpc>
              <a:spcBef>
                <a:spcPts val="110"/>
              </a:spcBef>
            </a:pPr>
            <a:r>
              <a:rPr sz="3100" spc="-5" dirty="0">
                <a:latin typeface="Times New Roman"/>
                <a:cs typeface="Times New Roman"/>
              </a:rPr>
              <a:t>This is a </a:t>
            </a:r>
            <a:r>
              <a:rPr sz="3100" spc="-15" dirty="0">
                <a:latin typeface="Times New Roman"/>
                <a:cs typeface="Times New Roman"/>
              </a:rPr>
              <a:t>method </a:t>
            </a:r>
            <a:r>
              <a:rPr sz="3100" spc="-10" dirty="0">
                <a:latin typeface="Times New Roman"/>
                <a:cs typeface="Times New Roman"/>
              </a:rPr>
              <a:t>of making </a:t>
            </a:r>
            <a:r>
              <a:rPr sz="3100" spc="-5" dirty="0">
                <a:latin typeface="Times New Roman"/>
                <a:cs typeface="Times New Roman"/>
              </a:rPr>
              <a:t>a </a:t>
            </a:r>
            <a:r>
              <a:rPr sz="3100" spc="-10" dirty="0">
                <a:latin typeface="Times New Roman"/>
                <a:cs typeface="Times New Roman"/>
              </a:rPr>
              <a:t>continuous joint between </a:t>
            </a:r>
            <a:r>
              <a:rPr sz="3100" spc="-15" dirty="0">
                <a:latin typeface="Times New Roman"/>
                <a:cs typeface="Times New Roman"/>
              </a:rPr>
              <a:t>two </a:t>
            </a:r>
            <a:r>
              <a:rPr sz="3100" spc="745" dirty="0">
                <a:latin typeface="Times New Roman"/>
                <a:cs typeface="Times New Roman"/>
              </a:rPr>
              <a:t> </a:t>
            </a:r>
            <a:r>
              <a:rPr sz="3100" spc="-10" dirty="0">
                <a:latin typeface="Times New Roman"/>
                <a:cs typeface="Times New Roman"/>
              </a:rPr>
              <a:t>overlapping pieces </a:t>
            </a:r>
            <a:r>
              <a:rPr sz="3100" dirty="0">
                <a:latin typeface="Times New Roman"/>
                <a:cs typeface="Times New Roman"/>
              </a:rPr>
              <a:t>of </a:t>
            </a:r>
            <a:r>
              <a:rPr sz="3100" spc="-10" dirty="0">
                <a:latin typeface="Times New Roman"/>
                <a:cs typeface="Times New Roman"/>
              </a:rPr>
              <a:t>steel </a:t>
            </a:r>
            <a:r>
              <a:rPr sz="3100" spc="-15" dirty="0">
                <a:latin typeface="Times New Roman"/>
                <a:cs typeface="Times New Roman"/>
              </a:rPr>
              <a:t>metal. </a:t>
            </a:r>
            <a:r>
              <a:rPr sz="3100" spc="-5" dirty="0">
                <a:latin typeface="Times New Roman"/>
                <a:cs typeface="Times New Roman"/>
              </a:rPr>
              <a:t>The </a:t>
            </a:r>
            <a:r>
              <a:rPr sz="3100" spc="-15" dirty="0">
                <a:latin typeface="Times New Roman"/>
                <a:cs typeface="Times New Roman"/>
              </a:rPr>
              <a:t>work </a:t>
            </a:r>
            <a:r>
              <a:rPr sz="3100" spc="-5" dirty="0">
                <a:latin typeface="Times New Roman"/>
                <a:cs typeface="Times New Roman"/>
              </a:rPr>
              <a:t>is </a:t>
            </a:r>
            <a:r>
              <a:rPr sz="3100" spc="-15" dirty="0">
                <a:latin typeface="Times New Roman"/>
                <a:cs typeface="Times New Roman"/>
              </a:rPr>
              <a:t>placed  </a:t>
            </a:r>
            <a:r>
              <a:rPr sz="3100" spc="-10" dirty="0">
                <a:latin typeface="Times New Roman"/>
                <a:cs typeface="Times New Roman"/>
              </a:rPr>
              <a:t>between wheels which </a:t>
            </a:r>
            <a:r>
              <a:rPr sz="3100" spc="-5" dirty="0">
                <a:latin typeface="Times New Roman"/>
                <a:cs typeface="Times New Roman"/>
              </a:rPr>
              <a:t>serve </a:t>
            </a:r>
            <a:r>
              <a:rPr sz="3100" spc="-10" dirty="0">
                <a:latin typeface="Times New Roman"/>
                <a:cs typeface="Times New Roman"/>
              </a:rPr>
              <a:t>as conductors for producing  continuous welds. Used for pressure </a:t>
            </a:r>
            <a:r>
              <a:rPr sz="3100" spc="-5" dirty="0">
                <a:latin typeface="Times New Roman"/>
                <a:cs typeface="Times New Roman"/>
              </a:rPr>
              <a:t>tight / </a:t>
            </a:r>
            <a:r>
              <a:rPr sz="3100" spc="-10" dirty="0">
                <a:latin typeface="Times New Roman"/>
                <a:cs typeface="Times New Roman"/>
              </a:rPr>
              <a:t>leak proof </a:t>
            </a:r>
            <a:r>
              <a:rPr sz="3100" spc="-5" dirty="0">
                <a:latin typeface="Times New Roman"/>
                <a:cs typeface="Times New Roman"/>
              </a:rPr>
              <a:t>fuel  tanks </a:t>
            </a:r>
            <a:r>
              <a:rPr sz="3100" spc="-15" dirty="0">
                <a:latin typeface="Times New Roman"/>
                <a:cs typeface="Times New Roman"/>
              </a:rPr>
              <a:t>in</a:t>
            </a:r>
            <a:r>
              <a:rPr sz="3100" spc="745" dirty="0">
                <a:latin typeface="Times New Roman"/>
                <a:cs typeface="Times New Roman"/>
              </a:rPr>
              <a:t> </a:t>
            </a:r>
            <a:r>
              <a:rPr sz="3100" spc="-15" dirty="0">
                <a:latin typeface="Times New Roman"/>
                <a:cs typeface="Times New Roman"/>
              </a:rPr>
              <a:t>automobiles,</a:t>
            </a:r>
            <a:r>
              <a:rPr sz="3100" spc="745" dirty="0">
                <a:latin typeface="Times New Roman"/>
                <a:cs typeface="Times New Roman"/>
              </a:rPr>
              <a:t> </a:t>
            </a:r>
            <a:r>
              <a:rPr sz="3100" spc="-10" dirty="0">
                <a:latin typeface="Times New Roman"/>
                <a:cs typeface="Times New Roman"/>
              </a:rPr>
              <a:t>seam welded </a:t>
            </a:r>
            <a:r>
              <a:rPr sz="3100" spc="-5" dirty="0">
                <a:latin typeface="Times New Roman"/>
                <a:cs typeface="Times New Roman"/>
              </a:rPr>
              <a:t>tubes, </a:t>
            </a:r>
            <a:r>
              <a:rPr sz="3100" spc="-15" dirty="0">
                <a:latin typeface="Times New Roman"/>
                <a:cs typeface="Times New Roman"/>
              </a:rPr>
              <a:t>drums,</a:t>
            </a:r>
            <a:r>
              <a:rPr sz="3100" spc="745" dirty="0">
                <a:latin typeface="Times New Roman"/>
                <a:cs typeface="Times New Roman"/>
              </a:rPr>
              <a:t> </a:t>
            </a:r>
            <a:r>
              <a:rPr sz="3100" spc="-10" dirty="0">
                <a:latin typeface="Times New Roman"/>
                <a:cs typeface="Times New Roman"/>
              </a:rPr>
              <a:t>small  </a:t>
            </a:r>
            <a:r>
              <a:rPr sz="3100" spc="-5" dirty="0">
                <a:latin typeface="Times New Roman"/>
                <a:cs typeface="Times New Roman"/>
              </a:rPr>
              <a:t>containers</a:t>
            </a:r>
            <a:r>
              <a:rPr sz="3100" spc="-105" dirty="0">
                <a:latin typeface="Times New Roman"/>
                <a:cs typeface="Times New Roman"/>
              </a:rPr>
              <a:t> </a:t>
            </a:r>
            <a:r>
              <a:rPr sz="3100" spc="-10" dirty="0">
                <a:latin typeface="Times New Roman"/>
                <a:cs typeface="Times New Roman"/>
              </a:rPr>
              <a:t>etc.</a:t>
            </a:r>
            <a:endParaRPr sz="31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07847" y="3527044"/>
            <a:ext cx="4572000" cy="35265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013959" y="3149092"/>
            <a:ext cx="5123688" cy="39044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535"/>
              </a:lnSpc>
            </a:pPr>
            <a:fld id="{81D60167-4931-47E6-BA6A-407CBD079E47}" type="slidenum">
              <a:rPr spc="10" dirty="0"/>
              <a:pPr marL="25400">
                <a:lnSpc>
                  <a:spcPts val="1535"/>
                </a:lnSpc>
              </a:pPr>
              <a:t>46</a:t>
            </a:fld>
            <a:endParaRPr spc="10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535"/>
              </a:lnSpc>
            </a:pPr>
            <a:fld id="{81D60167-4931-47E6-BA6A-407CBD079E47}" type="slidenum">
              <a:rPr spc="10" dirty="0"/>
              <a:pPr marL="25400">
                <a:lnSpc>
                  <a:spcPts val="1535"/>
                </a:lnSpc>
              </a:pPr>
              <a:t>47</a:t>
            </a:fld>
            <a:endParaRPr spc="10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1076" y="103631"/>
            <a:ext cx="1381760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Brazing</a:t>
            </a:r>
            <a:r>
              <a:rPr u="none" spc="-5" dirty="0"/>
              <a:t>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81076" y="576072"/>
            <a:ext cx="2134870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048385" algn="l"/>
              </a:tabLst>
            </a:pPr>
            <a:r>
              <a:rPr sz="3100" spc="-10" dirty="0">
                <a:latin typeface="Times New Roman"/>
                <a:cs typeface="Times New Roman"/>
              </a:rPr>
              <a:t>Here	</a:t>
            </a:r>
            <a:r>
              <a:rPr sz="3100" spc="-5" dirty="0">
                <a:latin typeface="Times New Roman"/>
                <a:cs typeface="Times New Roman"/>
              </a:rPr>
              <a:t>a</a:t>
            </a:r>
            <a:r>
              <a:rPr sz="3100" spc="220" dirty="0">
                <a:latin typeface="Times New Roman"/>
                <a:cs typeface="Times New Roman"/>
              </a:rPr>
              <a:t> </a:t>
            </a:r>
            <a:r>
              <a:rPr sz="3100" spc="-10" dirty="0">
                <a:latin typeface="Times New Roman"/>
                <a:cs typeface="Times New Roman"/>
              </a:rPr>
              <a:t>filler</a:t>
            </a:r>
            <a:endParaRPr sz="31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864611" y="576072"/>
            <a:ext cx="2212975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569720" algn="l"/>
              </a:tabLst>
            </a:pPr>
            <a:r>
              <a:rPr sz="3100" spc="-65" dirty="0">
                <a:latin typeface="Times New Roman"/>
                <a:cs typeface="Times New Roman"/>
              </a:rPr>
              <a:t>m</a:t>
            </a:r>
            <a:r>
              <a:rPr sz="3100" spc="-15" dirty="0">
                <a:latin typeface="Times New Roman"/>
                <a:cs typeface="Times New Roman"/>
              </a:rPr>
              <a:t>a</a:t>
            </a:r>
            <a:r>
              <a:rPr sz="3100" spc="20" dirty="0">
                <a:latin typeface="Times New Roman"/>
                <a:cs typeface="Times New Roman"/>
              </a:rPr>
              <a:t>t</a:t>
            </a:r>
            <a:r>
              <a:rPr sz="3100" spc="-15" dirty="0">
                <a:latin typeface="Times New Roman"/>
                <a:cs typeface="Times New Roman"/>
              </a:rPr>
              <a:t>e</a:t>
            </a:r>
            <a:r>
              <a:rPr sz="3100" spc="-5" dirty="0">
                <a:latin typeface="Times New Roman"/>
                <a:cs typeface="Times New Roman"/>
              </a:rPr>
              <a:t>ri</a:t>
            </a:r>
            <a:r>
              <a:rPr sz="3100" spc="-15" dirty="0">
                <a:latin typeface="Times New Roman"/>
                <a:cs typeface="Times New Roman"/>
              </a:rPr>
              <a:t>a</a:t>
            </a:r>
            <a:r>
              <a:rPr sz="3100" spc="-5" dirty="0">
                <a:latin typeface="Times New Roman"/>
                <a:cs typeface="Times New Roman"/>
              </a:rPr>
              <a:t>l</a:t>
            </a:r>
            <a:r>
              <a:rPr sz="3100" dirty="0">
                <a:latin typeface="Times New Roman"/>
                <a:cs typeface="Times New Roman"/>
              </a:rPr>
              <a:t>	</a:t>
            </a:r>
            <a:r>
              <a:rPr sz="3100" spc="-35" dirty="0">
                <a:latin typeface="Times New Roman"/>
                <a:cs typeface="Times New Roman"/>
              </a:rPr>
              <a:t>a</a:t>
            </a:r>
            <a:r>
              <a:rPr sz="3100" spc="-5" dirty="0">
                <a:latin typeface="Times New Roman"/>
                <a:cs typeface="Times New Roman"/>
              </a:rPr>
              <a:t>l</a:t>
            </a:r>
            <a:r>
              <a:rPr sz="3100" spc="-10" dirty="0">
                <a:latin typeface="Times New Roman"/>
                <a:cs typeface="Times New Roman"/>
              </a:rPr>
              <a:t>s</a:t>
            </a:r>
            <a:r>
              <a:rPr sz="3100" spc="-5" dirty="0">
                <a:latin typeface="Times New Roman"/>
                <a:cs typeface="Times New Roman"/>
              </a:rPr>
              <a:t>o</a:t>
            </a:r>
            <a:endParaRPr sz="31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24347" y="576072"/>
            <a:ext cx="4902835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219200" algn="l"/>
                <a:tab pos="3889375" algn="l"/>
              </a:tabLst>
            </a:pPr>
            <a:r>
              <a:rPr sz="3100" spc="-15" dirty="0">
                <a:latin typeface="Times New Roman"/>
                <a:cs typeface="Times New Roman"/>
              </a:rPr>
              <a:t>ca</a:t>
            </a:r>
            <a:r>
              <a:rPr sz="3100" spc="-5" dirty="0">
                <a:latin typeface="Times New Roman"/>
                <a:cs typeface="Times New Roman"/>
              </a:rPr>
              <a:t>l</a:t>
            </a:r>
            <a:r>
              <a:rPr sz="3100" spc="-25" dirty="0">
                <a:latin typeface="Times New Roman"/>
                <a:cs typeface="Times New Roman"/>
              </a:rPr>
              <a:t>l</a:t>
            </a:r>
            <a:r>
              <a:rPr sz="3100" spc="-15" dirty="0">
                <a:latin typeface="Times New Roman"/>
                <a:cs typeface="Times New Roman"/>
              </a:rPr>
              <a:t>e</a:t>
            </a:r>
            <a:r>
              <a:rPr sz="3100" spc="-5" dirty="0">
                <a:latin typeface="Times New Roman"/>
                <a:cs typeface="Times New Roman"/>
              </a:rPr>
              <a:t>d</a:t>
            </a:r>
            <a:r>
              <a:rPr sz="3100" dirty="0">
                <a:latin typeface="Times New Roman"/>
                <a:cs typeface="Times New Roman"/>
              </a:rPr>
              <a:t>	</a:t>
            </a:r>
            <a:r>
              <a:rPr sz="3100" spc="-10" dirty="0">
                <a:latin typeface="Times New Roman"/>
                <a:cs typeface="Times New Roman"/>
              </a:rPr>
              <a:t>s</a:t>
            </a:r>
            <a:r>
              <a:rPr sz="3100" dirty="0">
                <a:latin typeface="Times New Roman"/>
                <a:cs typeface="Times New Roman"/>
              </a:rPr>
              <a:t>p</a:t>
            </a:r>
            <a:r>
              <a:rPr sz="3100" spc="-15" dirty="0">
                <a:latin typeface="Times New Roman"/>
                <a:cs typeface="Times New Roman"/>
              </a:rPr>
              <a:t>e</a:t>
            </a:r>
            <a:r>
              <a:rPr sz="3100" spc="-5" dirty="0">
                <a:latin typeface="Times New Roman"/>
                <a:cs typeface="Times New Roman"/>
              </a:rPr>
              <a:t>l</a:t>
            </a:r>
            <a:r>
              <a:rPr sz="3100" spc="-25" dirty="0">
                <a:latin typeface="Times New Roman"/>
                <a:cs typeface="Times New Roman"/>
              </a:rPr>
              <a:t>t</a:t>
            </a:r>
            <a:r>
              <a:rPr sz="3100" spc="-15" dirty="0">
                <a:latin typeface="Times New Roman"/>
                <a:cs typeface="Times New Roman"/>
              </a:rPr>
              <a:t>e</a:t>
            </a:r>
            <a:r>
              <a:rPr sz="3100" spc="-5" dirty="0">
                <a:latin typeface="Times New Roman"/>
                <a:cs typeface="Times New Roman"/>
              </a:rPr>
              <a:t>r</a:t>
            </a:r>
            <a:r>
              <a:rPr sz="3100" spc="300" dirty="0">
                <a:latin typeface="Times New Roman"/>
                <a:cs typeface="Times New Roman"/>
              </a:rPr>
              <a:t> </a:t>
            </a:r>
            <a:r>
              <a:rPr sz="3100" spc="-5" dirty="0">
                <a:latin typeface="Times New Roman"/>
                <a:cs typeface="Times New Roman"/>
              </a:rPr>
              <a:t>is</a:t>
            </a:r>
            <a:r>
              <a:rPr sz="3100" spc="275" dirty="0">
                <a:latin typeface="Times New Roman"/>
                <a:cs typeface="Times New Roman"/>
              </a:rPr>
              <a:t> </a:t>
            </a:r>
            <a:r>
              <a:rPr sz="3100" dirty="0">
                <a:latin typeface="Times New Roman"/>
                <a:cs typeface="Times New Roman"/>
              </a:rPr>
              <a:t>u</a:t>
            </a:r>
            <a:r>
              <a:rPr sz="3100" spc="-10" dirty="0">
                <a:latin typeface="Times New Roman"/>
                <a:cs typeface="Times New Roman"/>
              </a:rPr>
              <a:t>s</a:t>
            </a:r>
            <a:r>
              <a:rPr sz="3100" spc="-35" dirty="0">
                <a:latin typeface="Times New Roman"/>
                <a:cs typeface="Times New Roman"/>
              </a:rPr>
              <a:t>e</a:t>
            </a:r>
            <a:r>
              <a:rPr sz="3100" dirty="0">
                <a:latin typeface="Times New Roman"/>
                <a:cs typeface="Times New Roman"/>
              </a:rPr>
              <a:t>d</a:t>
            </a:r>
            <a:r>
              <a:rPr sz="3100" spc="-5" dirty="0">
                <a:latin typeface="Times New Roman"/>
                <a:cs typeface="Times New Roman"/>
              </a:rPr>
              <a:t>,</a:t>
            </a:r>
            <a:r>
              <a:rPr sz="3100" dirty="0">
                <a:latin typeface="Times New Roman"/>
                <a:cs typeface="Times New Roman"/>
              </a:rPr>
              <a:t>	</a:t>
            </a:r>
            <a:r>
              <a:rPr sz="3100" spc="-35" dirty="0">
                <a:latin typeface="Times New Roman"/>
                <a:cs typeface="Times New Roman"/>
              </a:rPr>
              <a:t>w</a:t>
            </a:r>
            <a:r>
              <a:rPr sz="3100" dirty="0">
                <a:latin typeface="Times New Roman"/>
                <a:cs typeface="Times New Roman"/>
              </a:rPr>
              <a:t>ho</a:t>
            </a:r>
            <a:r>
              <a:rPr sz="3100" spc="-35" dirty="0">
                <a:latin typeface="Times New Roman"/>
                <a:cs typeface="Times New Roman"/>
              </a:rPr>
              <a:t>s</a:t>
            </a:r>
            <a:r>
              <a:rPr sz="3100" spc="-5" dirty="0">
                <a:latin typeface="Times New Roman"/>
                <a:cs typeface="Times New Roman"/>
              </a:rPr>
              <a:t>e</a:t>
            </a:r>
            <a:endParaRPr sz="31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81076" y="1045463"/>
            <a:ext cx="9745980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386840" algn="l"/>
                <a:tab pos="2371725" algn="l"/>
                <a:tab pos="2807335" algn="l"/>
                <a:tab pos="3569335" algn="l"/>
                <a:tab pos="4422775" algn="l"/>
                <a:tab pos="5081270" algn="l"/>
                <a:tab pos="6452870" algn="l"/>
                <a:tab pos="7433945" algn="l"/>
                <a:tab pos="7936865" algn="l"/>
                <a:tab pos="8879205" algn="l"/>
                <a:tab pos="9360535" algn="l"/>
              </a:tabLst>
            </a:pPr>
            <a:r>
              <a:rPr sz="3100" spc="-40" dirty="0">
                <a:latin typeface="Times New Roman"/>
                <a:cs typeface="Times New Roman"/>
              </a:rPr>
              <a:t>m</a:t>
            </a:r>
            <a:r>
              <a:rPr sz="3100" spc="-15" dirty="0">
                <a:latin typeface="Times New Roman"/>
                <a:cs typeface="Times New Roman"/>
              </a:rPr>
              <a:t>e</a:t>
            </a:r>
            <a:r>
              <a:rPr sz="3100" spc="-5" dirty="0">
                <a:latin typeface="Times New Roman"/>
                <a:cs typeface="Times New Roman"/>
              </a:rPr>
              <a:t>lti</a:t>
            </a:r>
            <a:r>
              <a:rPr sz="3100" spc="-15" dirty="0">
                <a:latin typeface="Times New Roman"/>
                <a:cs typeface="Times New Roman"/>
              </a:rPr>
              <a:t>n</a:t>
            </a:r>
            <a:r>
              <a:rPr sz="3100" spc="-5" dirty="0">
                <a:latin typeface="Times New Roman"/>
                <a:cs typeface="Times New Roman"/>
              </a:rPr>
              <a:t>g</a:t>
            </a:r>
            <a:r>
              <a:rPr sz="3100" dirty="0">
                <a:latin typeface="Times New Roman"/>
                <a:cs typeface="Times New Roman"/>
              </a:rPr>
              <a:t>	</a:t>
            </a:r>
            <a:r>
              <a:rPr sz="3100" spc="-15" dirty="0">
                <a:latin typeface="Times New Roman"/>
                <a:cs typeface="Times New Roman"/>
              </a:rPr>
              <a:t>p</a:t>
            </a:r>
            <a:r>
              <a:rPr sz="3100" dirty="0">
                <a:latin typeface="Times New Roman"/>
                <a:cs typeface="Times New Roman"/>
              </a:rPr>
              <a:t>o</a:t>
            </a:r>
            <a:r>
              <a:rPr sz="3100" spc="-25" dirty="0">
                <a:latin typeface="Times New Roman"/>
                <a:cs typeface="Times New Roman"/>
              </a:rPr>
              <a:t>i</a:t>
            </a:r>
            <a:r>
              <a:rPr sz="3100" dirty="0">
                <a:latin typeface="Times New Roman"/>
                <a:cs typeface="Times New Roman"/>
              </a:rPr>
              <a:t>n</a:t>
            </a:r>
            <a:r>
              <a:rPr sz="3100" spc="-5" dirty="0">
                <a:latin typeface="Times New Roman"/>
                <a:cs typeface="Times New Roman"/>
              </a:rPr>
              <a:t>t</a:t>
            </a:r>
            <a:r>
              <a:rPr sz="3100" dirty="0">
                <a:latin typeface="Times New Roman"/>
                <a:cs typeface="Times New Roman"/>
              </a:rPr>
              <a:t>	</a:t>
            </a:r>
            <a:r>
              <a:rPr sz="3100" spc="-5" dirty="0">
                <a:latin typeface="Times New Roman"/>
                <a:cs typeface="Times New Roman"/>
              </a:rPr>
              <a:t>is</a:t>
            </a:r>
            <a:r>
              <a:rPr sz="3100" dirty="0">
                <a:latin typeface="Times New Roman"/>
                <a:cs typeface="Times New Roman"/>
              </a:rPr>
              <a:t>	</a:t>
            </a:r>
            <a:r>
              <a:rPr sz="3100" spc="-5" dirty="0">
                <a:latin typeface="Times New Roman"/>
                <a:cs typeface="Times New Roman"/>
              </a:rPr>
              <a:t>l</a:t>
            </a:r>
            <a:r>
              <a:rPr sz="3100" spc="-35" dirty="0">
                <a:latin typeface="Times New Roman"/>
                <a:cs typeface="Times New Roman"/>
              </a:rPr>
              <a:t>e</a:t>
            </a:r>
            <a:r>
              <a:rPr sz="3100" spc="-10" dirty="0">
                <a:latin typeface="Times New Roman"/>
                <a:cs typeface="Times New Roman"/>
              </a:rPr>
              <a:t>s</a:t>
            </a:r>
            <a:r>
              <a:rPr sz="3100" spc="-5" dirty="0">
                <a:latin typeface="Times New Roman"/>
                <a:cs typeface="Times New Roman"/>
              </a:rPr>
              <a:t>s</a:t>
            </a:r>
            <a:r>
              <a:rPr sz="3100" dirty="0">
                <a:latin typeface="Times New Roman"/>
                <a:cs typeface="Times New Roman"/>
              </a:rPr>
              <a:t>	</a:t>
            </a:r>
            <a:r>
              <a:rPr sz="3100" spc="-5" dirty="0">
                <a:latin typeface="Times New Roman"/>
                <a:cs typeface="Times New Roman"/>
              </a:rPr>
              <a:t>t</a:t>
            </a:r>
            <a:r>
              <a:rPr sz="3100" dirty="0">
                <a:latin typeface="Times New Roman"/>
                <a:cs typeface="Times New Roman"/>
              </a:rPr>
              <a:t>h</a:t>
            </a:r>
            <a:r>
              <a:rPr sz="3100" spc="-35" dirty="0">
                <a:latin typeface="Times New Roman"/>
                <a:cs typeface="Times New Roman"/>
              </a:rPr>
              <a:t>a</a:t>
            </a:r>
            <a:r>
              <a:rPr sz="3100" spc="-5" dirty="0">
                <a:latin typeface="Times New Roman"/>
                <a:cs typeface="Times New Roman"/>
              </a:rPr>
              <a:t>n</a:t>
            </a:r>
            <a:r>
              <a:rPr sz="3100" dirty="0">
                <a:latin typeface="Times New Roman"/>
                <a:cs typeface="Times New Roman"/>
              </a:rPr>
              <a:t>	</a:t>
            </a:r>
            <a:r>
              <a:rPr sz="3100" spc="-25" dirty="0">
                <a:latin typeface="Times New Roman"/>
                <a:cs typeface="Times New Roman"/>
              </a:rPr>
              <a:t>t</a:t>
            </a:r>
            <a:r>
              <a:rPr sz="3100" dirty="0">
                <a:latin typeface="Times New Roman"/>
                <a:cs typeface="Times New Roman"/>
              </a:rPr>
              <a:t>h</a:t>
            </a:r>
            <a:r>
              <a:rPr sz="3100" spc="-5" dirty="0">
                <a:latin typeface="Times New Roman"/>
                <a:cs typeface="Times New Roman"/>
              </a:rPr>
              <a:t>e</a:t>
            </a:r>
            <a:r>
              <a:rPr sz="3100" dirty="0">
                <a:latin typeface="Times New Roman"/>
                <a:cs typeface="Times New Roman"/>
              </a:rPr>
              <a:t>	</a:t>
            </a:r>
            <a:r>
              <a:rPr sz="3100" spc="-65" dirty="0">
                <a:latin typeface="Times New Roman"/>
                <a:cs typeface="Times New Roman"/>
              </a:rPr>
              <a:t>m</a:t>
            </a:r>
            <a:r>
              <a:rPr sz="3100" spc="-15" dirty="0">
                <a:latin typeface="Times New Roman"/>
                <a:cs typeface="Times New Roman"/>
              </a:rPr>
              <a:t>e</a:t>
            </a:r>
            <a:r>
              <a:rPr sz="3100" spc="-5" dirty="0">
                <a:latin typeface="Times New Roman"/>
                <a:cs typeface="Times New Roman"/>
              </a:rPr>
              <a:t>lti</a:t>
            </a:r>
            <a:r>
              <a:rPr sz="3100" spc="-15" dirty="0">
                <a:latin typeface="Times New Roman"/>
                <a:cs typeface="Times New Roman"/>
              </a:rPr>
              <a:t>n</a:t>
            </a:r>
            <a:r>
              <a:rPr sz="3100" spc="-5" dirty="0">
                <a:latin typeface="Times New Roman"/>
                <a:cs typeface="Times New Roman"/>
              </a:rPr>
              <a:t>g</a:t>
            </a:r>
            <a:r>
              <a:rPr sz="3100" dirty="0">
                <a:latin typeface="Times New Roman"/>
                <a:cs typeface="Times New Roman"/>
              </a:rPr>
              <a:t>	</a:t>
            </a:r>
            <a:r>
              <a:rPr sz="3100" spc="-15" dirty="0">
                <a:latin typeface="Times New Roman"/>
                <a:cs typeface="Times New Roman"/>
              </a:rPr>
              <a:t>p</a:t>
            </a:r>
            <a:r>
              <a:rPr sz="3100" dirty="0">
                <a:latin typeface="Times New Roman"/>
                <a:cs typeface="Times New Roman"/>
              </a:rPr>
              <a:t>o</a:t>
            </a:r>
            <a:r>
              <a:rPr sz="3100" spc="-25" dirty="0">
                <a:latin typeface="Times New Roman"/>
                <a:cs typeface="Times New Roman"/>
              </a:rPr>
              <a:t>i</a:t>
            </a:r>
            <a:r>
              <a:rPr sz="3100" dirty="0">
                <a:latin typeface="Times New Roman"/>
                <a:cs typeface="Times New Roman"/>
              </a:rPr>
              <a:t>n</a:t>
            </a:r>
            <a:r>
              <a:rPr sz="3100" spc="-5" dirty="0">
                <a:latin typeface="Times New Roman"/>
                <a:cs typeface="Times New Roman"/>
              </a:rPr>
              <a:t>t</a:t>
            </a:r>
            <a:r>
              <a:rPr sz="3100" dirty="0">
                <a:latin typeface="Times New Roman"/>
                <a:cs typeface="Times New Roman"/>
              </a:rPr>
              <a:t>	o</a:t>
            </a:r>
            <a:r>
              <a:rPr sz="3100" spc="-5" dirty="0">
                <a:latin typeface="Times New Roman"/>
                <a:cs typeface="Times New Roman"/>
              </a:rPr>
              <a:t>f</a:t>
            </a:r>
            <a:r>
              <a:rPr sz="3100" dirty="0">
                <a:latin typeface="Times New Roman"/>
                <a:cs typeface="Times New Roman"/>
              </a:rPr>
              <a:t>	p</a:t>
            </a:r>
            <a:r>
              <a:rPr sz="3100" spc="-15" dirty="0">
                <a:latin typeface="Times New Roman"/>
                <a:cs typeface="Times New Roman"/>
              </a:rPr>
              <a:t>a</a:t>
            </a:r>
            <a:r>
              <a:rPr sz="3100" spc="-5" dirty="0">
                <a:latin typeface="Times New Roman"/>
                <a:cs typeface="Times New Roman"/>
              </a:rPr>
              <a:t>rts</a:t>
            </a:r>
            <a:r>
              <a:rPr sz="3100" dirty="0">
                <a:latin typeface="Times New Roman"/>
                <a:cs typeface="Times New Roman"/>
              </a:rPr>
              <a:t>	</a:t>
            </a:r>
            <a:r>
              <a:rPr sz="3100" spc="-5" dirty="0">
                <a:latin typeface="Times New Roman"/>
                <a:cs typeface="Times New Roman"/>
              </a:rPr>
              <a:t>to</a:t>
            </a:r>
            <a:r>
              <a:rPr sz="3100" dirty="0">
                <a:latin typeface="Times New Roman"/>
                <a:cs typeface="Times New Roman"/>
              </a:rPr>
              <a:t>	b</a:t>
            </a:r>
            <a:r>
              <a:rPr sz="3100" spc="-5" dirty="0">
                <a:latin typeface="Times New Roman"/>
                <a:cs typeface="Times New Roman"/>
              </a:rPr>
              <a:t>e</a:t>
            </a:r>
            <a:endParaRPr sz="31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81076" y="1517904"/>
            <a:ext cx="2912110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377950" algn="l"/>
              </a:tabLst>
            </a:pPr>
            <a:r>
              <a:rPr sz="3100" spc="-10" dirty="0">
                <a:latin typeface="Times New Roman"/>
                <a:cs typeface="Times New Roman"/>
              </a:rPr>
              <a:t>joined.	</a:t>
            </a:r>
            <a:r>
              <a:rPr sz="3100" spc="-5" dirty="0">
                <a:latin typeface="Times New Roman"/>
                <a:cs typeface="Times New Roman"/>
              </a:rPr>
              <a:t>The</a:t>
            </a:r>
            <a:r>
              <a:rPr sz="3100" spc="280" dirty="0">
                <a:latin typeface="Times New Roman"/>
                <a:cs typeface="Times New Roman"/>
              </a:rPr>
              <a:t> </a:t>
            </a:r>
            <a:r>
              <a:rPr sz="3100" spc="-5" dirty="0">
                <a:latin typeface="Times New Roman"/>
                <a:cs typeface="Times New Roman"/>
              </a:rPr>
              <a:t>parts</a:t>
            </a:r>
            <a:endParaRPr sz="31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654044" y="1517904"/>
            <a:ext cx="6571615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399030" algn="l"/>
              </a:tabLst>
            </a:pPr>
            <a:r>
              <a:rPr sz="3100" spc="-5" dirty="0">
                <a:latin typeface="Times New Roman"/>
                <a:cs typeface="Times New Roman"/>
              </a:rPr>
              <a:t>to</a:t>
            </a:r>
            <a:r>
              <a:rPr sz="3100" spc="365" dirty="0">
                <a:latin typeface="Times New Roman"/>
                <a:cs typeface="Times New Roman"/>
              </a:rPr>
              <a:t> </a:t>
            </a:r>
            <a:r>
              <a:rPr sz="3100" dirty="0">
                <a:latin typeface="Times New Roman"/>
                <a:cs typeface="Times New Roman"/>
              </a:rPr>
              <a:t>be</a:t>
            </a:r>
            <a:r>
              <a:rPr sz="3100" spc="350" dirty="0">
                <a:latin typeface="Times New Roman"/>
                <a:cs typeface="Times New Roman"/>
              </a:rPr>
              <a:t> </a:t>
            </a:r>
            <a:r>
              <a:rPr sz="3100" spc="-10" dirty="0">
                <a:latin typeface="Times New Roman"/>
                <a:cs typeface="Times New Roman"/>
              </a:rPr>
              <a:t>welded	</a:t>
            </a:r>
            <a:r>
              <a:rPr sz="3100" spc="-5" dirty="0">
                <a:latin typeface="Times New Roman"/>
                <a:cs typeface="Times New Roman"/>
              </a:rPr>
              <a:t>are </a:t>
            </a:r>
            <a:r>
              <a:rPr sz="3100" spc="-10" dirty="0">
                <a:latin typeface="Times New Roman"/>
                <a:cs typeface="Times New Roman"/>
              </a:rPr>
              <a:t>cleaned </a:t>
            </a:r>
            <a:r>
              <a:rPr sz="3100" spc="-5" dirty="0">
                <a:latin typeface="Times New Roman"/>
                <a:cs typeface="Times New Roman"/>
              </a:rPr>
              <a:t>properly</a:t>
            </a:r>
            <a:r>
              <a:rPr sz="3100" spc="225" dirty="0">
                <a:latin typeface="Times New Roman"/>
                <a:cs typeface="Times New Roman"/>
              </a:rPr>
              <a:t> </a:t>
            </a:r>
            <a:r>
              <a:rPr sz="3100" spc="-5" dirty="0">
                <a:latin typeface="Times New Roman"/>
                <a:cs typeface="Times New Roman"/>
              </a:rPr>
              <a:t>Flux</a:t>
            </a:r>
            <a:endParaRPr sz="31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81076" y="1987295"/>
            <a:ext cx="9744075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661285" algn="l"/>
              </a:tabLst>
            </a:pPr>
            <a:r>
              <a:rPr sz="3100" spc="-5" dirty="0">
                <a:latin typeface="Times New Roman"/>
                <a:cs typeface="Times New Roman"/>
              </a:rPr>
              <a:t>(usually</a:t>
            </a:r>
            <a:r>
              <a:rPr sz="3100" spc="-10" dirty="0">
                <a:latin typeface="Times New Roman"/>
                <a:cs typeface="Times New Roman"/>
              </a:rPr>
              <a:t> Borax)	</a:t>
            </a:r>
            <a:r>
              <a:rPr sz="3100" spc="-5" dirty="0">
                <a:latin typeface="Times New Roman"/>
                <a:cs typeface="Times New Roman"/>
              </a:rPr>
              <a:t>is </a:t>
            </a:r>
            <a:r>
              <a:rPr sz="3100" spc="-10" dirty="0">
                <a:latin typeface="Times New Roman"/>
                <a:cs typeface="Times New Roman"/>
              </a:rPr>
              <a:t>applied and </a:t>
            </a:r>
            <a:r>
              <a:rPr sz="3100" spc="-15" dirty="0">
                <a:latin typeface="Times New Roman"/>
                <a:cs typeface="Times New Roman"/>
              </a:rPr>
              <a:t>then </a:t>
            </a:r>
            <a:r>
              <a:rPr sz="3100" spc="-10" dirty="0">
                <a:latin typeface="Times New Roman"/>
                <a:cs typeface="Times New Roman"/>
              </a:rPr>
              <a:t>filler </a:t>
            </a:r>
            <a:r>
              <a:rPr sz="3100" spc="-15" dirty="0">
                <a:latin typeface="Times New Roman"/>
                <a:cs typeface="Times New Roman"/>
              </a:rPr>
              <a:t>material </a:t>
            </a:r>
            <a:r>
              <a:rPr sz="3100" spc="-5" dirty="0">
                <a:latin typeface="Times New Roman"/>
                <a:cs typeface="Times New Roman"/>
              </a:rPr>
              <a:t>is </a:t>
            </a:r>
            <a:r>
              <a:rPr sz="3100" spc="-15" dirty="0">
                <a:latin typeface="Times New Roman"/>
                <a:cs typeface="Times New Roman"/>
              </a:rPr>
              <a:t>placed</a:t>
            </a:r>
            <a:r>
              <a:rPr sz="3100" spc="20" dirty="0">
                <a:latin typeface="Times New Roman"/>
                <a:cs typeface="Times New Roman"/>
              </a:rPr>
              <a:t> </a:t>
            </a:r>
            <a:r>
              <a:rPr sz="3100" spc="-5" dirty="0">
                <a:latin typeface="Times New Roman"/>
                <a:cs typeface="Times New Roman"/>
              </a:rPr>
              <a:t>in</a:t>
            </a:r>
            <a:endParaRPr sz="31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81076" y="2459736"/>
            <a:ext cx="3826510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490345" algn="l"/>
                <a:tab pos="2399030" algn="l"/>
                <a:tab pos="3048000" algn="l"/>
              </a:tabLst>
            </a:pPr>
            <a:r>
              <a:rPr sz="3100" dirty="0">
                <a:latin typeface="Times New Roman"/>
                <a:cs typeface="Times New Roman"/>
              </a:rPr>
              <a:t>b</a:t>
            </a:r>
            <a:r>
              <a:rPr sz="3100" spc="-15" dirty="0">
                <a:latin typeface="Times New Roman"/>
                <a:cs typeface="Times New Roman"/>
              </a:rPr>
              <a:t>e</a:t>
            </a:r>
            <a:r>
              <a:rPr sz="3100" spc="-5" dirty="0">
                <a:latin typeface="Times New Roman"/>
                <a:cs typeface="Times New Roman"/>
              </a:rPr>
              <a:t>t</a:t>
            </a:r>
            <a:r>
              <a:rPr sz="3100" spc="-10" dirty="0">
                <a:latin typeface="Times New Roman"/>
                <a:cs typeface="Times New Roman"/>
              </a:rPr>
              <a:t>w</a:t>
            </a:r>
            <a:r>
              <a:rPr sz="3100" spc="-15" dirty="0">
                <a:latin typeface="Times New Roman"/>
                <a:cs typeface="Times New Roman"/>
              </a:rPr>
              <a:t>e</a:t>
            </a:r>
            <a:r>
              <a:rPr sz="3100" spc="-35" dirty="0">
                <a:latin typeface="Times New Roman"/>
                <a:cs typeface="Times New Roman"/>
              </a:rPr>
              <a:t>e</a:t>
            </a:r>
            <a:r>
              <a:rPr sz="3100" spc="-5" dirty="0">
                <a:latin typeface="Times New Roman"/>
                <a:cs typeface="Times New Roman"/>
              </a:rPr>
              <a:t>n</a:t>
            </a:r>
            <a:r>
              <a:rPr sz="3100" dirty="0">
                <a:latin typeface="Times New Roman"/>
                <a:cs typeface="Times New Roman"/>
              </a:rPr>
              <a:t>	</a:t>
            </a:r>
            <a:r>
              <a:rPr sz="3100" spc="-15" dirty="0">
                <a:latin typeface="Times New Roman"/>
                <a:cs typeface="Times New Roman"/>
              </a:rPr>
              <a:t>an</a:t>
            </a:r>
            <a:r>
              <a:rPr sz="3100" spc="-5" dirty="0">
                <a:latin typeface="Times New Roman"/>
                <a:cs typeface="Times New Roman"/>
              </a:rPr>
              <a:t>d</a:t>
            </a:r>
            <a:r>
              <a:rPr sz="3100" dirty="0">
                <a:latin typeface="Times New Roman"/>
                <a:cs typeface="Times New Roman"/>
              </a:rPr>
              <a:t>	</a:t>
            </a:r>
            <a:r>
              <a:rPr sz="3100" spc="-5" dirty="0">
                <a:latin typeface="Times New Roman"/>
                <a:cs typeface="Times New Roman"/>
              </a:rPr>
              <a:t>t</a:t>
            </a:r>
            <a:r>
              <a:rPr sz="3100" dirty="0">
                <a:latin typeface="Times New Roman"/>
                <a:cs typeface="Times New Roman"/>
              </a:rPr>
              <a:t>h</a:t>
            </a:r>
            <a:r>
              <a:rPr sz="3100" spc="-5" dirty="0">
                <a:latin typeface="Times New Roman"/>
                <a:cs typeface="Times New Roman"/>
              </a:rPr>
              <a:t>e</a:t>
            </a:r>
            <a:r>
              <a:rPr sz="3100" dirty="0">
                <a:latin typeface="Times New Roman"/>
                <a:cs typeface="Times New Roman"/>
              </a:rPr>
              <a:t>	p</a:t>
            </a:r>
            <a:r>
              <a:rPr sz="3100" spc="-15" dirty="0">
                <a:latin typeface="Times New Roman"/>
                <a:cs typeface="Times New Roman"/>
              </a:rPr>
              <a:t>a</a:t>
            </a:r>
            <a:r>
              <a:rPr sz="3100" spc="-5" dirty="0">
                <a:latin typeface="Times New Roman"/>
                <a:cs typeface="Times New Roman"/>
              </a:rPr>
              <a:t>rts</a:t>
            </a:r>
            <a:endParaRPr sz="31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623308" y="2459736"/>
            <a:ext cx="5603240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832485" algn="l"/>
                <a:tab pos="2023745" algn="l"/>
                <a:tab pos="3157855" algn="l"/>
                <a:tab pos="4172585" algn="l"/>
                <a:tab pos="4825365" algn="l"/>
              </a:tabLst>
            </a:pPr>
            <a:r>
              <a:rPr sz="3100" spc="-15" dirty="0">
                <a:latin typeface="Times New Roman"/>
                <a:cs typeface="Times New Roman"/>
              </a:rPr>
              <a:t>a</a:t>
            </a:r>
            <a:r>
              <a:rPr sz="3100" spc="-5" dirty="0">
                <a:latin typeface="Times New Roman"/>
                <a:cs typeface="Times New Roman"/>
              </a:rPr>
              <a:t>re</a:t>
            </a:r>
            <a:r>
              <a:rPr sz="3100" dirty="0">
                <a:latin typeface="Times New Roman"/>
                <a:cs typeface="Times New Roman"/>
              </a:rPr>
              <a:t>	h</a:t>
            </a:r>
            <a:r>
              <a:rPr sz="3100" spc="-15" dirty="0">
                <a:latin typeface="Times New Roman"/>
                <a:cs typeface="Times New Roman"/>
              </a:rPr>
              <a:t>ea</a:t>
            </a:r>
            <a:r>
              <a:rPr sz="3100" spc="-5" dirty="0">
                <a:latin typeface="Times New Roman"/>
                <a:cs typeface="Times New Roman"/>
              </a:rPr>
              <a:t>t</a:t>
            </a:r>
            <a:r>
              <a:rPr sz="3100" spc="-35" dirty="0">
                <a:latin typeface="Times New Roman"/>
                <a:cs typeface="Times New Roman"/>
              </a:rPr>
              <a:t>e</a:t>
            </a:r>
            <a:r>
              <a:rPr sz="3100" spc="-5" dirty="0">
                <a:latin typeface="Times New Roman"/>
                <a:cs typeface="Times New Roman"/>
              </a:rPr>
              <a:t>d</a:t>
            </a:r>
            <a:r>
              <a:rPr sz="3100" dirty="0">
                <a:latin typeface="Times New Roman"/>
                <a:cs typeface="Times New Roman"/>
              </a:rPr>
              <a:t>	</a:t>
            </a:r>
            <a:r>
              <a:rPr sz="3100" spc="-10" dirty="0">
                <a:latin typeface="Times New Roman"/>
                <a:cs typeface="Times New Roman"/>
              </a:rPr>
              <a:t>w</a:t>
            </a:r>
            <a:r>
              <a:rPr sz="3100" dirty="0">
                <a:latin typeface="Times New Roman"/>
                <a:cs typeface="Times New Roman"/>
              </a:rPr>
              <a:t>h</a:t>
            </a:r>
            <a:r>
              <a:rPr sz="3100" spc="-5" dirty="0">
                <a:latin typeface="Times New Roman"/>
                <a:cs typeface="Times New Roman"/>
              </a:rPr>
              <a:t>i</a:t>
            </a:r>
            <a:r>
              <a:rPr sz="3100" spc="-15" dirty="0">
                <a:latin typeface="Times New Roman"/>
                <a:cs typeface="Times New Roman"/>
              </a:rPr>
              <a:t>c</a:t>
            </a:r>
            <a:r>
              <a:rPr sz="3100" spc="-5" dirty="0">
                <a:latin typeface="Times New Roman"/>
                <a:cs typeface="Times New Roman"/>
              </a:rPr>
              <a:t>h</a:t>
            </a:r>
            <a:r>
              <a:rPr sz="3100" dirty="0">
                <a:latin typeface="Times New Roman"/>
                <a:cs typeface="Times New Roman"/>
              </a:rPr>
              <a:t>	</a:t>
            </a:r>
            <a:r>
              <a:rPr sz="3100" spc="-65" dirty="0">
                <a:latin typeface="Times New Roman"/>
                <a:cs typeface="Times New Roman"/>
              </a:rPr>
              <a:t>m</a:t>
            </a:r>
            <a:r>
              <a:rPr sz="3100" spc="-15" dirty="0">
                <a:latin typeface="Times New Roman"/>
                <a:cs typeface="Times New Roman"/>
              </a:rPr>
              <a:t>e</a:t>
            </a:r>
            <a:r>
              <a:rPr sz="3100" spc="-5" dirty="0">
                <a:latin typeface="Times New Roman"/>
                <a:cs typeface="Times New Roman"/>
              </a:rPr>
              <a:t>lts</a:t>
            </a:r>
            <a:r>
              <a:rPr sz="3100" dirty="0">
                <a:latin typeface="Times New Roman"/>
                <a:cs typeface="Times New Roman"/>
              </a:rPr>
              <a:t>	</a:t>
            </a:r>
            <a:r>
              <a:rPr sz="3100" spc="-5" dirty="0">
                <a:latin typeface="Times New Roman"/>
                <a:cs typeface="Times New Roman"/>
              </a:rPr>
              <a:t>t</a:t>
            </a:r>
            <a:r>
              <a:rPr sz="3100" dirty="0">
                <a:latin typeface="Times New Roman"/>
                <a:cs typeface="Times New Roman"/>
              </a:rPr>
              <a:t>h</a:t>
            </a:r>
            <a:r>
              <a:rPr sz="3100" spc="-5" dirty="0">
                <a:latin typeface="Times New Roman"/>
                <a:cs typeface="Times New Roman"/>
              </a:rPr>
              <a:t>e</a:t>
            </a:r>
            <a:r>
              <a:rPr sz="3100" dirty="0">
                <a:latin typeface="Times New Roman"/>
                <a:cs typeface="Times New Roman"/>
              </a:rPr>
              <a:t>	</a:t>
            </a:r>
            <a:r>
              <a:rPr sz="3100" spc="-5" dirty="0">
                <a:latin typeface="Times New Roman"/>
                <a:cs typeface="Times New Roman"/>
              </a:rPr>
              <a:t>fill</a:t>
            </a:r>
            <a:r>
              <a:rPr sz="3100" spc="-15" dirty="0">
                <a:latin typeface="Times New Roman"/>
                <a:cs typeface="Times New Roman"/>
              </a:rPr>
              <a:t>e</a:t>
            </a:r>
            <a:r>
              <a:rPr sz="3100" spc="-5" dirty="0">
                <a:latin typeface="Times New Roman"/>
                <a:cs typeface="Times New Roman"/>
              </a:rPr>
              <a:t>r</a:t>
            </a:r>
            <a:endParaRPr sz="31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body" idx="1"/>
          </p:nvPr>
        </p:nvSpPr>
        <p:spPr>
          <a:xfrm>
            <a:off x="481076" y="1517904"/>
            <a:ext cx="9746615" cy="4831706"/>
          </a:xfrm>
          <a:prstGeom prst="rect">
            <a:avLst/>
          </a:prstGeom>
        </p:spPr>
        <p:txBody>
          <a:bodyPr vert="horz" wrap="square" lIns="0" tIns="1424558" rIns="0" bIns="0" rtlCol="0">
            <a:spAutoFit/>
          </a:bodyPr>
          <a:lstStyle/>
          <a:p>
            <a:pPr marL="12700" marR="5080" algn="just">
              <a:lnSpc>
                <a:spcPct val="99700"/>
              </a:lnSpc>
              <a:spcBef>
                <a:spcPts val="105"/>
              </a:spcBef>
            </a:pPr>
            <a:r>
              <a:rPr spc="-10" dirty="0"/>
              <a:t>material </a:t>
            </a:r>
            <a:r>
              <a:rPr spc="-5" dirty="0"/>
              <a:t>and it </a:t>
            </a:r>
            <a:r>
              <a:rPr spc="-10" dirty="0"/>
              <a:t>flows </a:t>
            </a:r>
            <a:r>
              <a:rPr spc="-5" dirty="0"/>
              <a:t>into </a:t>
            </a:r>
            <a:r>
              <a:rPr spc="-10" dirty="0"/>
              <a:t>the </a:t>
            </a:r>
            <a:r>
              <a:rPr spc="-15" dirty="0"/>
              <a:t>space </a:t>
            </a:r>
            <a:r>
              <a:rPr spc="-10" dirty="0"/>
              <a:t>by capillary action. The  filler materials </a:t>
            </a:r>
            <a:r>
              <a:rPr dirty="0"/>
              <a:t>are </a:t>
            </a:r>
            <a:r>
              <a:rPr spc="-10" dirty="0"/>
              <a:t>copper-base alloys </a:t>
            </a:r>
            <a:r>
              <a:rPr spc="-5" dirty="0"/>
              <a:t>/ silver base </a:t>
            </a:r>
            <a:r>
              <a:rPr spc="-10" dirty="0"/>
              <a:t>alloys.  </a:t>
            </a:r>
            <a:r>
              <a:rPr spc="-5" dirty="0"/>
              <a:t>Brass is </a:t>
            </a:r>
            <a:r>
              <a:rPr spc="-20" dirty="0"/>
              <a:t>more commonly </a:t>
            </a:r>
            <a:r>
              <a:rPr spc="-5" dirty="0"/>
              <a:t>used </a:t>
            </a:r>
            <a:r>
              <a:rPr spc="-10" dirty="0"/>
              <a:t>filler</a:t>
            </a:r>
            <a:r>
              <a:rPr spc="10" dirty="0"/>
              <a:t> </a:t>
            </a:r>
            <a:r>
              <a:rPr spc="-15" dirty="0"/>
              <a:t>metal.</a:t>
            </a:r>
          </a:p>
          <a:p>
            <a:pPr marL="12700" marR="8890" algn="just">
              <a:lnSpc>
                <a:spcPts val="3700"/>
              </a:lnSpc>
              <a:spcBef>
                <a:spcPts val="140"/>
              </a:spcBef>
            </a:pPr>
            <a:r>
              <a:rPr dirty="0"/>
              <a:t>Eg: </a:t>
            </a:r>
            <a:r>
              <a:rPr spc="-15" dirty="0"/>
              <a:t>Small </a:t>
            </a:r>
            <a:r>
              <a:rPr spc="-5" dirty="0"/>
              <a:t>LPG </a:t>
            </a:r>
            <a:r>
              <a:rPr spc="-10" dirty="0"/>
              <a:t>cylinders, Hydraulic </a:t>
            </a:r>
            <a:r>
              <a:rPr spc="-5" dirty="0"/>
              <a:t>Fittings, </a:t>
            </a:r>
            <a:r>
              <a:rPr spc="-10" dirty="0"/>
              <a:t>Heat  </a:t>
            </a:r>
            <a:r>
              <a:rPr spc="-5" dirty="0"/>
              <a:t>Exchangers, </a:t>
            </a:r>
            <a:r>
              <a:rPr spc="-30" dirty="0"/>
              <a:t>Tube </a:t>
            </a:r>
            <a:r>
              <a:rPr spc="-5" dirty="0"/>
              <a:t>Manipulations, Machined</a:t>
            </a:r>
            <a:r>
              <a:rPr spc="-465" dirty="0"/>
              <a:t> </a:t>
            </a:r>
            <a:r>
              <a:rPr spc="-15" dirty="0"/>
              <a:t>Assemblies</a:t>
            </a:r>
          </a:p>
          <a:p>
            <a:pPr marL="12700" algn="just">
              <a:lnSpc>
                <a:spcPct val="100000"/>
              </a:lnSpc>
              <a:spcBef>
                <a:spcPts val="595"/>
              </a:spcBef>
            </a:pPr>
            <a:r>
              <a:rPr spc="-10" dirty="0"/>
              <a:t>Pressed </a:t>
            </a:r>
            <a:r>
              <a:rPr spc="-15" dirty="0"/>
              <a:t>Assemblies</a:t>
            </a:r>
            <a:r>
              <a:rPr spc="-200" dirty="0"/>
              <a:t> </a:t>
            </a:r>
            <a:r>
              <a:rPr spc="-5" dirty="0"/>
              <a:t>etc</a:t>
            </a:r>
          </a:p>
          <a:p>
            <a:pPr marL="8848725" marR="356235" indent="-265430">
              <a:lnSpc>
                <a:spcPct val="100400"/>
              </a:lnSpc>
              <a:spcBef>
                <a:spcPts val="345"/>
              </a:spcBef>
            </a:pPr>
            <a:endParaRPr sz="26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6072" y="574201"/>
            <a:ext cx="137795" cy="439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425"/>
              </a:lnSpc>
            </a:pPr>
            <a:r>
              <a:rPr sz="3100" spc="-5" dirty="0">
                <a:latin typeface="Arial"/>
                <a:cs typeface="Arial"/>
              </a:rPr>
              <a:t>•</a:t>
            </a:r>
            <a:endParaRPr sz="31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07847" y="4002532"/>
            <a:ext cx="3444240" cy="26334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202423" y="3987291"/>
            <a:ext cx="3185160" cy="26487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919728" y="3987291"/>
            <a:ext cx="3194304" cy="26487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184647" y="0"/>
            <a:ext cx="4700015" cy="30241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07847" y="0"/>
            <a:ext cx="4706112" cy="310642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66419" y="2999231"/>
            <a:ext cx="9563735" cy="970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445" algn="ctr">
              <a:lnSpc>
                <a:spcPct val="100000"/>
              </a:lnSpc>
              <a:spcBef>
                <a:spcPts val="95"/>
              </a:spcBef>
              <a:tabLst>
                <a:tab pos="1811655" algn="l"/>
              </a:tabLst>
            </a:pPr>
            <a:r>
              <a:rPr sz="3100" i="1" spc="-5" dirty="0">
                <a:latin typeface="Times New Roman"/>
                <a:cs typeface="Times New Roman"/>
              </a:rPr>
              <a:t>BRAZING	</a:t>
            </a:r>
            <a:r>
              <a:rPr sz="3100" i="1" spc="-10" dirty="0">
                <a:latin typeface="Times New Roman"/>
                <a:cs typeface="Times New Roman"/>
              </a:rPr>
              <a:t>OF</a:t>
            </a:r>
            <a:endParaRPr sz="31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3100" i="1" spc="-80" dirty="0">
                <a:latin typeface="Times New Roman"/>
                <a:cs typeface="Times New Roman"/>
              </a:rPr>
              <a:t>WATCH </a:t>
            </a:r>
            <a:r>
              <a:rPr sz="3100" i="1" spc="-5" dirty="0">
                <a:latin typeface="Times New Roman"/>
                <a:cs typeface="Times New Roman"/>
              </a:rPr>
              <a:t>ASSEMBLIES, </a:t>
            </a:r>
            <a:r>
              <a:rPr sz="3100" i="1" spc="-10" dirty="0">
                <a:latin typeface="Times New Roman"/>
                <a:cs typeface="Times New Roman"/>
              </a:rPr>
              <a:t>CONNECTORS </a:t>
            </a:r>
            <a:r>
              <a:rPr sz="3100" i="1" spc="-5" dirty="0">
                <a:latin typeface="Times New Roman"/>
                <a:cs typeface="Times New Roman"/>
              </a:rPr>
              <a:t>IN</a:t>
            </a:r>
            <a:r>
              <a:rPr sz="3100" i="1" spc="-170" dirty="0">
                <a:latin typeface="Times New Roman"/>
                <a:cs typeface="Times New Roman"/>
              </a:rPr>
              <a:t> </a:t>
            </a:r>
            <a:r>
              <a:rPr sz="3100" i="1" spc="-10" dirty="0">
                <a:latin typeface="Times New Roman"/>
                <a:cs typeface="Times New Roman"/>
              </a:rPr>
              <a:t>AUTOMOBILES</a:t>
            </a:r>
            <a:endParaRPr sz="31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535"/>
              </a:lnSpc>
            </a:pPr>
            <a:fld id="{81D60167-4931-47E6-BA6A-407CBD079E47}" type="slidenum">
              <a:rPr spc="10" dirty="0"/>
              <a:pPr marL="25400">
                <a:lnSpc>
                  <a:spcPts val="1535"/>
                </a:lnSpc>
              </a:pPr>
              <a:t>48</a:t>
            </a:fld>
            <a:endParaRPr spc="10" dirty="0"/>
          </a:p>
        </p:txBody>
      </p:sp>
      <p:sp>
        <p:nvSpPr>
          <p:cNvPr id="9" name="object 9"/>
          <p:cNvSpPr txBox="1"/>
          <p:nvPr/>
        </p:nvSpPr>
        <p:spPr>
          <a:xfrm>
            <a:off x="551180" y="6656831"/>
            <a:ext cx="9624695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227705" algn="l"/>
              </a:tabLst>
            </a:pPr>
            <a:r>
              <a:rPr sz="3100" i="1" spc="-5" dirty="0">
                <a:latin typeface="Times New Roman"/>
                <a:cs typeface="Times New Roman"/>
              </a:rPr>
              <a:t>BRAZE</a:t>
            </a:r>
            <a:r>
              <a:rPr sz="3100" i="1" spc="-40" dirty="0">
                <a:latin typeface="Times New Roman"/>
                <a:cs typeface="Times New Roman"/>
              </a:rPr>
              <a:t> </a:t>
            </a:r>
            <a:r>
              <a:rPr sz="3100" i="1" spc="-10" dirty="0">
                <a:latin typeface="Times New Roman"/>
                <a:cs typeface="Times New Roman"/>
              </a:rPr>
              <a:t>WELDING	OF </a:t>
            </a:r>
            <a:r>
              <a:rPr sz="3100" i="1" spc="-5" dirty="0">
                <a:latin typeface="Times New Roman"/>
                <a:cs typeface="Times New Roman"/>
              </a:rPr>
              <a:t>COPPER TUBES, </a:t>
            </a:r>
            <a:r>
              <a:rPr sz="3100" i="1" dirty="0">
                <a:latin typeface="Times New Roman"/>
                <a:cs typeface="Times New Roman"/>
              </a:rPr>
              <a:t>CYCLE</a:t>
            </a:r>
            <a:r>
              <a:rPr sz="3100" i="1" spc="-135" dirty="0">
                <a:latin typeface="Times New Roman"/>
                <a:cs typeface="Times New Roman"/>
              </a:rPr>
              <a:t> </a:t>
            </a:r>
            <a:r>
              <a:rPr sz="3100" i="1" spc="-5" dirty="0">
                <a:latin typeface="Times New Roman"/>
                <a:cs typeface="Times New Roman"/>
              </a:rPr>
              <a:t>FRAMES</a:t>
            </a:r>
            <a:endParaRPr sz="3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535"/>
              </a:lnSpc>
            </a:pPr>
            <a:fld id="{81D60167-4931-47E6-BA6A-407CBD079E47}" type="slidenum">
              <a:rPr spc="10" dirty="0"/>
              <a:pPr marL="25400">
                <a:lnSpc>
                  <a:spcPts val="1535"/>
                </a:lnSpc>
              </a:pPr>
              <a:t>49</a:t>
            </a:fld>
            <a:endParaRPr spc="10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1076" y="103631"/>
            <a:ext cx="5502275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329055" algn="l"/>
                <a:tab pos="4053840" algn="l"/>
              </a:tabLst>
            </a:pPr>
            <a:r>
              <a:rPr spc="-5" dirty="0"/>
              <a:t>Bronze	</a:t>
            </a:r>
            <a:r>
              <a:rPr spc="-40" dirty="0"/>
              <a:t>Welding</a:t>
            </a:r>
            <a:r>
              <a:rPr spc="-35" dirty="0"/>
              <a:t> </a:t>
            </a:r>
            <a:r>
              <a:rPr spc="-5" dirty="0"/>
              <a:t>/</a:t>
            </a:r>
            <a:r>
              <a:rPr spc="-20" dirty="0"/>
              <a:t> </a:t>
            </a:r>
            <a:r>
              <a:rPr spc="-10" dirty="0"/>
              <a:t>Braze	</a:t>
            </a:r>
            <a:r>
              <a:rPr spc="-35" dirty="0"/>
              <a:t>Welding</a:t>
            </a:r>
            <a:r>
              <a:rPr u="none" spc="-35" dirty="0"/>
              <a:t>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81076" y="576072"/>
            <a:ext cx="9746615" cy="56762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algn="just">
              <a:lnSpc>
                <a:spcPct val="99600"/>
              </a:lnSpc>
              <a:spcBef>
                <a:spcPts val="110"/>
              </a:spcBef>
            </a:pPr>
            <a:r>
              <a:rPr sz="3100" spc="-5" dirty="0">
                <a:latin typeface="Times New Roman"/>
                <a:cs typeface="Times New Roman"/>
              </a:rPr>
              <a:t>This </a:t>
            </a:r>
            <a:r>
              <a:rPr sz="3100" spc="-10" dirty="0">
                <a:latin typeface="Times New Roman"/>
                <a:cs typeface="Times New Roman"/>
              </a:rPr>
              <a:t>process requires </a:t>
            </a:r>
            <a:r>
              <a:rPr sz="3100" spc="-20" dirty="0">
                <a:latin typeface="Times New Roman"/>
                <a:cs typeface="Times New Roman"/>
              </a:rPr>
              <a:t>more </a:t>
            </a:r>
            <a:r>
              <a:rPr sz="3100" spc="-10" dirty="0">
                <a:latin typeface="Times New Roman"/>
                <a:cs typeface="Times New Roman"/>
              </a:rPr>
              <a:t>heat </a:t>
            </a:r>
            <a:r>
              <a:rPr sz="3100" spc="-5" dirty="0">
                <a:latin typeface="Times New Roman"/>
                <a:cs typeface="Times New Roman"/>
              </a:rPr>
              <a:t>than </a:t>
            </a:r>
            <a:r>
              <a:rPr sz="3100" spc="-10" dirty="0">
                <a:latin typeface="Times New Roman"/>
                <a:cs typeface="Times New Roman"/>
              </a:rPr>
              <a:t>Brazing and </a:t>
            </a:r>
            <a:r>
              <a:rPr sz="3100" spc="-50" dirty="0">
                <a:latin typeface="Times New Roman"/>
                <a:cs typeface="Times New Roman"/>
              </a:rPr>
              <a:t>Tin </a:t>
            </a:r>
            <a:r>
              <a:rPr sz="3100" spc="-5" dirty="0">
                <a:latin typeface="Times New Roman"/>
                <a:cs typeface="Times New Roman"/>
              </a:rPr>
              <a:t>is  </a:t>
            </a:r>
            <a:r>
              <a:rPr sz="3100" spc="-10" dirty="0">
                <a:latin typeface="Times New Roman"/>
                <a:cs typeface="Times New Roman"/>
              </a:rPr>
              <a:t>added </a:t>
            </a:r>
            <a:r>
              <a:rPr sz="3100" spc="-5" dirty="0">
                <a:latin typeface="Times New Roman"/>
                <a:cs typeface="Times New Roman"/>
              </a:rPr>
              <a:t>in </a:t>
            </a:r>
            <a:r>
              <a:rPr sz="3100" spc="-15" dirty="0">
                <a:latin typeface="Times New Roman"/>
                <a:cs typeface="Times New Roman"/>
              </a:rPr>
              <a:t>filler metal </a:t>
            </a:r>
            <a:r>
              <a:rPr sz="3100" spc="-10" dirty="0">
                <a:latin typeface="Times New Roman"/>
                <a:cs typeface="Times New Roman"/>
              </a:rPr>
              <a:t>for better flowing </a:t>
            </a:r>
            <a:r>
              <a:rPr sz="3100" dirty="0">
                <a:latin typeface="Times New Roman"/>
                <a:cs typeface="Times New Roman"/>
              </a:rPr>
              <a:t>of </a:t>
            </a:r>
            <a:r>
              <a:rPr sz="3100" spc="-20" dirty="0">
                <a:latin typeface="Times New Roman"/>
                <a:cs typeface="Times New Roman"/>
              </a:rPr>
              <a:t>melted </a:t>
            </a:r>
            <a:r>
              <a:rPr sz="3100" spc="-10" dirty="0">
                <a:latin typeface="Times New Roman"/>
                <a:cs typeface="Times New Roman"/>
              </a:rPr>
              <a:t>filler </a:t>
            </a:r>
            <a:r>
              <a:rPr sz="3100" spc="-15" dirty="0">
                <a:latin typeface="Times New Roman"/>
                <a:cs typeface="Times New Roman"/>
              </a:rPr>
              <a:t>metal. </a:t>
            </a:r>
            <a:r>
              <a:rPr sz="3100" spc="745" dirty="0">
                <a:latin typeface="Times New Roman"/>
                <a:cs typeface="Times New Roman"/>
              </a:rPr>
              <a:t> </a:t>
            </a:r>
            <a:r>
              <a:rPr sz="3100" spc="-5" dirty="0">
                <a:latin typeface="Times New Roman"/>
                <a:cs typeface="Times New Roman"/>
              </a:rPr>
              <a:t>This process is </a:t>
            </a:r>
            <a:r>
              <a:rPr sz="3100" spc="-10" dirty="0">
                <a:latin typeface="Times New Roman"/>
                <a:cs typeface="Times New Roman"/>
              </a:rPr>
              <a:t>intermediate between </a:t>
            </a:r>
            <a:r>
              <a:rPr sz="3100" spc="-5" dirty="0">
                <a:latin typeface="Times New Roman"/>
                <a:cs typeface="Times New Roman"/>
              </a:rPr>
              <a:t>true </a:t>
            </a:r>
            <a:r>
              <a:rPr sz="3100" spc="-10" dirty="0">
                <a:latin typeface="Times New Roman"/>
                <a:cs typeface="Times New Roman"/>
              </a:rPr>
              <a:t>welding </a:t>
            </a:r>
            <a:r>
              <a:rPr sz="3100" spc="-15" dirty="0">
                <a:latin typeface="Times New Roman"/>
                <a:cs typeface="Times New Roman"/>
              </a:rPr>
              <a:t>and </a:t>
            </a:r>
            <a:r>
              <a:rPr sz="3100" spc="-5" dirty="0">
                <a:latin typeface="Times New Roman"/>
                <a:cs typeface="Times New Roman"/>
              </a:rPr>
              <a:t>true  brazing. </a:t>
            </a:r>
            <a:r>
              <a:rPr sz="3100" spc="-10" dirty="0">
                <a:latin typeface="Times New Roman"/>
                <a:cs typeface="Times New Roman"/>
              </a:rPr>
              <a:t>Here </a:t>
            </a:r>
            <a:r>
              <a:rPr sz="3100" dirty="0">
                <a:latin typeface="Times New Roman"/>
                <a:cs typeface="Times New Roman"/>
              </a:rPr>
              <a:t>the </a:t>
            </a:r>
            <a:r>
              <a:rPr sz="3100" spc="-5" dirty="0">
                <a:latin typeface="Times New Roman"/>
                <a:cs typeface="Times New Roman"/>
              </a:rPr>
              <a:t>parts are </a:t>
            </a:r>
            <a:r>
              <a:rPr sz="3100" spc="-10" dirty="0">
                <a:latin typeface="Times New Roman"/>
                <a:cs typeface="Times New Roman"/>
              </a:rPr>
              <a:t>heated </a:t>
            </a:r>
            <a:r>
              <a:rPr sz="3100" spc="-5" dirty="0">
                <a:latin typeface="Times New Roman"/>
                <a:cs typeface="Times New Roman"/>
              </a:rPr>
              <a:t>to a </a:t>
            </a:r>
            <a:r>
              <a:rPr sz="3100" spc="-15" dirty="0">
                <a:latin typeface="Times New Roman"/>
                <a:cs typeface="Times New Roman"/>
              </a:rPr>
              <a:t>temp. </a:t>
            </a:r>
            <a:r>
              <a:rPr sz="3100" dirty="0">
                <a:latin typeface="Times New Roman"/>
                <a:cs typeface="Times New Roman"/>
              </a:rPr>
              <a:t>of </a:t>
            </a:r>
            <a:r>
              <a:rPr sz="3100" spc="-10" dirty="0">
                <a:latin typeface="Times New Roman"/>
                <a:cs typeface="Times New Roman"/>
              </a:rPr>
              <a:t>melting  </a:t>
            </a:r>
            <a:r>
              <a:rPr sz="3100" spc="-5" dirty="0">
                <a:latin typeface="Times New Roman"/>
                <a:cs typeface="Times New Roman"/>
              </a:rPr>
              <a:t>point </a:t>
            </a:r>
            <a:r>
              <a:rPr sz="3100" dirty="0">
                <a:latin typeface="Times New Roman"/>
                <a:cs typeface="Times New Roman"/>
              </a:rPr>
              <a:t>of the </a:t>
            </a:r>
            <a:r>
              <a:rPr sz="3100" spc="-10" dirty="0">
                <a:latin typeface="Times New Roman"/>
                <a:cs typeface="Times New Roman"/>
              </a:rPr>
              <a:t>bronze </a:t>
            </a:r>
            <a:r>
              <a:rPr sz="3100" spc="-5" dirty="0">
                <a:latin typeface="Times New Roman"/>
                <a:cs typeface="Times New Roman"/>
              </a:rPr>
              <a:t>– </a:t>
            </a:r>
            <a:r>
              <a:rPr sz="3100" spc="-10" dirty="0">
                <a:latin typeface="Times New Roman"/>
                <a:cs typeface="Times New Roman"/>
              </a:rPr>
              <a:t>filling rod </a:t>
            </a:r>
            <a:r>
              <a:rPr sz="3100" spc="-15" dirty="0">
                <a:latin typeface="Times New Roman"/>
                <a:cs typeface="Times New Roman"/>
              </a:rPr>
              <a:t>which </a:t>
            </a:r>
            <a:r>
              <a:rPr sz="3100" spc="-10" dirty="0">
                <a:latin typeface="Times New Roman"/>
                <a:cs typeface="Times New Roman"/>
              </a:rPr>
              <a:t>contains </a:t>
            </a:r>
            <a:r>
              <a:rPr sz="3100" spc="-5" dirty="0">
                <a:latin typeface="Times New Roman"/>
                <a:cs typeface="Times New Roman"/>
              </a:rPr>
              <a:t>60% Cu and  </a:t>
            </a:r>
            <a:r>
              <a:rPr sz="3100" dirty="0">
                <a:latin typeface="Times New Roman"/>
                <a:cs typeface="Times New Roman"/>
              </a:rPr>
              <a:t>40% Sn. </a:t>
            </a:r>
            <a:r>
              <a:rPr sz="3100" spc="-5" dirty="0">
                <a:latin typeface="Times New Roman"/>
                <a:cs typeface="Times New Roman"/>
              </a:rPr>
              <a:t>During </a:t>
            </a:r>
            <a:r>
              <a:rPr sz="3100" spc="-10" dirty="0">
                <a:latin typeface="Times New Roman"/>
                <a:cs typeface="Times New Roman"/>
              </a:rPr>
              <a:t>the operation, </a:t>
            </a:r>
            <a:r>
              <a:rPr sz="3100" dirty="0">
                <a:latin typeface="Times New Roman"/>
                <a:cs typeface="Times New Roman"/>
              </a:rPr>
              <a:t>the </a:t>
            </a:r>
            <a:r>
              <a:rPr sz="3100" spc="-15" dirty="0">
                <a:latin typeface="Times New Roman"/>
                <a:cs typeface="Times New Roman"/>
              </a:rPr>
              <a:t>edges </a:t>
            </a:r>
            <a:r>
              <a:rPr sz="3100" dirty="0">
                <a:latin typeface="Times New Roman"/>
                <a:cs typeface="Times New Roman"/>
              </a:rPr>
              <a:t>of the </a:t>
            </a:r>
            <a:r>
              <a:rPr sz="3100" spc="-10" dirty="0">
                <a:latin typeface="Times New Roman"/>
                <a:cs typeface="Times New Roman"/>
              </a:rPr>
              <a:t>parent </a:t>
            </a:r>
            <a:r>
              <a:rPr sz="3100" spc="-15" dirty="0">
                <a:latin typeface="Times New Roman"/>
                <a:cs typeface="Times New Roman"/>
              </a:rPr>
              <a:t>metal  </a:t>
            </a:r>
            <a:r>
              <a:rPr sz="3100" spc="-5" dirty="0">
                <a:latin typeface="Times New Roman"/>
                <a:cs typeface="Times New Roman"/>
              </a:rPr>
              <a:t>are </a:t>
            </a:r>
            <a:r>
              <a:rPr sz="3100" spc="-10" dirty="0">
                <a:latin typeface="Times New Roman"/>
                <a:cs typeface="Times New Roman"/>
              </a:rPr>
              <a:t>heated </a:t>
            </a:r>
            <a:r>
              <a:rPr sz="3100" dirty="0">
                <a:latin typeface="Times New Roman"/>
                <a:cs typeface="Times New Roman"/>
              </a:rPr>
              <a:t>by </a:t>
            </a:r>
            <a:r>
              <a:rPr sz="3100" spc="-10" dirty="0">
                <a:latin typeface="Times New Roman"/>
                <a:cs typeface="Times New Roman"/>
              </a:rPr>
              <a:t>oxy-acetylene </a:t>
            </a:r>
            <a:r>
              <a:rPr sz="3100" spc="-25" dirty="0">
                <a:latin typeface="Times New Roman"/>
                <a:cs typeface="Times New Roman"/>
              </a:rPr>
              <a:t>flame </a:t>
            </a:r>
            <a:r>
              <a:rPr sz="3100" dirty="0">
                <a:latin typeface="Times New Roman"/>
                <a:cs typeface="Times New Roman"/>
              </a:rPr>
              <a:t>or </a:t>
            </a:r>
            <a:r>
              <a:rPr sz="3100" spc="-15" dirty="0">
                <a:latin typeface="Times New Roman"/>
                <a:cs typeface="Times New Roman"/>
              </a:rPr>
              <a:t>some </a:t>
            </a:r>
            <a:r>
              <a:rPr sz="3100" spc="-5" dirty="0">
                <a:latin typeface="Times New Roman"/>
                <a:cs typeface="Times New Roman"/>
              </a:rPr>
              <a:t>other </a:t>
            </a:r>
            <a:r>
              <a:rPr sz="3100" spc="-10" dirty="0">
                <a:latin typeface="Times New Roman"/>
                <a:cs typeface="Times New Roman"/>
              </a:rPr>
              <a:t>suitable heat  </a:t>
            </a:r>
            <a:r>
              <a:rPr sz="3100" spc="-5" dirty="0">
                <a:latin typeface="Times New Roman"/>
                <a:cs typeface="Times New Roman"/>
              </a:rPr>
              <a:t>source. </a:t>
            </a:r>
            <a:r>
              <a:rPr sz="3100" spc="-10" dirty="0">
                <a:latin typeface="Times New Roman"/>
                <a:cs typeface="Times New Roman"/>
              </a:rPr>
              <a:t>Here </a:t>
            </a:r>
            <a:r>
              <a:rPr sz="3100" dirty="0">
                <a:latin typeface="Times New Roman"/>
                <a:cs typeface="Times New Roman"/>
              </a:rPr>
              <a:t>the </a:t>
            </a:r>
            <a:r>
              <a:rPr sz="3100" spc="-5" dirty="0">
                <a:latin typeface="Times New Roman"/>
                <a:cs typeface="Times New Roman"/>
              </a:rPr>
              <a:t>filler </a:t>
            </a:r>
            <a:r>
              <a:rPr sz="3100" spc="-20" dirty="0">
                <a:latin typeface="Times New Roman"/>
                <a:cs typeface="Times New Roman"/>
              </a:rPr>
              <a:t>metal </a:t>
            </a:r>
            <a:r>
              <a:rPr sz="3100" spc="-10" dirty="0">
                <a:latin typeface="Times New Roman"/>
                <a:cs typeface="Times New Roman"/>
              </a:rPr>
              <a:t>reaches </a:t>
            </a:r>
            <a:r>
              <a:rPr sz="3100" dirty="0">
                <a:latin typeface="Times New Roman"/>
                <a:cs typeface="Times New Roman"/>
              </a:rPr>
              <a:t>the </a:t>
            </a:r>
            <a:r>
              <a:rPr sz="3100" spc="-5" dirty="0">
                <a:latin typeface="Times New Roman"/>
                <a:cs typeface="Times New Roman"/>
              </a:rPr>
              <a:t>Joint without </a:t>
            </a:r>
            <a:r>
              <a:rPr sz="3100" dirty="0">
                <a:latin typeface="Times New Roman"/>
                <a:cs typeface="Times New Roman"/>
              </a:rPr>
              <a:t>the  </a:t>
            </a:r>
            <a:r>
              <a:rPr sz="3100" spc="-10" dirty="0">
                <a:latin typeface="Times New Roman"/>
                <a:cs typeface="Times New Roman"/>
              </a:rPr>
              <a:t>capillary action </a:t>
            </a:r>
            <a:r>
              <a:rPr sz="3100" spc="-15" dirty="0">
                <a:latin typeface="Times New Roman"/>
                <a:cs typeface="Times New Roman"/>
              </a:rPr>
              <a:t>since </a:t>
            </a:r>
            <a:r>
              <a:rPr sz="3100" dirty="0">
                <a:latin typeface="Times New Roman"/>
                <a:cs typeface="Times New Roman"/>
              </a:rPr>
              <a:t>the </a:t>
            </a:r>
            <a:r>
              <a:rPr sz="3100" spc="-5" dirty="0">
                <a:latin typeface="Times New Roman"/>
                <a:cs typeface="Times New Roman"/>
              </a:rPr>
              <a:t>Joint gap is </a:t>
            </a:r>
            <a:r>
              <a:rPr sz="3100" spc="-10" dirty="0">
                <a:latin typeface="Times New Roman"/>
                <a:cs typeface="Times New Roman"/>
              </a:rPr>
              <a:t>more. </a:t>
            </a:r>
            <a:r>
              <a:rPr sz="3100" spc="-5" dirty="0">
                <a:latin typeface="Times New Roman"/>
                <a:cs typeface="Times New Roman"/>
              </a:rPr>
              <a:t>The </a:t>
            </a:r>
            <a:r>
              <a:rPr sz="3100" spc="-10" dirty="0">
                <a:latin typeface="Times New Roman"/>
                <a:cs typeface="Times New Roman"/>
              </a:rPr>
              <a:t>filler </a:t>
            </a:r>
            <a:r>
              <a:rPr sz="3100" spc="-15" dirty="0">
                <a:latin typeface="Times New Roman"/>
                <a:cs typeface="Times New Roman"/>
              </a:rPr>
              <a:t>metal  </a:t>
            </a:r>
            <a:r>
              <a:rPr sz="3100" spc="-5" dirty="0">
                <a:latin typeface="Times New Roman"/>
                <a:cs typeface="Times New Roman"/>
              </a:rPr>
              <a:t>enters </a:t>
            </a:r>
            <a:r>
              <a:rPr sz="3100" dirty="0">
                <a:latin typeface="Times New Roman"/>
                <a:cs typeface="Times New Roman"/>
              </a:rPr>
              <a:t>the </a:t>
            </a:r>
            <a:r>
              <a:rPr sz="3100" spc="-5" dirty="0">
                <a:latin typeface="Times New Roman"/>
                <a:cs typeface="Times New Roman"/>
              </a:rPr>
              <a:t>joint </a:t>
            </a:r>
            <a:r>
              <a:rPr sz="3100" dirty="0">
                <a:latin typeface="Times New Roman"/>
                <a:cs typeface="Times New Roman"/>
              </a:rPr>
              <a:t>by</a:t>
            </a:r>
            <a:r>
              <a:rPr sz="3100" spc="-135" dirty="0">
                <a:latin typeface="Times New Roman"/>
                <a:cs typeface="Times New Roman"/>
              </a:rPr>
              <a:t> </a:t>
            </a:r>
            <a:r>
              <a:rPr sz="3100" spc="-30" dirty="0">
                <a:latin typeface="Times New Roman"/>
                <a:cs typeface="Times New Roman"/>
              </a:rPr>
              <a:t>gravity.</a:t>
            </a:r>
            <a:endParaRPr sz="3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2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3100" dirty="0">
                <a:latin typeface="Times New Roman"/>
                <a:cs typeface="Times New Roman"/>
              </a:rPr>
              <a:t>Eg:</a:t>
            </a:r>
            <a:r>
              <a:rPr sz="3100" spc="475" dirty="0">
                <a:latin typeface="Times New Roman"/>
                <a:cs typeface="Times New Roman"/>
              </a:rPr>
              <a:t> </a:t>
            </a:r>
            <a:r>
              <a:rPr sz="3100" spc="-10" dirty="0">
                <a:latin typeface="Times New Roman"/>
                <a:cs typeface="Times New Roman"/>
              </a:rPr>
              <a:t>Carbide</a:t>
            </a:r>
            <a:r>
              <a:rPr sz="3100" spc="490" dirty="0">
                <a:latin typeface="Times New Roman"/>
                <a:cs typeface="Times New Roman"/>
              </a:rPr>
              <a:t> </a:t>
            </a:r>
            <a:r>
              <a:rPr sz="3100" spc="-10" dirty="0">
                <a:latin typeface="Times New Roman"/>
                <a:cs typeface="Times New Roman"/>
              </a:rPr>
              <a:t>inserts</a:t>
            </a:r>
            <a:r>
              <a:rPr sz="3100" spc="495" dirty="0">
                <a:latin typeface="Times New Roman"/>
                <a:cs typeface="Times New Roman"/>
              </a:rPr>
              <a:t> </a:t>
            </a:r>
            <a:r>
              <a:rPr sz="3100" spc="-5" dirty="0">
                <a:latin typeface="Times New Roman"/>
                <a:cs typeface="Times New Roman"/>
              </a:rPr>
              <a:t>in</a:t>
            </a:r>
            <a:r>
              <a:rPr sz="3100" spc="484" dirty="0">
                <a:latin typeface="Times New Roman"/>
                <a:cs typeface="Times New Roman"/>
              </a:rPr>
              <a:t> </a:t>
            </a:r>
            <a:r>
              <a:rPr sz="3100" spc="-10" dirty="0">
                <a:latin typeface="Times New Roman"/>
                <a:cs typeface="Times New Roman"/>
              </a:rPr>
              <a:t>tool</a:t>
            </a:r>
            <a:r>
              <a:rPr sz="3100" spc="500" dirty="0">
                <a:latin typeface="Times New Roman"/>
                <a:cs typeface="Times New Roman"/>
              </a:rPr>
              <a:t> </a:t>
            </a:r>
            <a:r>
              <a:rPr sz="3100" spc="-10" dirty="0">
                <a:latin typeface="Times New Roman"/>
                <a:cs typeface="Times New Roman"/>
              </a:rPr>
              <a:t>shanks,</a:t>
            </a:r>
            <a:r>
              <a:rPr sz="3100" spc="484" dirty="0">
                <a:latin typeface="Times New Roman"/>
                <a:cs typeface="Times New Roman"/>
              </a:rPr>
              <a:t> </a:t>
            </a:r>
            <a:r>
              <a:rPr sz="3100" spc="-10" dirty="0">
                <a:latin typeface="Times New Roman"/>
                <a:cs typeface="Times New Roman"/>
              </a:rPr>
              <a:t>carbide</a:t>
            </a:r>
            <a:r>
              <a:rPr sz="3100" spc="470" dirty="0">
                <a:latin typeface="Times New Roman"/>
                <a:cs typeface="Times New Roman"/>
              </a:rPr>
              <a:t> </a:t>
            </a:r>
            <a:r>
              <a:rPr sz="3100" spc="-5" dirty="0">
                <a:latin typeface="Times New Roman"/>
                <a:cs typeface="Times New Roman"/>
              </a:rPr>
              <a:t>drill</a:t>
            </a:r>
            <a:r>
              <a:rPr sz="3100" spc="475" dirty="0">
                <a:latin typeface="Times New Roman"/>
                <a:cs typeface="Times New Roman"/>
              </a:rPr>
              <a:t> </a:t>
            </a:r>
            <a:r>
              <a:rPr sz="3100" spc="-5" dirty="0">
                <a:latin typeface="Times New Roman"/>
                <a:cs typeface="Times New Roman"/>
              </a:rPr>
              <a:t>bits,</a:t>
            </a:r>
            <a:r>
              <a:rPr sz="3100" spc="495" dirty="0">
                <a:latin typeface="Times New Roman"/>
                <a:cs typeface="Times New Roman"/>
              </a:rPr>
              <a:t> </a:t>
            </a:r>
            <a:r>
              <a:rPr sz="3100" spc="-15" dirty="0">
                <a:latin typeface="Times New Roman"/>
                <a:cs typeface="Times New Roman"/>
              </a:rPr>
              <a:t>repair</a:t>
            </a:r>
            <a:endParaRPr sz="31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81076" y="6224015"/>
            <a:ext cx="1538605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100" spc="-5" dirty="0">
                <a:latin typeface="Times New Roman"/>
                <a:cs typeface="Times New Roman"/>
              </a:rPr>
              <a:t>works</a:t>
            </a:r>
            <a:r>
              <a:rPr sz="3100" spc="-125" dirty="0">
                <a:latin typeface="Times New Roman"/>
                <a:cs typeface="Times New Roman"/>
              </a:rPr>
              <a:t> </a:t>
            </a:r>
            <a:r>
              <a:rPr sz="3100" spc="-5" dirty="0">
                <a:latin typeface="Times New Roman"/>
                <a:cs typeface="Times New Roman"/>
              </a:rPr>
              <a:t>etc</a:t>
            </a:r>
            <a:endParaRPr sz="3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8800" y="3355136"/>
            <a:ext cx="9741855" cy="38762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63372" y="21336"/>
            <a:ext cx="9493250" cy="332295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100" u="heavy" spc="-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Types </a:t>
            </a:r>
            <a:r>
              <a:rPr sz="31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of </a:t>
            </a:r>
            <a:r>
              <a:rPr sz="3100" u="heavy" spc="-5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Welds </a:t>
            </a:r>
            <a:r>
              <a:rPr sz="3100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&amp; </a:t>
            </a:r>
            <a:r>
              <a:rPr sz="3100" u="heavy" spc="-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Welded</a:t>
            </a:r>
            <a:r>
              <a:rPr sz="3100" u="heavy" spc="-16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100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joints:</a:t>
            </a:r>
            <a:endParaRPr sz="3100">
              <a:latin typeface="Times New Roman"/>
              <a:cs typeface="Times New Roman"/>
            </a:endParaRPr>
          </a:p>
          <a:p>
            <a:pPr marL="12700" marR="711835">
              <a:lnSpc>
                <a:spcPts val="3700"/>
              </a:lnSpc>
              <a:spcBef>
                <a:spcPts val="140"/>
              </a:spcBef>
              <a:tabLst>
                <a:tab pos="6498590" algn="l"/>
              </a:tabLst>
            </a:pPr>
            <a:r>
              <a:rPr sz="3100" spc="-5" dirty="0">
                <a:latin typeface="Times New Roman"/>
                <a:cs typeface="Times New Roman"/>
              </a:rPr>
              <a:t>The </a:t>
            </a:r>
            <a:r>
              <a:rPr sz="3100" spc="-15" dirty="0">
                <a:latin typeface="Times New Roman"/>
                <a:cs typeface="Times New Roman"/>
              </a:rPr>
              <a:t>different </a:t>
            </a:r>
            <a:r>
              <a:rPr sz="3100" spc="-5" dirty="0">
                <a:latin typeface="Times New Roman"/>
                <a:cs typeface="Times New Roman"/>
              </a:rPr>
              <a:t>types </a:t>
            </a:r>
            <a:r>
              <a:rPr sz="3100" dirty="0">
                <a:latin typeface="Times New Roman"/>
                <a:cs typeface="Times New Roman"/>
              </a:rPr>
              <a:t>of </a:t>
            </a:r>
            <a:r>
              <a:rPr sz="3100" spc="-5" dirty="0">
                <a:latin typeface="Times New Roman"/>
                <a:cs typeface="Times New Roman"/>
              </a:rPr>
              <a:t>joints are Lap, Butt, </a:t>
            </a:r>
            <a:r>
              <a:rPr sz="3100" spc="-20" dirty="0">
                <a:latin typeface="Times New Roman"/>
                <a:cs typeface="Times New Roman"/>
              </a:rPr>
              <a:t>Corner, </a:t>
            </a:r>
            <a:r>
              <a:rPr sz="3100" spc="-10" dirty="0">
                <a:latin typeface="Times New Roman"/>
                <a:cs typeface="Times New Roman"/>
              </a:rPr>
              <a:t>etc.  </a:t>
            </a:r>
            <a:r>
              <a:rPr sz="3100" spc="-5" dirty="0">
                <a:latin typeface="Times New Roman"/>
                <a:cs typeface="Times New Roman"/>
              </a:rPr>
              <a:t>Butt Joints require edge</a:t>
            </a:r>
            <a:r>
              <a:rPr sz="3100" spc="-120" dirty="0">
                <a:latin typeface="Times New Roman"/>
                <a:cs typeface="Times New Roman"/>
              </a:rPr>
              <a:t> </a:t>
            </a:r>
            <a:r>
              <a:rPr sz="3100" spc="-5" dirty="0">
                <a:latin typeface="Times New Roman"/>
                <a:cs typeface="Times New Roman"/>
              </a:rPr>
              <a:t>preparation</a:t>
            </a:r>
            <a:r>
              <a:rPr sz="3100" spc="-45" dirty="0">
                <a:latin typeface="Times New Roman"/>
                <a:cs typeface="Times New Roman"/>
              </a:rPr>
              <a:t> </a:t>
            </a:r>
            <a:r>
              <a:rPr sz="3100" spc="-5" dirty="0">
                <a:latin typeface="Times New Roman"/>
                <a:cs typeface="Times New Roman"/>
              </a:rPr>
              <a:t>like	</a:t>
            </a:r>
            <a:r>
              <a:rPr sz="3100" spc="-210" dirty="0">
                <a:latin typeface="Times New Roman"/>
                <a:cs typeface="Times New Roman"/>
              </a:rPr>
              <a:t>V, </a:t>
            </a:r>
            <a:r>
              <a:rPr sz="3100" spc="-5" dirty="0">
                <a:latin typeface="Times New Roman"/>
                <a:cs typeface="Times New Roman"/>
              </a:rPr>
              <a:t>U, J,</a:t>
            </a:r>
            <a:r>
              <a:rPr sz="3100" spc="-430" dirty="0">
                <a:latin typeface="Times New Roman"/>
                <a:cs typeface="Times New Roman"/>
              </a:rPr>
              <a:t> </a:t>
            </a:r>
            <a:r>
              <a:rPr sz="3100" spc="-5" dirty="0">
                <a:latin typeface="Times New Roman"/>
                <a:cs typeface="Times New Roman"/>
              </a:rPr>
              <a:t>Bevel.</a:t>
            </a:r>
            <a:endParaRPr sz="3100">
              <a:latin typeface="Times New Roman"/>
              <a:cs typeface="Times New Roman"/>
            </a:endParaRPr>
          </a:p>
          <a:p>
            <a:pPr marL="12700" marR="5080">
              <a:lnSpc>
                <a:spcPts val="3700"/>
              </a:lnSpc>
              <a:spcBef>
                <a:spcPts val="15"/>
              </a:spcBef>
              <a:tabLst>
                <a:tab pos="792480" algn="l"/>
                <a:tab pos="1859280" algn="l"/>
                <a:tab pos="2490470" algn="l"/>
                <a:tab pos="3706495" algn="l"/>
                <a:tab pos="4170045" algn="l"/>
                <a:tab pos="5166360" algn="l"/>
                <a:tab pos="5821680" algn="l"/>
                <a:tab pos="7147559" algn="l"/>
                <a:tab pos="7629525" algn="l"/>
                <a:tab pos="8647430" algn="l"/>
                <a:tab pos="9107805" algn="l"/>
              </a:tabLst>
            </a:pPr>
            <a:r>
              <a:rPr sz="3100" spc="-5" dirty="0">
                <a:latin typeface="Times New Roman"/>
                <a:cs typeface="Times New Roman"/>
              </a:rPr>
              <a:t>V</a:t>
            </a:r>
            <a:r>
              <a:rPr sz="3100" spc="370" dirty="0">
                <a:latin typeface="Times New Roman"/>
                <a:cs typeface="Times New Roman"/>
              </a:rPr>
              <a:t> </a:t>
            </a:r>
            <a:r>
              <a:rPr sz="3100" spc="-5" dirty="0">
                <a:latin typeface="Times New Roman"/>
                <a:cs typeface="Times New Roman"/>
              </a:rPr>
              <a:t>–</a:t>
            </a:r>
            <a:r>
              <a:rPr sz="3100" dirty="0">
                <a:latin typeface="Times New Roman"/>
                <a:cs typeface="Times New Roman"/>
              </a:rPr>
              <a:t>	</a:t>
            </a:r>
            <a:r>
              <a:rPr sz="3100" spc="-10" dirty="0">
                <a:latin typeface="Times New Roman"/>
                <a:cs typeface="Times New Roman"/>
              </a:rPr>
              <a:t>J</a:t>
            </a:r>
            <a:r>
              <a:rPr sz="3100" spc="-15" dirty="0">
                <a:latin typeface="Times New Roman"/>
                <a:cs typeface="Times New Roman"/>
              </a:rPr>
              <a:t>o</a:t>
            </a:r>
            <a:r>
              <a:rPr sz="3100" spc="-5" dirty="0">
                <a:latin typeface="Times New Roman"/>
                <a:cs typeface="Times New Roman"/>
              </a:rPr>
              <a:t>i</a:t>
            </a:r>
            <a:r>
              <a:rPr sz="3100" spc="-15" dirty="0">
                <a:latin typeface="Times New Roman"/>
                <a:cs typeface="Times New Roman"/>
              </a:rPr>
              <a:t>n</a:t>
            </a:r>
            <a:r>
              <a:rPr sz="3100" spc="-5" dirty="0">
                <a:latin typeface="Times New Roman"/>
                <a:cs typeface="Times New Roman"/>
              </a:rPr>
              <a:t>ts</a:t>
            </a:r>
            <a:r>
              <a:rPr sz="3100" dirty="0">
                <a:latin typeface="Times New Roman"/>
                <a:cs typeface="Times New Roman"/>
              </a:rPr>
              <a:t>	</a:t>
            </a:r>
            <a:r>
              <a:rPr sz="3100" spc="-15" dirty="0">
                <a:latin typeface="Times New Roman"/>
                <a:cs typeface="Times New Roman"/>
              </a:rPr>
              <a:t>a</a:t>
            </a:r>
            <a:r>
              <a:rPr sz="3100" spc="-5" dirty="0">
                <a:latin typeface="Times New Roman"/>
                <a:cs typeface="Times New Roman"/>
              </a:rPr>
              <a:t>re</a:t>
            </a:r>
            <a:r>
              <a:rPr sz="3100" dirty="0">
                <a:latin typeface="Times New Roman"/>
                <a:cs typeface="Times New Roman"/>
              </a:rPr>
              <a:t>	</a:t>
            </a:r>
            <a:r>
              <a:rPr sz="3100" spc="-15" dirty="0">
                <a:latin typeface="Times New Roman"/>
                <a:cs typeface="Times New Roman"/>
              </a:rPr>
              <a:t>ea</a:t>
            </a:r>
            <a:r>
              <a:rPr sz="3100" spc="-10" dirty="0">
                <a:latin typeface="Times New Roman"/>
                <a:cs typeface="Times New Roman"/>
              </a:rPr>
              <a:t>s</a:t>
            </a:r>
            <a:r>
              <a:rPr sz="3100" spc="-25" dirty="0">
                <a:latin typeface="Times New Roman"/>
                <a:cs typeface="Times New Roman"/>
              </a:rPr>
              <a:t>i</a:t>
            </a:r>
            <a:r>
              <a:rPr sz="3100" spc="-15" dirty="0">
                <a:latin typeface="Times New Roman"/>
                <a:cs typeface="Times New Roman"/>
              </a:rPr>
              <a:t>e</a:t>
            </a:r>
            <a:r>
              <a:rPr sz="3100" spc="-5" dirty="0">
                <a:latin typeface="Times New Roman"/>
                <a:cs typeface="Times New Roman"/>
              </a:rPr>
              <a:t>r</a:t>
            </a:r>
            <a:r>
              <a:rPr sz="3100" dirty="0">
                <a:latin typeface="Times New Roman"/>
                <a:cs typeface="Times New Roman"/>
              </a:rPr>
              <a:t>	</a:t>
            </a:r>
            <a:r>
              <a:rPr sz="3100" spc="-5" dirty="0">
                <a:latin typeface="Times New Roman"/>
                <a:cs typeface="Times New Roman"/>
              </a:rPr>
              <a:t>to</a:t>
            </a:r>
            <a:r>
              <a:rPr sz="3100" dirty="0">
                <a:latin typeface="Times New Roman"/>
                <a:cs typeface="Times New Roman"/>
              </a:rPr>
              <a:t>	</a:t>
            </a:r>
            <a:r>
              <a:rPr sz="3100" spc="-65" dirty="0">
                <a:latin typeface="Times New Roman"/>
                <a:cs typeface="Times New Roman"/>
              </a:rPr>
              <a:t>m</a:t>
            </a:r>
            <a:r>
              <a:rPr sz="3100" spc="-15" dirty="0">
                <a:latin typeface="Times New Roman"/>
                <a:cs typeface="Times New Roman"/>
              </a:rPr>
              <a:t>a</a:t>
            </a:r>
            <a:r>
              <a:rPr sz="3100" dirty="0">
                <a:latin typeface="Times New Roman"/>
                <a:cs typeface="Times New Roman"/>
              </a:rPr>
              <a:t>k</a:t>
            </a:r>
            <a:r>
              <a:rPr sz="3100" spc="-5" dirty="0">
                <a:latin typeface="Times New Roman"/>
                <a:cs typeface="Times New Roman"/>
              </a:rPr>
              <a:t>e</a:t>
            </a:r>
            <a:r>
              <a:rPr sz="3100" dirty="0">
                <a:latin typeface="Times New Roman"/>
                <a:cs typeface="Times New Roman"/>
              </a:rPr>
              <a:t>	b</a:t>
            </a:r>
            <a:r>
              <a:rPr sz="3100" spc="-15" dirty="0">
                <a:latin typeface="Times New Roman"/>
                <a:cs typeface="Times New Roman"/>
              </a:rPr>
              <a:t>u</a:t>
            </a:r>
            <a:r>
              <a:rPr sz="3100" spc="-5" dirty="0">
                <a:latin typeface="Times New Roman"/>
                <a:cs typeface="Times New Roman"/>
              </a:rPr>
              <a:t>t</a:t>
            </a:r>
            <a:r>
              <a:rPr sz="3100" dirty="0">
                <a:latin typeface="Times New Roman"/>
                <a:cs typeface="Times New Roman"/>
              </a:rPr>
              <a:t>	</a:t>
            </a:r>
            <a:r>
              <a:rPr sz="3100" spc="-35" dirty="0">
                <a:latin typeface="Times New Roman"/>
                <a:cs typeface="Times New Roman"/>
              </a:rPr>
              <a:t>a</a:t>
            </a:r>
            <a:r>
              <a:rPr sz="3100" spc="-65" dirty="0">
                <a:latin typeface="Times New Roman"/>
                <a:cs typeface="Times New Roman"/>
              </a:rPr>
              <a:t>m</a:t>
            </a:r>
            <a:r>
              <a:rPr sz="3100" dirty="0">
                <a:latin typeface="Times New Roman"/>
                <a:cs typeface="Times New Roman"/>
              </a:rPr>
              <a:t>oun</a:t>
            </a:r>
            <a:r>
              <a:rPr sz="3100" spc="-5" dirty="0">
                <a:latin typeface="Times New Roman"/>
                <a:cs typeface="Times New Roman"/>
              </a:rPr>
              <a:t>t</a:t>
            </a:r>
            <a:r>
              <a:rPr sz="3100" dirty="0">
                <a:latin typeface="Times New Roman"/>
                <a:cs typeface="Times New Roman"/>
              </a:rPr>
              <a:t>	o</a:t>
            </a:r>
            <a:r>
              <a:rPr sz="3100" spc="-5" dirty="0">
                <a:latin typeface="Times New Roman"/>
                <a:cs typeface="Times New Roman"/>
              </a:rPr>
              <a:t>f</a:t>
            </a:r>
            <a:r>
              <a:rPr sz="3100" dirty="0">
                <a:latin typeface="Times New Roman"/>
                <a:cs typeface="Times New Roman"/>
              </a:rPr>
              <a:t>	</a:t>
            </a:r>
            <a:r>
              <a:rPr sz="3100" spc="-65" dirty="0">
                <a:latin typeface="Times New Roman"/>
                <a:cs typeface="Times New Roman"/>
              </a:rPr>
              <a:t>m</a:t>
            </a:r>
            <a:r>
              <a:rPr sz="3100" spc="-15" dirty="0">
                <a:latin typeface="Times New Roman"/>
                <a:cs typeface="Times New Roman"/>
              </a:rPr>
              <a:t>e</a:t>
            </a:r>
            <a:r>
              <a:rPr sz="3100" spc="-5" dirty="0">
                <a:latin typeface="Times New Roman"/>
                <a:cs typeface="Times New Roman"/>
              </a:rPr>
              <a:t>t</a:t>
            </a:r>
            <a:r>
              <a:rPr sz="3100" spc="-15" dirty="0">
                <a:latin typeface="Times New Roman"/>
                <a:cs typeface="Times New Roman"/>
              </a:rPr>
              <a:t>a</a:t>
            </a:r>
            <a:r>
              <a:rPr sz="3100" spc="-5" dirty="0">
                <a:latin typeface="Times New Roman"/>
                <a:cs typeface="Times New Roman"/>
              </a:rPr>
              <a:t>l</a:t>
            </a:r>
            <a:r>
              <a:rPr sz="3100" dirty="0">
                <a:latin typeface="Times New Roman"/>
                <a:cs typeface="Times New Roman"/>
              </a:rPr>
              <a:t>	</a:t>
            </a:r>
            <a:r>
              <a:rPr sz="3100" spc="-5" dirty="0">
                <a:latin typeface="Times New Roman"/>
                <a:cs typeface="Times New Roman"/>
              </a:rPr>
              <a:t>to</a:t>
            </a:r>
            <a:r>
              <a:rPr sz="3100" dirty="0">
                <a:latin typeface="Times New Roman"/>
                <a:cs typeface="Times New Roman"/>
              </a:rPr>
              <a:t>	b</a:t>
            </a:r>
            <a:r>
              <a:rPr sz="3100" spc="-5" dirty="0">
                <a:latin typeface="Times New Roman"/>
                <a:cs typeface="Times New Roman"/>
              </a:rPr>
              <a:t>e  </a:t>
            </a:r>
            <a:r>
              <a:rPr sz="3100" spc="-10" dirty="0">
                <a:latin typeface="Times New Roman"/>
                <a:cs typeface="Times New Roman"/>
              </a:rPr>
              <a:t>filled increases with thickness. Hence other preparations</a:t>
            </a:r>
            <a:r>
              <a:rPr sz="3100" spc="320" dirty="0">
                <a:latin typeface="Times New Roman"/>
                <a:cs typeface="Times New Roman"/>
              </a:rPr>
              <a:t> </a:t>
            </a:r>
            <a:r>
              <a:rPr sz="3100" spc="-5" dirty="0">
                <a:latin typeface="Times New Roman"/>
                <a:cs typeface="Times New Roman"/>
              </a:rPr>
              <a:t>are</a:t>
            </a:r>
            <a:endParaRPr sz="3100">
              <a:latin typeface="Times New Roman"/>
              <a:cs typeface="Times New Roman"/>
            </a:endParaRPr>
          </a:p>
          <a:p>
            <a:pPr marL="12700">
              <a:lnSpc>
                <a:spcPts val="3585"/>
              </a:lnSpc>
            </a:pPr>
            <a:r>
              <a:rPr sz="3100" spc="-10" dirty="0">
                <a:latin typeface="Times New Roman"/>
                <a:cs typeface="Times New Roman"/>
              </a:rPr>
              <a:t>preferred for </a:t>
            </a:r>
            <a:r>
              <a:rPr sz="3100" spc="-5" dirty="0">
                <a:latin typeface="Times New Roman"/>
                <a:cs typeface="Times New Roman"/>
              </a:rPr>
              <a:t>higher</a:t>
            </a:r>
            <a:r>
              <a:rPr sz="3100" spc="-35" dirty="0">
                <a:latin typeface="Times New Roman"/>
                <a:cs typeface="Times New Roman"/>
              </a:rPr>
              <a:t> </a:t>
            </a:r>
            <a:r>
              <a:rPr sz="3100" spc="-5" dirty="0">
                <a:latin typeface="Times New Roman"/>
                <a:cs typeface="Times New Roman"/>
              </a:rPr>
              <a:t>thicknesses.</a:t>
            </a:r>
            <a:endParaRPr sz="3100">
              <a:latin typeface="Times New Roman"/>
              <a:cs typeface="Times New Roman"/>
            </a:endParaRPr>
          </a:p>
          <a:p>
            <a:pPr marL="12700">
              <a:lnSpc>
                <a:spcPts val="3710"/>
              </a:lnSpc>
            </a:pPr>
            <a:r>
              <a:rPr sz="3100" spc="-5" dirty="0">
                <a:latin typeface="Times New Roman"/>
                <a:cs typeface="Times New Roman"/>
              </a:rPr>
              <a:t>Double preparation is </a:t>
            </a:r>
            <a:r>
              <a:rPr sz="3100" dirty="0">
                <a:latin typeface="Times New Roman"/>
                <a:cs typeface="Times New Roman"/>
              </a:rPr>
              <a:t>done </a:t>
            </a:r>
            <a:r>
              <a:rPr sz="3100" spc="-10" dirty="0">
                <a:latin typeface="Times New Roman"/>
                <a:cs typeface="Times New Roman"/>
              </a:rPr>
              <a:t>for </a:t>
            </a:r>
            <a:r>
              <a:rPr sz="3100" spc="-5" dirty="0">
                <a:latin typeface="Times New Roman"/>
                <a:cs typeface="Times New Roman"/>
              </a:rPr>
              <a:t>still higher</a:t>
            </a:r>
            <a:r>
              <a:rPr sz="3100" spc="-260" dirty="0">
                <a:latin typeface="Times New Roman"/>
                <a:cs typeface="Times New Roman"/>
              </a:rPr>
              <a:t> </a:t>
            </a:r>
            <a:r>
              <a:rPr sz="3100" spc="-5" dirty="0">
                <a:latin typeface="Times New Roman"/>
                <a:cs typeface="Times New Roman"/>
              </a:rPr>
              <a:t>thicknesses.</a:t>
            </a:r>
            <a:endParaRPr sz="31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10479" y="7254206"/>
            <a:ext cx="134620" cy="2114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535"/>
              </a:lnSpc>
            </a:pPr>
            <a:fld id="{81D60167-4931-47E6-BA6A-407CBD079E47}" type="slidenum">
              <a:rPr sz="1300" b="1" spc="10" dirty="0">
                <a:solidFill>
                  <a:srgbClr val="888888"/>
                </a:solidFill>
                <a:latin typeface="Times New Roman"/>
                <a:cs typeface="Times New Roman"/>
              </a:rPr>
              <a:pPr marL="25400">
                <a:lnSpc>
                  <a:spcPts val="1535"/>
                </a:lnSpc>
              </a:pPr>
              <a:t>5</a:t>
            </a:fld>
            <a:endParaRPr sz="13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535"/>
              </a:lnSpc>
            </a:pPr>
            <a:fld id="{81D60167-4931-47E6-BA6A-407CBD079E47}" type="slidenum">
              <a:rPr spc="10" dirty="0"/>
              <a:pPr marL="25400">
                <a:lnSpc>
                  <a:spcPts val="1535"/>
                </a:lnSpc>
              </a:pPr>
              <a:t>50</a:t>
            </a:fld>
            <a:endParaRPr spc="10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1076" y="103631"/>
            <a:ext cx="1671320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Soldering</a:t>
            </a:r>
            <a:r>
              <a:rPr u="none" dirty="0"/>
              <a:t>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81076" y="576072"/>
            <a:ext cx="9746615" cy="37922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99700"/>
              </a:lnSpc>
              <a:spcBef>
                <a:spcPts val="105"/>
              </a:spcBef>
            </a:pPr>
            <a:r>
              <a:rPr sz="3100" spc="-5" dirty="0">
                <a:latin typeface="Times New Roman"/>
                <a:cs typeface="Times New Roman"/>
              </a:rPr>
              <a:t>This is a </a:t>
            </a:r>
            <a:r>
              <a:rPr sz="3100" spc="-15" dirty="0">
                <a:latin typeface="Times New Roman"/>
                <a:cs typeface="Times New Roman"/>
              </a:rPr>
              <a:t>method  </a:t>
            </a:r>
            <a:r>
              <a:rPr sz="3100" dirty="0">
                <a:latin typeface="Times New Roman"/>
                <a:cs typeface="Times New Roman"/>
              </a:rPr>
              <a:t>of </a:t>
            </a:r>
            <a:r>
              <a:rPr sz="3100" spc="-5" dirty="0">
                <a:latin typeface="Times New Roman"/>
                <a:cs typeface="Times New Roman"/>
              </a:rPr>
              <a:t>joining </a:t>
            </a:r>
            <a:r>
              <a:rPr sz="3100" spc="-20" dirty="0">
                <a:latin typeface="Times New Roman"/>
                <a:cs typeface="Times New Roman"/>
              </a:rPr>
              <a:t>metal </a:t>
            </a:r>
            <a:r>
              <a:rPr sz="3100" spc="-5" dirty="0">
                <a:latin typeface="Times New Roman"/>
                <a:cs typeface="Times New Roman"/>
              </a:rPr>
              <a:t>parts </a:t>
            </a:r>
            <a:r>
              <a:rPr sz="3100" dirty="0">
                <a:latin typeface="Times New Roman"/>
                <a:cs typeface="Times New Roman"/>
              </a:rPr>
              <a:t>by </a:t>
            </a:r>
            <a:r>
              <a:rPr sz="3100" spc="-20" dirty="0">
                <a:latin typeface="Times New Roman"/>
                <a:cs typeface="Times New Roman"/>
              </a:rPr>
              <a:t>means </a:t>
            </a:r>
            <a:r>
              <a:rPr sz="3100" spc="-10" dirty="0">
                <a:latin typeface="Times New Roman"/>
                <a:cs typeface="Times New Roman"/>
              </a:rPr>
              <a:t>of </a:t>
            </a:r>
            <a:r>
              <a:rPr sz="3100" spc="-5" dirty="0">
                <a:latin typeface="Times New Roman"/>
                <a:cs typeface="Times New Roman"/>
              </a:rPr>
              <a:t>a  fusible </a:t>
            </a:r>
            <a:r>
              <a:rPr sz="3100" spc="-10" dirty="0">
                <a:latin typeface="Times New Roman"/>
                <a:cs typeface="Times New Roman"/>
              </a:rPr>
              <a:t>alloy </a:t>
            </a:r>
            <a:r>
              <a:rPr sz="3100" spc="-15" dirty="0">
                <a:latin typeface="Times New Roman"/>
                <a:cs typeface="Times New Roman"/>
              </a:rPr>
              <a:t>called </a:t>
            </a:r>
            <a:r>
              <a:rPr sz="3100" spc="-25" dirty="0">
                <a:latin typeface="Times New Roman"/>
                <a:cs typeface="Times New Roman"/>
              </a:rPr>
              <a:t>solder, </a:t>
            </a:r>
            <a:r>
              <a:rPr sz="3100" spc="-10" dirty="0">
                <a:latin typeface="Times New Roman"/>
                <a:cs typeface="Times New Roman"/>
              </a:rPr>
              <a:t>applied </a:t>
            </a:r>
            <a:r>
              <a:rPr sz="3100" spc="-15" dirty="0">
                <a:latin typeface="Times New Roman"/>
                <a:cs typeface="Times New Roman"/>
              </a:rPr>
              <a:t>in </a:t>
            </a:r>
            <a:r>
              <a:rPr sz="3100" spc="-10" dirty="0">
                <a:latin typeface="Times New Roman"/>
                <a:cs typeface="Times New Roman"/>
              </a:rPr>
              <a:t>the </a:t>
            </a:r>
            <a:r>
              <a:rPr sz="3100" spc="-15" dirty="0">
                <a:latin typeface="Times New Roman"/>
                <a:cs typeface="Times New Roman"/>
              </a:rPr>
              <a:t>molten </a:t>
            </a:r>
            <a:r>
              <a:rPr sz="3100" spc="-10" dirty="0">
                <a:latin typeface="Times New Roman"/>
                <a:cs typeface="Times New Roman"/>
              </a:rPr>
              <a:t>state. Fluxes  </a:t>
            </a:r>
            <a:r>
              <a:rPr sz="3100" spc="-5" dirty="0">
                <a:latin typeface="Times New Roman"/>
                <a:cs typeface="Times New Roman"/>
              </a:rPr>
              <a:t>used in </a:t>
            </a:r>
            <a:r>
              <a:rPr sz="3100" spc="-10" dirty="0">
                <a:latin typeface="Times New Roman"/>
                <a:cs typeface="Times New Roman"/>
              </a:rPr>
              <a:t>soldering </a:t>
            </a:r>
            <a:r>
              <a:rPr sz="3100" spc="-15" dirty="0">
                <a:latin typeface="Times New Roman"/>
                <a:cs typeface="Times New Roman"/>
              </a:rPr>
              <a:t>are </a:t>
            </a:r>
            <a:r>
              <a:rPr sz="3100" spc="-10" dirty="0">
                <a:latin typeface="Times New Roman"/>
                <a:cs typeface="Times New Roman"/>
              </a:rPr>
              <a:t>ammonium </a:t>
            </a:r>
            <a:r>
              <a:rPr sz="3100" spc="-5" dirty="0">
                <a:latin typeface="Times New Roman"/>
                <a:cs typeface="Times New Roman"/>
              </a:rPr>
              <a:t>chloride, </a:t>
            </a:r>
            <a:r>
              <a:rPr sz="3100" spc="-10" dirty="0">
                <a:latin typeface="Times New Roman"/>
                <a:cs typeface="Times New Roman"/>
              </a:rPr>
              <a:t>zinc chloride etc.  </a:t>
            </a:r>
            <a:r>
              <a:rPr sz="3100" spc="-5" dirty="0">
                <a:latin typeface="Times New Roman"/>
                <a:cs typeface="Times New Roman"/>
              </a:rPr>
              <a:t>The </a:t>
            </a:r>
            <a:r>
              <a:rPr sz="3100" spc="-10" dirty="0">
                <a:latin typeface="Times New Roman"/>
                <a:cs typeface="Times New Roman"/>
              </a:rPr>
              <a:t>solder </a:t>
            </a:r>
            <a:r>
              <a:rPr sz="3100" spc="-5" dirty="0">
                <a:latin typeface="Times New Roman"/>
                <a:cs typeface="Times New Roman"/>
              </a:rPr>
              <a:t>is </a:t>
            </a:r>
            <a:r>
              <a:rPr sz="3100" spc="-15" dirty="0">
                <a:latin typeface="Times New Roman"/>
                <a:cs typeface="Times New Roman"/>
              </a:rPr>
              <a:t>composed </a:t>
            </a:r>
            <a:r>
              <a:rPr sz="3100" dirty="0">
                <a:latin typeface="Times New Roman"/>
                <a:cs typeface="Times New Roman"/>
              </a:rPr>
              <a:t>of Pb </a:t>
            </a:r>
            <a:r>
              <a:rPr sz="3100" spc="-5" dirty="0">
                <a:latin typeface="Times New Roman"/>
                <a:cs typeface="Times New Roman"/>
              </a:rPr>
              <a:t>and </a:t>
            </a:r>
            <a:r>
              <a:rPr sz="3100" dirty="0">
                <a:latin typeface="Times New Roman"/>
                <a:cs typeface="Times New Roman"/>
              </a:rPr>
              <a:t>Sn </a:t>
            </a:r>
            <a:r>
              <a:rPr sz="3100" spc="-5" dirty="0">
                <a:latin typeface="Times New Roman"/>
                <a:cs typeface="Times New Roman"/>
              </a:rPr>
              <a:t>with a </a:t>
            </a:r>
            <a:r>
              <a:rPr sz="3100" spc="-15" dirty="0">
                <a:latin typeface="Times New Roman"/>
                <a:cs typeface="Times New Roman"/>
              </a:rPr>
              <a:t>melting </a:t>
            </a:r>
            <a:r>
              <a:rPr sz="3100" spc="-5" dirty="0">
                <a:latin typeface="Times New Roman"/>
                <a:cs typeface="Times New Roman"/>
              </a:rPr>
              <a:t>point </a:t>
            </a:r>
            <a:r>
              <a:rPr sz="3100" dirty="0">
                <a:latin typeface="Times New Roman"/>
                <a:cs typeface="Times New Roman"/>
              </a:rPr>
              <a:t>of  150 </a:t>
            </a:r>
            <a:r>
              <a:rPr sz="3100" spc="-5" dirty="0">
                <a:latin typeface="Times New Roman"/>
                <a:cs typeface="Times New Roman"/>
              </a:rPr>
              <a:t>to</a:t>
            </a:r>
            <a:r>
              <a:rPr sz="3100" spc="-90" dirty="0">
                <a:latin typeface="Times New Roman"/>
                <a:cs typeface="Times New Roman"/>
              </a:rPr>
              <a:t> </a:t>
            </a:r>
            <a:r>
              <a:rPr sz="3100" dirty="0">
                <a:latin typeface="Times New Roman"/>
                <a:cs typeface="Times New Roman"/>
              </a:rPr>
              <a:t>350</a:t>
            </a:r>
            <a:r>
              <a:rPr sz="3075" baseline="25745" dirty="0">
                <a:latin typeface="Times New Roman"/>
                <a:cs typeface="Times New Roman"/>
              </a:rPr>
              <a:t>o</a:t>
            </a:r>
            <a:r>
              <a:rPr sz="3100" dirty="0">
                <a:latin typeface="Times New Roman"/>
                <a:cs typeface="Times New Roman"/>
              </a:rPr>
              <a:t>C</a:t>
            </a:r>
            <a:endParaRPr sz="3100">
              <a:latin typeface="Times New Roman"/>
              <a:cs typeface="Times New Roman"/>
            </a:endParaRPr>
          </a:p>
          <a:p>
            <a:pPr marL="12700" marR="6350" algn="just">
              <a:lnSpc>
                <a:spcPts val="3720"/>
              </a:lnSpc>
              <a:spcBef>
                <a:spcPts val="100"/>
              </a:spcBef>
            </a:pPr>
            <a:r>
              <a:rPr sz="3100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Soft </a:t>
            </a:r>
            <a:r>
              <a:rPr sz="3100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soldering</a:t>
            </a:r>
            <a:r>
              <a:rPr sz="3100" spc="-5" dirty="0">
                <a:latin typeface="Times New Roman"/>
                <a:cs typeface="Times New Roman"/>
              </a:rPr>
              <a:t>: is used </a:t>
            </a:r>
            <a:r>
              <a:rPr sz="3100" spc="-10" dirty="0">
                <a:latin typeface="Times New Roman"/>
                <a:cs typeface="Times New Roman"/>
              </a:rPr>
              <a:t>for sheet </a:t>
            </a:r>
            <a:r>
              <a:rPr sz="3100" spc="-15" dirty="0">
                <a:latin typeface="Times New Roman"/>
                <a:cs typeface="Times New Roman"/>
              </a:rPr>
              <a:t>metal </a:t>
            </a:r>
            <a:r>
              <a:rPr sz="3100" spc="-10" dirty="0">
                <a:latin typeface="Times New Roman"/>
                <a:cs typeface="Times New Roman"/>
              </a:rPr>
              <a:t>works that </a:t>
            </a:r>
            <a:r>
              <a:rPr sz="3100" spc="-5" dirty="0">
                <a:latin typeface="Times New Roman"/>
                <a:cs typeface="Times New Roman"/>
              </a:rPr>
              <a:t>are not  </a:t>
            </a:r>
            <a:r>
              <a:rPr sz="3100" spc="-10" dirty="0">
                <a:latin typeface="Times New Roman"/>
                <a:cs typeface="Times New Roman"/>
              </a:rPr>
              <a:t>subjected </a:t>
            </a:r>
            <a:r>
              <a:rPr sz="3100" spc="-5" dirty="0">
                <a:latin typeface="Times New Roman"/>
                <a:cs typeface="Times New Roman"/>
              </a:rPr>
              <a:t>to excessive</a:t>
            </a:r>
            <a:r>
              <a:rPr sz="3100" spc="-140" dirty="0">
                <a:latin typeface="Times New Roman"/>
                <a:cs typeface="Times New Roman"/>
              </a:rPr>
              <a:t> </a:t>
            </a:r>
            <a:r>
              <a:rPr sz="3100" spc="-5" dirty="0">
                <a:latin typeface="Times New Roman"/>
                <a:cs typeface="Times New Roman"/>
              </a:rPr>
              <a:t>loads.</a:t>
            </a:r>
            <a:endParaRPr sz="3100">
              <a:latin typeface="Times New Roman"/>
              <a:cs typeface="Times New Roman"/>
            </a:endParaRPr>
          </a:p>
          <a:p>
            <a:pPr marL="12700" algn="just">
              <a:lnSpc>
                <a:spcPts val="3570"/>
              </a:lnSpc>
            </a:pPr>
            <a:r>
              <a:rPr sz="3100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Hard</a:t>
            </a:r>
            <a:r>
              <a:rPr sz="3100" u="heavy" spc="37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100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Soldering</a:t>
            </a:r>
            <a:r>
              <a:rPr sz="3100" spc="-10" dirty="0">
                <a:latin typeface="Times New Roman"/>
                <a:cs typeface="Times New Roman"/>
              </a:rPr>
              <a:t>:</a:t>
            </a:r>
            <a:r>
              <a:rPr sz="3100" spc="730" dirty="0">
                <a:latin typeface="Times New Roman"/>
                <a:cs typeface="Times New Roman"/>
              </a:rPr>
              <a:t> </a:t>
            </a:r>
            <a:r>
              <a:rPr sz="3100" spc="-15" dirty="0">
                <a:latin typeface="Times New Roman"/>
                <a:cs typeface="Times New Roman"/>
              </a:rPr>
              <a:t>employed</a:t>
            </a:r>
            <a:r>
              <a:rPr sz="3100" spc="370" dirty="0">
                <a:latin typeface="Times New Roman"/>
                <a:cs typeface="Times New Roman"/>
              </a:rPr>
              <a:t> </a:t>
            </a:r>
            <a:r>
              <a:rPr sz="3100" spc="-5" dirty="0">
                <a:latin typeface="Times New Roman"/>
                <a:cs typeface="Times New Roman"/>
              </a:rPr>
              <a:t>solders</a:t>
            </a:r>
            <a:r>
              <a:rPr sz="3100" spc="725" dirty="0">
                <a:latin typeface="Times New Roman"/>
                <a:cs typeface="Times New Roman"/>
              </a:rPr>
              <a:t> </a:t>
            </a:r>
            <a:r>
              <a:rPr sz="3100" spc="-5" dirty="0">
                <a:latin typeface="Times New Roman"/>
                <a:cs typeface="Times New Roman"/>
              </a:rPr>
              <a:t>whose</a:t>
            </a:r>
            <a:r>
              <a:rPr sz="3100" spc="355" dirty="0">
                <a:latin typeface="Times New Roman"/>
                <a:cs typeface="Times New Roman"/>
              </a:rPr>
              <a:t> </a:t>
            </a:r>
            <a:r>
              <a:rPr sz="3100" spc="-15" dirty="0">
                <a:latin typeface="Times New Roman"/>
                <a:cs typeface="Times New Roman"/>
              </a:rPr>
              <a:t>melting</a:t>
            </a:r>
            <a:r>
              <a:rPr sz="3100" spc="375" dirty="0">
                <a:latin typeface="Times New Roman"/>
                <a:cs typeface="Times New Roman"/>
              </a:rPr>
              <a:t> </a:t>
            </a:r>
            <a:r>
              <a:rPr sz="3100" spc="-10" dirty="0">
                <a:latin typeface="Times New Roman"/>
                <a:cs typeface="Times New Roman"/>
              </a:rPr>
              <a:t>temp.</a:t>
            </a:r>
            <a:r>
              <a:rPr sz="3100" spc="350" dirty="0">
                <a:latin typeface="Times New Roman"/>
                <a:cs typeface="Times New Roman"/>
              </a:rPr>
              <a:t> </a:t>
            </a:r>
            <a:r>
              <a:rPr sz="3100" spc="-5" dirty="0">
                <a:latin typeface="Times New Roman"/>
                <a:cs typeface="Times New Roman"/>
              </a:rPr>
              <a:t>is</a:t>
            </a:r>
            <a:endParaRPr sz="31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81076" y="4343400"/>
            <a:ext cx="4192270" cy="19088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3710"/>
              </a:lnSpc>
              <a:spcBef>
                <a:spcPts val="95"/>
              </a:spcBef>
            </a:pPr>
            <a:r>
              <a:rPr sz="3100" spc="-5" dirty="0">
                <a:latin typeface="Times New Roman"/>
                <a:cs typeface="Times New Roman"/>
              </a:rPr>
              <a:t>higher than </a:t>
            </a:r>
            <a:r>
              <a:rPr sz="3100" spc="-10" dirty="0">
                <a:latin typeface="Times New Roman"/>
                <a:cs typeface="Times New Roman"/>
              </a:rPr>
              <a:t>soft</a:t>
            </a:r>
            <a:r>
              <a:rPr sz="3100" spc="-105" dirty="0">
                <a:latin typeface="Times New Roman"/>
                <a:cs typeface="Times New Roman"/>
              </a:rPr>
              <a:t> </a:t>
            </a:r>
            <a:r>
              <a:rPr sz="3100" spc="-5" dirty="0">
                <a:latin typeface="Times New Roman"/>
                <a:cs typeface="Times New Roman"/>
              </a:rPr>
              <a:t>solders.</a:t>
            </a:r>
            <a:endParaRPr sz="3100">
              <a:latin typeface="Times New Roman"/>
              <a:cs typeface="Times New Roman"/>
            </a:endParaRPr>
          </a:p>
          <a:p>
            <a:pPr marL="1021080">
              <a:lnSpc>
                <a:spcPts val="3695"/>
              </a:lnSpc>
              <a:tabLst>
                <a:tab pos="4048125" algn="l"/>
              </a:tabLst>
            </a:pPr>
            <a:r>
              <a:rPr sz="3100" dirty="0">
                <a:latin typeface="Times New Roman"/>
                <a:cs typeface="Times New Roman"/>
              </a:rPr>
              <a:t>So</a:t>
            </a:r>
            <a:r>
              <a:rPr sz="3100" spc="-30" dirty="0">
                <a:latin typeface="Times New Roman"/>
                <a:cs typeface="Times New Roman"/>
              </a:rPr>
              <a:t>f</a:t>
            </a:r>
            <a:r>
              <a:rPr sz="3100" spc="-5" dirty="0">
                <a:latin typeface="Times New Roman"/>
                <a:cs typeface="Times New Roman"/>
              </a:rPr>
              <a:t>t</a:t>
            </a:r>
            <a:r>
              <a:rPr sz="3100" spc="-30" dirty="0">
                <a:latin typeface="Times New Roman"/>
                <a:cs typeface="Times New Roman"/>
              </a:rPr>
              <a:t> </a:t>
            </a:r>
            <a:r>
              <a:rPr sz="3100" spc="-10" dirty="0">
                <a:latin typeface="Times New Roman"/>
                <a:cs typeface="Times New Roman"/>
              </a:rPr>
              <a:t>s</a:t>
            </a:r>
            <a:r>
              <a:rPr sz="3100" dirty="0">
                <a:latin typeface="Times New Roman"/>
                <a:cs typeface="Times New Roman"/>
              </a:rPr>
              <a:t>o</a:t>
            </a:r>
            <a:r>
              <a:rPr sz="3100" spc="-5" dirty="0">
                <a:latin typeface="Times New Roman"/>
                <a:cs typeface="Times New Roman"/>
              </a:rPr>
              <a:t>l</a:t>
            </a:r>
            <a:r>
              <a:rPr sz="3100" dirty="0">
                <a:latin typeface="Times New Roman"/>
                <a:cs typeface="Times New Roman"/>
              </a:rPr>
              <a:t>d</a:t>
            </a:r>
            <a:r>
              <a:rPr sz="3100" spc="-15" dirty="0">
                <a:latin typeface="Times New Roman"/>
                <a:cs typeface="Times New Roman"/>
              </a:rPr>
              <a:t>e</a:t>
            </a:r>
            <a:r>
              <a:rPr sz="3100" spc="-5" dirty="0">
                <a:latin typeface="Times New Roman"/>
                <a:cs typeface="Times New Roman"/>
              </a:rPr>
              <a:t>r</a:t>
            </a:r>
            <a:r>
              <a:rPr sz="3100" dirty="0">
                <a:latin typeface="Times New Roman"/>
                <a:cs typeface="Times New Roman"/>
              </a:rPr>
              <a:t>	</a:t>
            </a:r>
            <a:r>
              <a:rPr sz="3100" spc="-5" dirty="0">
                <a:latin typeface="Times New Roman"/>
                <a:cs typeface="Times New Roman"/>
              </a:rPr>
              <a:t>-</a:t>
            </a:r>
            <a:endParaRPr sz="3100">
              <a:latin typeface="Times New Roman"/>
              <a:cs typeface="Times New Roman"/>
            </a:endParaRPr>
          </a:p>
          <a:p>
            <a:pPr marL="1021080">
              <a:lnSpc>
                <a:spcPts val="3710"/>
              </a:lnSpc>
              <a:tabLst>
                <a:tab pos="4048125" algn="l"/>
              </a:tabLst>
            </a:pPr>
            <a:r>
              <a:rPr sz="3100" dirty="0">
                <a:latin typeface="Times New Roman"/>
                <a:cs typeface="Times New Roman"/>
              </a:rPr>
              <a:t>M</a:t>
            </a:r>
            <a:r>
              <a:rPr sz="3100" spc="-15" dirty="0">
                <a:latin typeface="Times New Roman"/>
                <a:cs typeface="Times New Roman"/>
              </a:rPr>
              <a:t>e</a:t>
            </a:r>
            <a:r>
              <a:rPr sz="3100" dirty="0">
                <a:latin typeface="Times New Roman"/>
                <a:cs typeface="Times New Roman"/>
              </a:rPr>
              <a:t>d</a:t>
            </a:r>
            <a:r>
              <a:rPr sz="3100" spc="-5" dirty="0">
                <a:latin typeface="Times New Roman"/>
                <a:cs typeface="Times New Roman"/>
              </a:rPr>
              <a:t>i</a:t>
            </a:r>
            <a:r>
              <a:rPr sz="3100" dirty="0">
                <a:latin typeface="Times New Roman"/>
                <a:cs typeface="Times New Roman"/>
              </a:rPr>
              <a:t>u</a:t>
            </a:r>
            <a:r>
              <a:rPr sz="3100" spc="-5" dirty="0">
                <a:latin typeface="Times New Roman"/>
                <a:cs typeface="Times New Roman"/>
              </a:rPr>
              <a:t>m</a:t>
            </a:r>
            <a:r>
              <a:rPr sz="3100" spc="-85" dirty="0">
                <a:latin typeface="Times New Roman"/>
                <a:cs typeface="Times New Roman"/>
              </a:rPr>
              <a:t> </a:t>
            </a:r>
            <a:r>
              <a:rPr sz="3100" spc="-10" dirty="0">
                <a:latin typeface="Times New Roman"/>
                <a:cs typeface="Times New Roman"/>
              </a:rPr>
              <a:t>s</a:t>
            </a:r>
            <a:r>
              <a:rPr sz="3100" dirty="0">
                <a:latin typeface="Times New Roman"/>
                <a:cs typeface="Times New Roman"/>
              </a:rPr>
              <a:t>o</a:t>
            </a:r>
            <a:r>
              <a:rPr sz="3100" spc="-5" dirty="0">
                <a:latin typeface="Times New Roman"/>
                <a:cs typeface="Times New Roman"/>
              </a:rPr>
              <a:t>l</a:t>
            </a:r>
            <a:r>
              <a:rPr sz="3100" dirty="0">
                <a:latin typeface="Times New Roman"/>
                <a:cs typeface="Times New Roman"/>
              </a:rPr>
              <a:t>d</a:t>
            </a:r>
            <a:r>
              <a:rPr sz="3100" spc="-15" dirty="0">
                <a:latin typeface="Times New Roman"/>
                <a:cs typeface="Times New Roman"/>
              </a:rPr>
              <a:t>e</a:t>
            </a:r>
            <a:r>
              <a:rPr sz="3100" spc="-5" dirty="0">
                <a:latin typeface="Times New Roman"/>
                <a:cs typeface="Times New Roman"/>
              </a:rPr>
              <a:t>r</a:t>
            </a:r>
            <a:r>
              <a:rPr sz="3100" dirty="0">
                <a:latin typeface="Times New Roman"/>
                <a:cs typeface="Times New Roman"/>
              </a:rPr>
              <a:t>	</a:t>
            </a:r>
            <a:r>
              <a:rPr sz="3100" spc="-5" dirty="0">
                <a:latin typeface="Times New Roman"/>
                <a:cs typeface="Times New Roman"/>
              </a:rPr>
              <a:t>-</a:t>
            </a:r>
            <a:endParaRPr sz="3100">
              <a:latin typeface="Times New Roman"/>
              <a:cs typeface="Times New Roman"/>
            </a:endParaRPr>
          </a:p>
          <a:p>
            <a:pPr marL="1021080">
              <a:lnSpc>
                <a:spcPct val="100000"/>
              </a:lnSpc>
              <a:tabLst>
                <a:tab pos="4048125" algn="l"/>
              </a:tabLst>
            </a:pPr>
            <a:r>
              <a:rPr sz="3100" dirty="0">
                <a:latin typeface="Times New Roman"/>
                <a:cs typeface="Times New Roman"/>
              </a:rPr>
              <a:t>P</a:t>
            </a:r>
            <a:r>
              <a:rPr sz="3100" spc="-5" dirty="0">
                <a:latin typeface="Times New Roman"/>
                <a:cs typeface="Times New Roman"/>
              </a:rPr>
              <a:t>l</a:t>
            </a:r>
            <a:r>
              <a:rPr sz="3100" dirty="0">
                <a:latin typeface="Times New Roman"/>
                <a:cs typeface="Times New Roman"/>
              </a:rPr>
              <a:t>u</a:t>
            </a:r>
            <a:r>
              <a:rPr sz="3100" spc="-65" dirty="0">
                <a:latin typeface="Times New Roman"/>
                <a:cs typeface="Times New Roman"/>
              </a:rPr>
              <a:t>m</a:t>
            </a:r>
            <a:r>
              <a:rPr sz="3100" dirty="0">
                <a:latin typeface="Times New Roman"/>
                <a:cs typeface="Times New Roman"/>
              </a:rPr>
              <a:t>b</a:t>
            </a:r>
            <a:r>
              <a:rPr sz="3100" spc="-15" dirty="0">
                <a:latin typeface="Times New Roman"/>
                <a:cs typeface="Times New Roman"/>
              </a:rPr>
              <a:t>e</a:t>
            </a:r>
            <a:r>
              <a:rPr sz="3100" spc="-5" dirty="0">
                <a:latin typeface="Times New Roman"/>
                <a:cs typeface="Times New Roman"/>
              </a:rPr>
              <a:t>r</a:t>
            </a:r>
            <a:r>
              <a:rPr sz="3100" spc="-30" dirty="0">
                <a:latin typeface="Times New Roman"/>
                <a:cs typeface="Times New Roman"/>
              </a:rPr>
              <a:t> </a:t>
            </a:r>
            <a:r>
              <a:rPr sz="3100" spc="-10" dirty="0">
                <a:latin typeface="Times New Roman"/>
                <a:cs typeface="Times New Roman"/>
              </a:rPr>
              <a:t>s</a:t>
            </a:r>
            <a:r>
              <a:rPr sz="3100" dirty="0">
                <a:latin typeface="Times New Roman"/>
                <a:cs typeface="Times New Roman"/>
              </a:rPr>
              <a:t>o</a:t>
            </a:r>
            <a:r>
              <a:rPr sz="3100" spc="-5" dirty="0">
                <a:latin typeface="Times New Roman"/>
                <a:cs typeface="Times New Roman"/>
              </a:rPr>
              <a:t>l</a:t>
            </a:r>
            <a:r>
              <a:rPr sz="3100" dirty="0">
                <a:latin typeface="Times New Roman"/>
                <a:cs typeface="Times New Roman"/>
              </a:rPr>
              <a:t>d</a:t>
            </a:r>
            <a:r>
              <a:rPr sz="3100" spc="-15" dirty="0">
                <a:latin typeface="Times New Roman"/>
                <a:cs typeface="Times New Roman"/>
              </a:rPr>
              <a:t>e</a:t>
            </a:r>
            <a:r>
              <a:rPr sz="3100" spc="-5" dirty="0">
                <a:latin typeface="Times New Roman"/>
                <a:cs typeface="Times New Roman"/>
              </a:rPr>
              <a:t>r</a:t>
            </a:r>
            <a:r>
              <a:rPr sz="3100" dirty="0">
                <a:latin typeface="Times New Roman"/>
                <a:cs typeface="Times New Roman"/>
              </a:rPr>
              <a:t>	</a:t>
            </a:r>
            <a:r>
              <a:rPr sz="3100" spc="-5" dirty="0">
                <a:latin typeface="Times New Roman"/>
                <a:cs typeface="Times New Roman"/>
              </a:rPr>
              <a:t>-</a:t>
            </a:r>
            <a:endParaRPr sz="31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89963" y="6224015"/>
            <a:ext cx="3183255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100" spc="-5" dirty="0">
                <a:latin typeface="Times New Roman"/>
                <a:cs typeface="Times New Roman"/>
              </a:rPr>
              <a:t>Electricians solder</a:t>
            </a:r>
            <a:r>
              <a:rPr sz="3100" spc="20" dirty="0">
                <a:latin typeface="Times New Roman"/>
                <a:cs typeface="Times New Roman"/>
              </a:rPr>
              <a:t> </a:t>
            </a:r>
            <a:r>
              <a:rPr sz="3100" spc="-5" dirty="0">
                <a:latin typeface="Times New Roman"/>
                <a:cs typeface="Times New Roman"/>
              </a:rPr>
              <a:t>-</a:t>
            </a:r>
            <a:endParaRPr sz="31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525515" y="4812791"/>
            <a:ext cx="3154045" cy="19088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3710"/>
              </a:lnSpc>
              <a:spcBef>
                <a:spcPts val="95"/>
              </a:spcBef>
            </a:pPr>
            <a:r>
              <a:rPr sz="3100" spc="-10" dirty="0">
                <a:latin typeface="Times New Roman"/>
                <a:cs typeface="Times New Roman"/>
              </a:rPr>
              <a:t>lead </a:t>
            </a:r>
            <a:r>
              <a:rPr sz="3100" spc="-5" dirty="0">
                <a:latin typeface="Times New Roman"/>
                <a:cs typeface="Times New Roman"/>
              </a:rPr>
              <a:t>37%, tin</a:t>
            </a:r>
            <a:r>
              <a:rPr sz="3100" spc="-150" dirty="0">
                <a:latin typeface="Times New Roman"/>
                <a:cs typeface="Times New Roman"/>
              </a:rPr>
              <a:t> </a:t>
            </a:r>
            <a:r>
              <a:rPr sz="3100" dirty="0">
                <a:latin typeface="Times New Roman"/>
                <a:cs typeface="Times New Roman"/>
              </a:rPr>
              <a:t>63%</a:t>
            </a:r>
            <a:endParaRPr sz="3100">
              <a:latin typeface="Times New Roman"/>
              <a:cs typeface="Times New Roman"/>
            </a:endParaRPr>
          </a:p>
          <a:p>
            <a:pPr marL="12700">
              <a:lnSpc>
                <a:spcPts val="3710"/>
              </a:lnSpc>
            </a:pPr>
            <a:r>
              <a:rPr sz="3100" spc="-10" dirty="0">
                <a:latin typeface="Times New Roman"/>
                <a:cs typeface="Times New Roman"/>
              </a:rPr>
              <a:t>lead </a:t>
            </a:r>
            <a:r>
              <a:rPr sz="3100" spc="-5" dirty="0">
                <a:latin typeface="Times New Roman"/>
                <a:cs typeface="Times New Roman"/>
              </a:rPr>
              <a:t>50%, tin</a:t>
            </a:r>
            <a:r>
              <a:rPr sz="3100" spc="-150" dirty="0">
                <a:latin typeface="Times New Roman"/>
                <a:cs typeface="Times New Roman"/>
              </a:rPr>
              <a:t> </a:t>
            </a:r>
            <a:r>
              <a:rPr sz="3100" dirty="0">
                <a:latin typeface="Times New Roman"/>
                <a:cs typeface="Times New Roman"/>
              </a:rPr>
              <a:t>50%</a:t>
            </a:r>
            <a:endParaRPr sz="3100">
              <a:latin typeface="Times New Roman"/>
              <a:cs typeface="Times New Roman"/>
            </a:endParaRPr>
          </a:p>
          <a:p>
            <a:pPr marL="12700">
              <a:lnSpc>
                <a:spcPts val="3710"/>
              </a:lnSpc>
            </a:pPr>
            <a:r>
              <a:rPr sz="3100" spc="-10" dirty="0">
                <a:latin typeface="Times New Roman"/>
                <a:cs typeface="Times New Roman"/>
              </a:rPr>
              <a:t>lead </a:t>
            </a:r>
            <a:r>
              <a:rPr sz="3100" spc="-5" dirty="0">
                <a:latin typeface="Times New Roman"/>
                <a:cs typeface="Times New Roman"/>
              </a:rPr>
              <a:t>70%, tin</a:t>
            </a:r>
            <a:r>
              <a:rPr sz="3100" spc="-150" dirty="0">
                <a:latin typeface="Times New Roman"/>
                <a:cs typeface="Times New Roman"/>
              </a:rPr>
              <a:t> </a:t>
            </a:r>
            <a:r>
              <a:rPr sz="3100" dirty="0">
                <a:latin typeface="Times New Roman"/>
                <a:cs typeface="Times New Roman"/>
              </a:rPr>
              <a:t>30%</a:t>
            </a:r>
            <a:endParaRPr sz="3100">
              <a:latin typeface="Times New Roman"/>
              <a:cs typeface="Times New Roman"/>
            </a:endParaRPr>
          </a:p>
          <a:p>
            <a:pPr marL="12700">
              <a:lnSpc>
                <a:spcPts val="3710"/>
              </a:lnSpc>
            </a:pPr>
            <a:r>
              <a:rPr sz="3100" spc="-10" dirty="0">
                <a:latin typeface="Times New Roman"/>
                <a:cs typeface="Times New Roman"/>
              </a:rPr>
              <a:t>Lead </a:t>
            </a:r>
            <a:r>
              <a:rPr sz="3100" dirty="0">
                <a:latin typeface="Times New Roman"/>
                <a:cs typeface="Times New Roman"/>
              </a:rPr>
              <a:t>58% </a:t>
            </a:r>
            <a:r>
              <a:rPr sz="3100" spc="-5" dirty="0">
                <a:latin typeface="Times New Roman"/>
                <a:cs typeface="Times New Roman"/>
              </a:rPr>
              <a:t>, tin</a:t>
            </a:r>
            <a:r>
              <a:rPr sz="3100" spc="-145" dirty="0">
                <a:latin typeface="Times New Roman"/>
                <a:cs typeface="Times New Roman"/>
              </a:rPr>
              <a:t> </a:t>
            </a:r>
            <a:r>
              <a:rPr sz="3100" dirty="0">
                <a:latin typeface="Times New Roman"/>
                <a:cs typeface="Times New Roman"/>
              </a:rPr>
              <a:t>42%</a:t>
            </a:r>
            <a:endParaRPr sz="3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3268" y="103631"/>
            <a:ext cx="4284980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100455" algn="l"/>
                <a:tab pos="1771014" algn="l"/>
                <a:tab pos="3093720" algn="l"/>
              </a:tabLst>
            </a:pPr>
            <a:r>
              <a:rPr sz="3100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Note:</a:t>
            </a:r>
            <a:r>
              <a:rPr sz="3100" spc="-5" dirty="0">
                <a:latin typeface="Times New Roman"/>
                <a:cs typeface="Times New Roman"/>
              </a:rPr>
              <a:t>	</a:t>
            </a:r>
            <a:r>
              <a:rPr sz="3100" spc="-10" dirty="0">
                <a:latin typeface="Times New Roman"/>
                <a:cs typeface="Times New Roman"/>
              </a:rPr>
              <a:t>(1)	During	brazing</a:t>
            </a:r>
            <a:endParaRPr sz="3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178044" y="103631"/>
            <a:ext cx="5060315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54990" algn="l"/>
                <a:tab pos="2228215" algn="l"/>
                <a:tab pos="3075305" algn="l"/>
                <a:tab pos="3547745" algn="l"/>
                <a:tab pos="4480560" algn="l"/>
              </a:tabLst>
            </a:pPr>
            <a:r>
              <a:rPr sz="3100" dirty="0">
                <a:latin typeface="Times New Roman"/>
                <a:cs typeface="Times New Roman"/>
              </a:rPr>
              <a:t>o</a:t>
            </a:r>
            <a:r>
              <a:rPr sz="3100" spc="-5" dirty="0">
                <a:latin typeface="Times New Roman"/>
                <a:cs typeface="Times New Roman"/>
              </a:rPr>
              <a:t>r</a:t>
            </a:r>
            <a:r>
              <a:rPr sz="3100" dirty="0">
                <a:latin typeface="Times New Roman"/>
                <a:cs typeface="Times New Roman"/>
              </a:rPr>
              <a:t>	</a:t>
            </a:r>
            <a:r>
              <a:rPr sz="3100" spc="-10" dirty="0">
                <a:latin typeface="Times New Roman"/>
                <a:cs typeface="Times New Roman"/>
              </a:rPr>
              <a:t>s</a:t>
            </a:r>
            <a:r>
              <a:rPr sz="3100" spc="-15" dirty="0">
                <a:latin typeface="Times New Roman"/>
                <a:cs typeface="Times New Roman"/>
              </a:rPr>
              <a:t>o</a:t>
            </a:r>
            <a:r>
              <a:rPr sz="3100" spc="-5" dirty="0">
                <a:latin typeface="Times New Roman"/>
                <a:cs typeface="Times New Roman"/>
              </a:rPr>
              <a:t>l</a:t>
            </a:r>
            <a:r>
              <a:rPr sz="3100" spc="-15" dirty="0">
                <a:latin typeface="Times New Roman"/>
                <a:cs typeface="Times New Roman"/>
              </a:rPr>
              <a:t>de</a:t>
            </a:r>
            <a:r>
              <a:rPr sz="3100" spc="-5" dirty="0">
                <a:latin typeface="Times New Roman"/>
                <a:cs typeface="Times New Roman"/>
              </a:rPr>
              <a:t>ri</a:t>
            </a:r>
            <a:r>
              <a:rPr sz="3100" spc="-15" dirty="0">
                <a:latin typeface="Times New Roman"/>
                <a:cs typeface="Times New Roman"/>
              </a:rPr>
              <a:t>n</a:t>
            </a:r>
            <a:r>
              <a:rPr sz="3100" spc="-5" dirty="0">
                <a:latin typeface="Times New Roman"/>
                <a:cs typeface="Times New Roman"/>
              </a:rPr>
              <a:t>g</a:t>
            </a:r>
            <a:r>
              <a:rPr sz="3100" dirty="0">
                <a:latin typeface="Times New Roman"/>
                <a:cs typeface="Times New Roman"/>
              </a:rPr>
              <a:t>	</a:t>
            </a:r>
            <a:r>
              <a:rPr sz="3100" spc="-30" dirty="0">
                <a:latin typeface="Times New Roman"/>
                <a:cs typeface="Times New Roman"/>
              </a:rPr>
              <a:t>f</a:t>
            </a:r>
            <a:r>
              <a:rPr sz="3100" spc="-5" dirty="0">
                <a:latin typeface="Times New Roman"/>
                <a:cs typeface="Times New Roman"/>
              </a:rPr>
              <a:t>l</a:t>
            </a:r>
            <a:r>
              <a:rPr sz="3100" dirty="0">
                <a:latin typeface="Times New Roman"/>
                <a:cs typeface="Times New Roman"/>
              </a:rPr>
              <a:t>u</a:t>
            </a:r>
            <a:r>
              <a:rPr sz="3100" spc="-5" dirty="0">
                <a:latin typeface="Times New Roman"/>
                <a:cs typeface="Times New Roman"/>
              </a:rPr>
              <a:t>x</a:t>
            </a:r>
            <a:r>
              <a:rPr sz="3100" dirty="0">
                <a:latin typeface="Times New Roman"/>
                <a:cs typeface="Times New Roman"/>
              </a:rPr>
              <a:t>	</a:t>
            </a:r>
            <a:r>
              <a:rPr sz="3100" spc="-25" dirty="0">
                <a:latin typeface="Times New Roman"/>
                <a:cs typeface="Times New Roman"/>
              </a:rPr>
              <a:t>i</a:t>
            </a:r>
            <a:r>
              <a:rPr sz="3100" spc="-5" dirty="0">
                <a:latin typeface="Times New Roman"/>
                <a:cs typeface="Times New Roman"/>
              </a:rPr>
              <a:t>s</a:t>
            </a:r>
            <a:r>
              <a:rPr sz="3100" dirty="0">
                <a:latin typeface="Times New Roman"/>
                <a:cs typeface="Times New Roman"/>
              </a:rPr>
              <a:t>	u</a:t>
            </a:r>
            <a:r>
              <a:rPr sz="3100" spc="-10" dirty="0">
                <a:latin typeface="Times New Roman"/>
                <a:cs typeface="Times New Roman"/>
              </a:rPr>
              <a:t>s</a:t>
            </a:r>
            <a:r>
              <a:rPr sz="3100" spc="-35" dirty="0">
                <a:latin typeface="Times New Roman"/>
                <a:cs typeface="Times New Roman"/>
              </a:rPr>
              <a:t>e</a:t>
            </a:r>
            <a:r>
              <a:rPr sz="3100" spc="-5" dirty="0">
                <a:latin typeface="Times New Roman"/>
                <a:cs typeface="Times New Roman"/>
              </a:rPr>
              <a:t>d</a:t>
            </a:r>
            <a:r>
              <a:rPr sz="3100" dirty="0">
                <a:latin typeface="Times New Roman"/>
                <a:cs typeface="Times New Roman"/>
              </a:rPr>
              <a:t>	</a:t>
            </a:r>
            <a:r>
              <a:rPr sz="3100" spc="-30" dirty="0">
                <a:latin typeface="Times New Roman"/>
                <a:cs typeface="Times New Roman"/>
              </a:rPr>
              <a:t>f</a:t>
            </a:r>
            <a:r>
              <a:rPr sz="3100" dirty="0">
                <a:latin typeface="Times New Roman"/>
                <a:cs typeface="Times New Roman"/>
              </a:rPr>
              <a:t>o</a:t>
            </a:r>
            <a:r>
              <a:rPr sz="3100" spc="-5" dirty="0">
                <a:latin typeface="Times New Roman"/>
                <a:cs typeface="Times New Roman"/>
              </a:rPr>
              <a:t>r:</a:t>
            </a:r>
            <a:endParaRPr sz="31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93268" y="576072"/>
            <a:ext cx="9747250" cy="285051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algn="just">
              <a:lnSpc>
                <a:spcPct val="99600"/>
              </a:lnSpc>
              <a:spcBef>
                <a:spcPts val="110"/>
              </a:spcBef>
            </a:pPr>
            <a:r>
              <a:rPr sz="3100" spc="-10" dirty="0">
                <a:latin typeface="Times New Roman"/>
                <a:cs typeface="Times New Roman"/>
              </a:rPr>
              <a:t>Dissolving oxides </a:t>
            </a:r>
            <a:r>
              <a:rPr sz="3100" spc="-5" dirty="0">
                <a:latin typeface="Times New Roman"/>
                <a:cs typeface="Times New Roman"/>
              </a:rPr>
              <a:t>from </a:t>
            </a:r>
            <a:r>
              <a:rPr sz="3100" dirty="0">
                <a:latin typeface="Times New Roman"/>
                <a:cs typeface="Times New Roman"/>
              </a:rPr>
              <a:t>the </a:t>
            </a:r>
            <a:r>
              <a:rPr sz="3100" spc="-10" dirty="0">
                <a:latin typeface="Times New Roman"/>
                <a:cs typeface="Times New Roman"/>
              </a:rPr>
              <a:t>surfaces </a:t>
            </a:r>
            <a:r>
              <a:rPr sz="3100" spc="-5" dirty="0">
                <a:latin typeface="Times New Roman"/>
                <a:cs typeface="Times New Roman"/>
              </a:rPr>
              <a:t>to </a:t>
            </a:r>
            <a:r>
              <a:rPr sz="3100" dirty="0">
                <a:latin typeface="Times New Roman"/>
                <a:cs typeface="Times New Roman"/>
              </a:rPr>
              <a:t>be </a:t>
            </a:r>
            <a:r>
              <a:rPr sz="3100" spc="-10" dirty="0">
                <a:latin typeface="Times New Roman"/>
                <a:cs typeface="Times New Roman"/>
              </a:rPr>
              <a:t>joined, Reduce  surface </a:t>
            </a:r>
            <a:r>
              <a:rPr sz="3100" spc="-5" dirty="0">
                <a:latin typeface="Times New Roman"/>
                <a:cs typeface="Times New Roman"/>
              </a:rPr>
              <a:t>tension </a:t>
            </a:r>
            <a:r>
              <a:rPr sz="3100" dirty="0">
                <a:latin typeface="Times New Roman"/>
                <a:cs typeface="Times New Roman"/>
              </a:rPr>
              <a:t>of </a:t>
            </a:r>
            <a:r>
              <a:rPr sz="3100" spc="-15" dirty="0">
                <a:latin typeface="Times New Roman"/>
                <a:cs typeface="Times New Roman"/>
              </a:rPr>
              <a:t>molten  </a:t>
            </a:r>
            <a:r>
              <a:rPr sz="3100" spc="-10" dirty="0">
                <a:latin typeface="Times New Roman"/>
                <a:cs typeface="Times New Roman"/>
              </a:rPr>
              <a:t>filler metal i.e. increasing </a:t>
            </a:r>
            <a:r>
              <a:rPr sz="3100" spc="-5" dirty="0">
                <a:latin typeface="Times New Roman"/>
                <a:cs typeface="Times New Roman"/>
              </a:rPr>
              <a:t>its  </a:t>
            </a:r>
            <a:r>
              <a:rPr sz="3100" spc="-10" dirty="0">
                <a:latin typeface="Times New Roman"/>
                <a:cs typeface="Times New Roman"/>
              </a:rPr>
              <a:t>wetting action </a:t>
            </a:r>
            <a:r>
              <a:rPr sz="3100" dirty="0">
                <a:latin typeface="Times New Roman"/>
                <a:cs typeface="Times New Roman"/>
              </a:rPr>
              <a:t>or </a:t>
            </a:r>
            <a:r>
              <a:rPr sz="3100" spc="-25" dirty="0">
                <a:latin typeface="Times New Roman"/>
                <a:cs typeface="Times New Roman"/>
              </a:rPr>
              <a:t>spreadability, </a:t>
            </a:r>
            <a:r>
              <a:rPr sz="3100" spc="-10" dirty="0">
                <a:latin typeface="Times New Roman"/>
                <a:cs typeface="Times New Roman"/>
              </a:rPr>
              <a:t>Protect the </a:t>
            </a:r>
            <a:r>
              <a:rPr sz="3100" spc="-15" dirty="0">
                <a:latin typeface="Times New Roman"/>
                <a:cs typeface="Times New Roman"/>
              </a:rPr>
              <a:t>surface </a:t>
            </a:r>
            <a:r>
              <a:rPr sz="3100" spc="-5" dirty="0">
                <a:latin typeface="Times New Roman"/>
                <a:cs typeface="Times New Roman"/>
              </a:rPr>
              <a:t>from  </a:t>
            </a:r>
            <a:r>
              <a:rPr sz="3100" spc="-10" dirty="0">
                <a:latin typeface="Times New Roman"/>
                <a:cs typeface="Times New Roman"/>
              </a:rPr>
              <a:t>oxidation </a:t>
            </a:r>
            <a:r>
              <a:rPr sz="3100" spc="-5" dirty="0">
                <a:latin typeface="Times New Roman"/>
                <a:cs typeface="Times New Roman"/>
              </a:rPr>
              <a:t>during </a:t>
            </a:r>
            <a:r>
              <a:rPr sz="3100" spc="-10" dirty="0">
                <a:latin typeface="Times New Roman"/>
                <a:cs typeface="Times New Roman"/>
              </a:rPr>
              <a:t>joining operation. </a:t>
            </a:r>
            <a:r>
              <a:rPr sz="3100" dirty="0">
                <a:latin typeface="Times New Roman"/>
                <a:cs typeface="Times New Roman"/>
              </a:rPr>
              <a:t>(2) </a:t>
            </a:r>
            <a:r>
              <a:rPr sz="3100" spc="-5" dirty="0">
                <a:latin typeface="Times New Roman"/>
                <a:cs typeface="Times New Roman"/>
              </a:rPr>
              <a:t>Any </a:t>
            </a:r>
            <a:r>
              <a:rPr sz="3100" spc="-20" dirty="0">
                <a:latin typeface="Times New Roman"/>
                <a:cs typeface="Times New Roman"/>
              </a:rPr>
              <a:t>metal </a:t>
            </a:r>
            <a:r>
              <a:rPr sz="3100" spc="-5" dirty="0">
                <a:latin typeface="Times New Roman"/>
                <a:cs typeface="Times New Roman"/>
              </a:rPr>
              <a:t>which </a:t>
            </a:r>
            <a:r>
              <a:rPr sz="3100" spc="-20" dirty="0">
                <a:latin typeface="Times New Roman"/>
                <a:cs typeface="Times New Roman"/>
              </a:rPr>
              <a:t>has </a:t>
            </a:r>
            <a:r>
              <a:rPr sz="3100" spc="-5" dirty="0">
                <a:latin typeface="Times New Roman"/>
                <a:cs typeface="Times New Roman"/>
              </a:rPr>
              <a:t>a  </a:t>
            </a:r>
            <a:r>
              <a:rPr sz="3100" spc="-10" dirty="0">
                <a:latin typeface="Times New Roman"/>
                <a:cs typeface="Times New Roman"/>
              </a:rPr>
              <a:t>melting point </a:t>
            </a:r>
            <a:r>
              <a:rPr sz="3100" dirty="0">
                <a:latin typeface="Times New Roman"/>
                <a:cs typeface="Times New Roman"/>
              </a:rPr>
              <a:t>of </a:t>
            </a:r>
            <a:r>
              <a:rPr sz="3100" spc="-5" dirty="0">
                <a:latin typeface="Times New Roman"/>
                <a:cs typeface="Times New Roman"/>
              </a:rPr>
              <a:t>&lt; </a:t>
            </a:r>
            <a:r>
              <a:rPr sz="3100" dirty="0">
                <a:latin typeface="Times New Roman"/>
                <a:cs typeface="Times New Roman"/>
              </a:rPr>
              <a:t>450</a:t>
            </a:r>
            <a:r>
              <a:rPr sz="3075" baseline="25745" dirty="0">
                <a:latin typeface="Times New Roman"/>
                <a:cs typeface="Times New Roman"/>
              </a:rPr>
              <a:t>0</a:t>
            </a:r>
            <a:r>
              <a:rPr sz="3100" dirty="0">
                <a:latin typeface="Times New Roman"/>
                <a:cs typeface="Times New Roman"/>
              </a:rPr>
              <a:t>C </a:t>
            </a:r>
            <a:r>
              <a:rPr sz="3100" spc="-15" dirty="0">
                <a:latin typeface="Times New Roman"/>
                <a:cs typeface="Times New Roman"/>
              </a:rPr>
              <a:t>cannot </a:t>
            </a:r>
            <a:r>
              <a:rPr sz="3100" dirty="0">
                <a:latin typeface="Times New Roman"/>
                <a:cs typeface="Times New Roman"/>
              </a:rPr>
              <a:t>be </a:t>
            </a:r>
            <a:r>
              <a:rPr sz="3100" spc="-15" dirty="0">
                <a:latin typeface="Times New Roman"/>
                <a:cs typeface="Times New Roman"/>
              </a:rPr>
              <a:t>used </a:t>
            </a:r>
            <a:r>
              <a:rPr sz="3100" spc="-10" dirty="0">
                <a:latin typeface="Times New Roman"/>
                <a:cs typeface="Times New Roman"/>
              </a:rPr>
              <a:t>as filler </a:t>
            </a:r>
            <a:r>
              <a:rPr sz="3100" spc="-15" dirty="0">
                <a:latin typeface="Times New Roman"/>
                <a:cs typeface="Times New Roman"/>
              </a:rPr>
              <a:t>material </a:t>
            </a:r>
            <a:r>
              <a:rPr sz="3100" spc="-5" dirty="0">
                <a:latin typeface="Times New Roman"/>
                <a:cs typeface="Times New Roman"/>
              </a:rPr>
              <a:t>in  brazing </a:t>
            </a:r>
            <a:r>
              <a:rPr sz="3100" dirty="0">
                <a:latin typeface="Times New Roman"/>
                <a:cs typeface="Times New Roman"/>
              </a:rPr>
              <a:t>or </a:t>
            </a:r>
            <a:r>
              <a:rPr sz="3100" spc="-5" dirty="0">
                <a:latin typeface="Times New Roman"/>
                <a:cs typeface="Times New Roman"/>
              </a:rPr>
              <a:t>braze welding and </a:t>
            </a:r>
            <a:r>
              <a:rPr sz="3100" spc="-10" dirty="0">
                <a:latin typeface="Times New Roman"/>
                <a:cs typeface="Times New Roman"/>
              </a:rPr>
              <a:t>can </a:t>
            </a:r>
            <a:r>
              <a:rPr sz="3100" dirty="0">
                <a:latin typeface="Times New Roman"/>
                <a:cs typeface="Times New Roman"/>
              </a:rPr>
              <a:t>only be </a:t>
            </a:r>
            <a:r>
              <a:rPr sz="3100" spc="-5" dirty="0">
                <a:latin typeface="Times New Roman"/>
                <a:cs typeface="Times New Roman"/>
              </a:rPr>
              <a:t>used in</a:t>
            </a:r>
            <a:r>
              <a:rPr sz="3100" spc="-300" dirty="0">
                <a:latin typeface="Times New Roman"/>
                <a:cs typeface="Times New Roman"/>
              </a:rPr>
              <a:t> </a:t>
            </a:r>
            <a:r>
              <a:rPr sz="3100" dirty="0">
                <a:latin typeface="Times New Roman"/>
                <a:cs typeface="Times New Roman"/>
              </a:rPr>
              <a:t>soldering.</a:t>
            </a:r>
            <a:endParaRPr sz="31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78536" y="3527044"/>
            <a:ext cx="3947160" cy="22677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06627" y="5815583"/>
            <a:ext cx="6428105" cy="14395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indent="635" algn="ctr">
              <a:lnSpc>
                <a:spcPct val="99700"/>
              </a:lnSpc>
              <a:spcBef>
                <a:spcPts val="105"/>
              </a:spcBef>
            </a:pPr>
            <a:r>
              <a:rPr sz="3100" i="1" spc="-5" dirty="0">
                <a:latin typeface="Times New Roman"/>
                <a:cs typeface="Times New Roman"/>
              </a:rPr>
              <a:t>SOLDERING </a:t>
            </a:r>
            <a:r>
              <a:rPr sz="3100" i="1" spc="-10" dirty="0">
                <a:latin typeface="Times New Roman"/>
                <a:cs typeface="Times New Roman"/>
              </a:rPr>
              <a:t>OF </a:t>
            </a:r>
            <a:r>
              <a:rPr sz="3100" i="1" spc="-5" dirty="0">
                <a:latin typeface="Times New Roman"/>
                <a:cs typeface="Times New Roman"/>
              </a:rPr>
              <a:t>COPPER TUBES,  </a:t>
            </a:r>
            <a:r>
              <a:rPr sz="3100" i="1" spc="-30" dirty="0">
                <a:latin typeface="Times New Roman"/>
                <a:cs typeface="Times New Roman"/>
              </a:rPr>
              <a:t>SEAT </a:t>
            </a:r>
            <a:r>
              <a:rPr sz="3100" i="1" spc="-20" dirty="0">
                <a:latin typeface="Times New Roman"/>
                <a:cs typeface="Times New Roman"/>
              </a:rPr>
              <a:t>BELT </a:t>
            </a:r>
            <a:r>
              <a:rPr sz="3100" i="1" spc="-5" dirty="0">
                <a:latin typeface="Times New Roman"/>
                <a:cs typeface="Times New Roman"/>
              </a:rPr>
              <a:t>BRACKETS, STEEL</a:t>
            </a:r>
            <a:r>
              <a:rPr sz="3100" i="1" spc="-295" dirty="0">
                <a:latin typeface="Times New Roman"/>
                <a:cs typeface="Times New Roman"/>
              </a:rPr>
              <a:t> </a:t>
            </a:r>
            <a:r>
              <a:rPr sz="3100" i="1" spc="-75" dirty="0">
                <a:latin typeface="Times New Roman"/>
                <a:cs typeface="Times New Roman"/>
              </a:rPr>
              <a:t>VALVE  </a:t>
            </a:r>
            <a:r>
              <a:rPr sz="3100" i="1" spc="-30" dirty="0">
                <a:latin typeface="Times New Roman"/>
                <a:cs typeface="Times New Roman"/>
              </a:rPr>
              <a:t>TO </a:t>
            </a:r>
            <a:r>
              <a:rPr sz="3100" i="1" spc="-5" dirty="0">
                <a:latin typeface="Times New Roman"/>
                <a:cs typeface="Times New Roman"/>
              </a:rPr>
              <a:t>SiC</a:t>
            </a:r>
            <a:r>
              <a:rPr sz="3100" i="1" spc="-50" dirty="0">
                <a:latin typeface="Times New Roman"/>
                <a:cs typeface="Times New Roman"/>
              </a:rPr>
              <a:t> </a:t>
            </a:r>
            <a:r>
              <a:rPr sz="3100" i="1" spc="-25" dirty="0">
                <a:latin typeface="Times New Roman"/>
                <a:cs typeface="Times New Roman"/>
              </a:rPr>
              <a:t>PLATE</a:t>
            </a:r>
            <a:endParaRPr sz="31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507991" y="3527044"/>
            <a:ext cx="3023616" cy="22707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616952" y="3484371"/>
            <a:ext cx="2602992" cy="36545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535"/>
              </a:lnSpc>
            </a:pPr>
            <a:fld id="{81D60167-4931-47E6-BA6A-407CBD079E47}" type="slidenum">
              <a:rPr spc="10" dirty="0"/>
              <a:pPr marL="25400">
                <a:lnSpc>
                  <a:spcPts val="1535"/>
                </a:lnSpc>
              </a:pPr>
              <a:t>51</a:t>
            </a:fld>
            <a:endParaRPr spc="10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535"/>
              </a:lnSpc>
            </a:pPr>
            <a:fld id="{81D60167-4931-47E6-BA6A-407CBD079E47}" type="slidenum">
              <a:rPr spc="10" dirty="0"/>
              <a:pPr marL="25400">
                <a:lnSpc>
                  <a:spcPts val="1535"/>
                </a:lnSpc>
              </a:pPr>
              <a:t>55</a:t>
            </a:fld>
            <a:endParaRPr spc="10" dirty="0"/>
          </a:p>
        </p:txBody>
      </p:sp>
      <p:sp>
        <p:nvSpPr>
          <p:cNvPr id="2" name="object 2"/>
          <p:cNvSpPr txBox="1"/>
          <p:nvPr/>
        </p:nvSpPr>
        <p:spPr>
          <a:xfrm>
            <a:off x="508508" y="103631"/>
            <a:ext cx="2240915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100" u="heavy" spc="-7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Weld</a:t>
            </a:r>
            <a:r>
              <a:rPr sz="3100" u="heavy" spc="-1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100" u="heavy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Defects</a:t>
            </a:r>
            <a:r>
              <a:rPr sz="3100" spc="-15" dirty="0">
                <a:latin typeface="Times New Roman"/>
                <a:cs typeface="Times New Roman"/>
              </a:rPr>
              <a:t>:</a:t>
            </a:r>
            <a:endParaRPr sz="3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198868" y="576072"/>
            <a:ext cx="3054350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737485" algn="l"/>
              </a:tabLst>
            </a:pPr>
            <a:r>
              <a:rPr sz="3100" spc="-15" dirty="0">
                <a:latin typeface="Times New Roman"/>
                <a:cs typeface="Times New Roman"/>
              </a:rPr>
              <a:t>a</a:t>
            </a:r>
            <a:r>
              <a:rPr sz="3100" spc="-5" dirty="0">
                <a:latin typeface="Times New Roman"/>
                <a:cs typeface="Times New Roman"/>
              </a:rPr>
              <a:t>s</a:t>
            </a:r>
            <a:r>
              <a:rPr sz="3100" spc="250" dirty="0">
                <a:latin typeface="Times New Roman"/>
                <a:cs typeface="Times New Roman"/>
              </a:rPr>
              <a:t> </a:t>
            </a:r>
            <a:r>
              <a:rPr sz="3100" spc="-5" dirty="0">
                <a:latin typeface="Times New Roman"/>
                <a:cs typeface="Times New Roman"/>
              </a:rPr>
              <a:t>irr</a:t>
            </a:r>
            <a:r>
              <a:rPr sz="3100" spc="-15" dirty="0">
                <a:latin typeface="Times New Roman"/>
                <a:cs typeface="Times New Roman"/>
              </a:rPr>
              <a:t>egu</a:t>
            </a:r>
            <a:r>
              <a:rPr sz="3100" spc="-5" dirty="0">
                <a:latin typeface="Times New Roman"/>
                <a:cs typeface="Times New Roman"/>
              </a:rPr>
              <a:t>l</a:t>
            </a:r>
            <a:r>
              <a:rPr sz="3100" spc="-15" dirty="0">
                <a:latin typeface="Times New Roman"/>
                <a:cs typeface="Times New Roman"/>
              </a:rPr>
              <a:t>a</a:t>
            </a:r>
            <a:r>
              <a:rPr sz="3100" spc="-5" dirty="0">
                <a:latin typeface="Times New Roman"/>
                <a:cs typeface="Times New Roman"/>
              </a:rPr>
              <a:t>ri</a:t>
            </a:r>
            <a:r>
              <a:rPr sz="3100" spc="-25" dirty="0">
                <a:latin typeface="Times New Roman"/>
                <a:cs typeface="Times New Roman"/>
              </a:rPr>
              <a:t>t</a:t>
            </a:r>
            <a:r>
              <a:rPr sz="3100" spc="-5" dirty="0">
                <a:latin typeface="Times New Roman"/>
                <a:cs typeface="Times New Roman"/>
              </a:rPr>
              <a:t>i</a:t>
            </a:r>
            <a:r>
              <a:rPr sz="3100" spc="-15" dirty="0">
                <a:latin typeface="Times New Roman"/>
                <a:cs typeface="Times New Roman"/>
              </a:rPr>
              <a:t>e</a:t>
            </a:r>
            <a:r>
              <a:rPr sz="3100" spc="-5" dirty="0">
                <a:latin typeface="Times New Roman"/>
                <a:cs typeface="Times New Roman"/>
              </a:rPr>
              <a:t>s</a:t>
            </a:r>
            <a:r>
              <a:rPr sz="3100" dirty="0">
                <a:latin typeface="Times New Roman"/>
                <a:cs typeface="Times New Roman"/>
              </a:rPr>
              <a:t>	</a:t>
            </a:r>
            <a:r>
              <a:rPr sz="3100" spc="-25" dirty="0">
                <a:latin typeface="Times New Roman"/>
                <a:cs typeface="Times New Roman"/>
              </a:rPr>
              <a:t>i</a:t>
            </a:r>
            <a:r>
              <a:rPr sz="3100" spc="-5" dirty="0">
                <a:latin typeface="Times New Roman"/>
                <a:cs typeface="Times New Roman"/>
              </a:rPr>
              <a:t>n</a:t>
            </a:r>
            <a:endParaRPr sz="31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08508" y="576072"/>
            <a:ext cx="7900670" cy="9671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3710"/>
              </a:lnSpc>
              <a:spcBef>
                <a:spcPts val="95"/>
              </a:spcBef>
              <a:tabLst>
                <a:tab pos="2133600" algn="l"/>
              </a:tabLst>
            </a:pPr>
            <a:r>
              <a:rPr sz="3100" spc="-5" dirty="0">
                <a:latin typeface="Times New Roman"/>
                <a:cs typeface="Times New Roman"/>
              </a:rPr>
              <a:t>The</a:t>
            </a:r>
            <a:r>
              <a:rPr sz="3100" spc="254" dirty="0">
                <a:latin typeface="Times New Roman"/>
                <a:cs typeface="Times New Roman"/>
              </a:rPr>
              <a:t> </a:t>
            </a:r>
            <a:r>
              <a:rPr sz="3100" spc="-10" dirty="0">
                <a:latin typeface="Times New Roman"/>
                <a:cs typeface="Times New Roman"/>
              </a:rPr>
              <a:t>defects	</a:t>
            </a:r>
            <a:r>
              <a:rPr sz="3100" spc="-15" dirty="0">
                <a:latin typeface="Times New Roman"/>
                <a:cs typeface="Times New Roman"/>
              </a:rPr>
              <a:t>in</a:t>
            </a:r>
            <a:r>
              <a:rPr sz="3100" spc="535" dirty="0">
                <a:latin typeface="Times New Roman"/>
                <a:cs typeface="Times New Roman"/>
              </a:rPr>
              <a:t> </a:t>
            </a:r>
            <a:r>
              <a:rPr sz="3100" dirty="0">
                <a:latin typeface="Times New Roman"/>
                <a:cs typeface="Times New Roman"/>
              </a:rPr>
              <a:t>the </a:t>
            </a:r>
            <a:r>
              <a:rPr sz="3100" spc="-10" dirty="0">
                <a:latin typeface="Times New Roman"/>
                <a:cs typeface="Times New Roman"/>
              </a:rPr>
              <a:t>weld can </a:t>
            </a:r>
            <a:r>
              <a:rPr sz="3100" dirty="0">
                <a:latin typeface="Times New Roman"/>
                <a:cs typeface="Times New Roman"/>
              </a:rPr>
              <a:t>be </a:t>
            </a:r>
            <a:r>
              <a:rPr sz="3100" spc="-10" dirty="0">
                <a:latin typeface="Times New Roman"/>
                <a:cs typeface="Times New Roman"/>
              </a:rPr>
              <a:t>defined</a:t>
            </a:r>
            <a:endParaRPr sz="3100">
              <a:latin typeface="Times New Roman"/>
              <a:cs typeface="Times New Roman"/>
            </a:endParaRPr>
          </a:p>
          <a:p>
            <a:pPr marL="12700">
              <a:lnSpc>
                <a:spcPts val="3710"/>
              </a:lnSpc>
              <a:tabLst>
                <a:tab pos="783590" algn="l"/>
                <a:tab pos="1838325" algn="l"/>
                <a:tab pos="2996565" algn="l"/>
                <a:tab pos="5038725" algn="l"/>
                <a:tab pos="5897880" algn="l"/>
                <a:tab pos="6492240" algn="l"/>
              </a:tabLst>
            </a:pPr>
            <a:r>
              <a:rPr sz="3100" dirty="0">
                <a:latin typeface="Times New Roman"/>
                <a:cs typeface="Times New Roman"/>
              </a:rPr>
              <a:t>the	</a:t>
            </a:r>
            <a:r>
              <a:rPr sz="3100" spc="-10" dirty="0">
                <a:latin typeface="Times New Roman"/>
                <a:cs typeface="Times New Roman"/>
              </a:rPr>
              <a:t>weld	</a:t>
            </a:r>
            <a:r>
              <a:rPr sz="3100" spc="-20" dirty="0">
                <a:latin typeface="Times New Roman"/>
                <a:cs typeface="Times New Roman"/>
              </a:rPr>
              <a:t>metal	</a:t>
            </a:r>
            <a:r>
              <a:rPr sz="3100" spc="-10" dirty="0">
                <a:latin typeface="Times New Roman"/>
                <a:cs typeface="Times New Roman"/>
              </a:rPr>
              <a:t>produced	</a:t>
            </a:r>
            <a:r>
              <a:rPr sz="3100" dirty="0">
                <a:latin typeface="Times New Roman"/>
                <a:cs typeface="Times New Roman"/>
              </a:rPr>
              <a:t>due	</a:t>
            </a:r>
            <a:r>
              <a:rPr sz="3100" spc="-15" dirty="0">
                <a:latin typeface="Times New Roman"/>
                <a:cs typeface="Times New Roman"/>
              </a:rPr>
              <a:t>to	</a:t>
            </a:r>
            <a:r>
              <a:rPr sz="3100" spc="-10" dirty="0">
                <a:latin typeface="Times New Roman"/>
                <a:cs typeface="Times New Roman"/>
              </a:rPr>
              <a:t>incorrect</a:t>
            </a:r>
            <a:endParaRPr sz="31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08508" y="1517904"/>
            <a:ext cx="8349615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121535" algn="l"/>
                <a:tab pos="2844165" algn="l"/>
                <a:tab pos="4243070" algn="l"/>
                <a:tab pos="5894705" algn="l"/>
                <a:tab pos="8007350" algn="l"/>
              </a:tabLst>
            </a:pPr>
            <a:r>
              <a:rPr sz="3100" dirty="0">
                <a:latin typeface="Times New Roman"/>
                <a:cs typeface="Times New Roman"/>
              </a:rPr>
              <a:t>p</a:t>
            </a:r>
            <a:r>
              <a:rPr sz="3100" spc="-15" dirty="0">
                <a:latin typeface="Times New Roman"/>
                <a:cs typeface="Times New Roman"/>
              </a:rPr>
              <a:t>a</a:t>
            </a:r>
            <a:r>
              <a:rPr sz="3100" spc="-5" dirty="0">
                <a:latin typeface="Times New Roman"/>
                <a:cs typeface="Times New Roman"/>
              </a:rPr>
              <a:t>r</a:t>
            </a:r>
            <a:r>
              <a:rPr sz="3100" spc="-15" dirty="0">
                <a:latin typeface="Times New Roman"/>
                <a:cs typeface="Times New Roman"/>
              </a:rPr>
              <a:t>a</a:t>
            </a:r>
            <a:r>
              <a:rPr sz="3100" spc="-65" dirty="0">
                <a:latin typeface="Times New Roman"/>
                <a:cs typeface="Times New Roman"/>
              </a:rPr>
              <a:t>m</a:t>
            </a:r>
            <a:r>
              <a:rPr sz="3100" spc="-15" dirty="0">
                <a:latin typeface="Times New Roman"/>
                <a:cs typeface="Times New Roman"/>
              </a:rPr>
              <a:t>e</a:t>
            </a:r>
            <a:r>
              <a:rPr sz="3100" spc="-5" dirty="0">
                <a:latin typeface="Times New Roman"/>
                <a:cs typeface="Times New Roman"/>
              </a:rPr>
              <a:t>t</a:t>
            </a:r>
            <a:r>
              <a:rPr sz="3100" spc="-15" dirty="0">
                <a:latin typeface="Times New Roman"/>
                <a:cs typeface="Times New Roman"/>
              </a:rPr>
              <a:t>e</a:t>
            </a:r>
            <a:r>
              <a:rPr sz="3100" spc="-5" dirty="0">
                <a:latin typeface="Times New Roman"/>
                <a:cs typeface="Times New Roman"/>
              </a:rPr>
              <a:t>rs</a:t>
            </a:r>
            <a:r>
              <a:rPr sz="3100" dirty="0">
                <a:latin typeface="Times New Roman"/>
                <a:cs typeface="Times New Roman"/>
              </a:rPr>
              <a:t>	o</a:t>
            </a:r>
            <a:r>
              <a:rPr sz="3100" spc="-5" dirty="0">
                <a:latin typeface="Times New Roman"/>
                <a:cs typeface="Times New Roman"/>
              </a:rPr>
              <a:t>r</a:t>
            </a:r>
            <a:r>
              <a:rPr sz="3100" dirty="0">
                <a:latin typeface="Times New Roman"/>
                <a:cs typeface="Times New Roman"/>
              </a:rPr>
              <a:t>	</a:t>
            </a:r>
            <a:r>
              <a:rPr sz="3100" spc="-10" dirty="0">
                <a:latin typeface="Times New Roman"/>
                <a:cs typeface="Times New Roman"/>
              </a:rPr>
              <a:t>w</a:t>
            </a:r>
            <a:r>
              <a:rPr sz="3100" spc="-5" dirty="0">
                <a:latin typeface="Times New Roman"/>
                <a:cs typeface="Times New Roman"/>
              </a:rPr>
              <a:t>r</a:t>
            </a:r>
            <a:r>
              <a:rPr sz="3100" dirty="0">
                <a:latin typeface="Times New Roman"/>
                <a:cs typeface="Times New Roman"/>
              </a:rPr>
              <a:t>o</a:t>
            </a:r>
            <a:r>
              <a:rPr sz="3100" spc="-15" dirty="0">
                <a:latin typeface="Times New Roman"/>
                <a:cs typeface="Times New Roman"/>
              </a:rPr>
              <a:t>n</a:t>
            </a:r>
            <a:r>
              <a:rPr sz="3100" spc="-5" dirty="0">
                <a:latin typeface="Times New Roman"/>
                <a:cs typeface="Times New Roman"/>
              </a:rPr>
              <a:t>g</a:t>
            </a:r>
            <a:r>
              <a:rPr sz="3100" dirty="0">
                <a:latin typeface="Times New Roman"/>
                <a:cs typeface="Times New Roman"/>
              </a:rPr>
              <a:t>	</a:t>
            </a:r>
            <a:r>
              <a:rPr sz="3100" spc="-10" dirty="0">
                <a:latin typeface="Times New Roman"/>
                <a:cs typeface="Times New Roman"/>
              </a:rPr>
              <a:t>w</a:t>
            </a:r>
            <a:r>
              <a:rPr sz="3100" spc="-15" dirty="0">
                <a:latin typeface="Times New Roman"/>
                <a:cs typeface="Times New Roman"/>
              </a:rPr>
              <a:t>e</a:t>
            </a:r>
            <a:r>
              <a:rPr sz="3100" spc="-25" dirty="0">
                <a:latin typeface="Times New Roman"/>
                <a:cs typeface="Times New Roman"/>
              </a:rPr>
              <a:t>l</a:t>
            </a:r>
            <a:r>
              <a:rPr sz="3100" dirty="0">
                <a:latin typeface="Times New Roman"/>
                <a:cs typeface="Times New Roman"/>
              </a:rPr>
              <a:t>d</a:t>
            </a:r>
            <a:r>
              <a:rPr sz="3100" spc="-25" dirty="0">
                <a:latin typeface="Times New Roman"/>
                <a:cs typeface="Times New Roman"/>
              </a:rPr>
              <a:t>i</a:t>
            </a:r>
            <a:r>
              <a:rPr sz="3100" spc="-15" dirty="0">
                <a:latin typeface="Times New Roman"/>
                <a:cs typeface="Times New Roman"/>
              </a:rPr>
              <a:t>n</a:t>
            </a:r>
            <a:r>
              <a:rPr sz="3100" spc="-5" dirty="0">
                <a:latin typeface="Times New Roman"/>
                <a:cs typeface="Times New Roman"/>
              </a:rPr>
              <a:t>g</a:t>
            </a:r>
            <a:r>
              <a:rPr sz="3100" dirty="0">
                <a:latin typeface="Times New Roman"/>
                <a:cs typeface="Times New Roman"/>
              </a:rPr>
              <a:t>	p</a:t>
            </a:r>
            <a:r>
              <a:rPr sz="3100" spc="-30" dirty="0">
                <a:latin typeface="Times New Roman"/>
                <a:cs typeface="Times New Roman"/>
              </a:rPr>
              <a:t>r</a:t>
            </a:r>
            <a:r>
              <a:rPr sz="3100" dirty="0">
                <a:latin typeface="Times New Roman"/>
                <a:cs typeface="Times New Roman"/>
              </a:rPr>
              <a:t>o</a:t>
            </a:r>
            <a:r>
              <a:rPr sz="3100" spc="-15" dirty="0">
                <a:latin typeface="Times New Roman"/>
                <a:cs typeface="Times New Roman"/>
              </a:rPr>
              <a:t>ced</a:t>
            </a:r>
            <a:r>
              <a:rPr sz="3100" dirty="0">
                <a:latin typeface="Times New Roman"/>
                <a:cs typeface="Times New Roman"/>
              </a:rPr>
              <a:t>u</a:t>
            </a:r>
            <a:r>
              <a:rPr sz="3100" spc="-5" dirty="0">
                <a:latin typeface="Times New Roman"/>
                <a:cs typeface="Times New Roman"/>
              </a:rPr>
              <a:t>r</a:t>
            </a:r>
            <a:r>
              <a:rPr sz="3100" spc="-15" dirty="0">
                <a:latin typeface="Times New Roman"/>
                <a:cs typeface="Times New Roman"/>
              </a:rPr>
              <a:t>e</a:t>
            </a:r>
            <a:r>
              <a:rPr sz="3100" spc="-5" dirty="0">
                <a:latin typeface="Times New Roman"/>
                <a:cs typeface="Times New Roman"/>
              </a:rPr>
              <a:t>s</a:t>
            </a:r>
            <a:r>
              <a:rPr sz="3100" dirty="0">
                <a:latin typeface="Times New Roman"/>
                <a:cs typeface="Times New Roman"/>
              </a:rPr>
              <a:t>	o</a:t>
            </a:r>
            <a:r>
              <a:rPr sz="3100" spc="-5" dirty="0">
                <a:latin typeface="Times New Roman"/>
                <a:cs typeface="Times New Roman"/>
              </a:rPr>
              <a:t>r</a:t>
            </a:r>
            <a:endParaRPr sz="31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963659" y="1045463"/>
            <a:ext cx="1289685" cy="970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74320" marR="5080" indent="-262255">
              <a:lnSpc>
                <a:spcPct val="100000"/>
              </a:lnSpc>
              <a:spcBef>
                <a:spcPts val="95"/>
              </a:spcBef>
            </a:pPr>
            <a:r>
              <a:rPr sz="3100" spc="-10" dirty="0">
                <a:latin typeface="Times New Roman"/>
                <a:cs typeface="Times New Roman"/>
              </a:rPr>
              <a:t>w</a:t>
            </a:r>
            <a:r>
              <a:rPr sz="3100" spc="-15" dirty="0">
                <a:latin typeface="Times New Roman"/>
                <a:cs typeface="Times New Roman"/>
              </a:rPr>
              <a:t>e</a:t>
            </a:r>
            <a:r>
              <a:rPr sz="3100" spc="-5" dirty="0">
                <a:latin typeface="Times New Roman"/>
                <a:cs typeface="Times New Roman"/>
              </a:rPr>
              <a:t>l</a:t>
            </a:r>
            <a:r>
              <a:rPr sz="3100" dirty="0">
                <a:latin typeface="Times New Roman"/>
                <a:cs typeface="Times New Roman"/>
              </a:rPr>
              <a:t>d</a:t>
            </a:r>
            <a:r>
              <a:rPr sz="3100" spc="-25" dirty="0">
                <a:latin typeface="Times New Roman"/>
                <a:cs typeface="Times New Roman"/>
              </a:rPr>
              <a:t>i</a:t>
            </a:r>
            <a:r>
              <a:rPr sz="3100" spc="-15" dirty="0">
                <a:latin typeface="Times New Roman"/>
                <a:cs typeface="Times New Roman"/>
              </a:rPr>
              <a:t>n</a:t>
            </a:r>
            <a:r>
              <a:rPr sz="3100" spc="-5" dirty="0">
                <a:latin typeface="Times New Roman"/>
                <a:cs typeface="Times New Roman"/>
              </a:rPr>
              <a:t>g  </a:t>
            </a:r>
            <a:r>
              <a:rPr sz="3100" spc="-10" dirty="0">
                <a:latin typeface="Times New Roman"/>
                <a:cs typeface="Times New Roman"/>
              </a:rPr>
              <a:t>w</a:t>
            </a:r>
            <a:r>
              <a:rPr sz="3100" spc="-30" dirty="0">
                <a:latin typeface="Times New Roman"/>
                <a:cs typeface="Times New Roman"/>
              </a:rPr>
              <a:t>r</a:t>
            </a:r>
            <a:r>
              <a:rPr sz="3100" spc="-15" dirty="0">
                <a:latin typeface="Times New Roman"/>
                <a:cs typeface="Times New Roman"/>
              </a:rPr>
              <a:t>o</a:t>
            </a:r>
            <a:r>
              <a:rPr sz="3100" dirty="0">
                <a:latin typeface="Times New Roman"/>
                <a:cs typeface="Times New Roman"/>
              </a:rPr>
              <a:t>n</a:t>
            </a:r>
            <a:r>
              <a:rPr sz="3100" spc="-5" dirty="0">
                <a:latin typeface="Times New Roman"/>
                <a:cs typeface="Times New Roman"/>
              </a:rPr>
              <a:t>g</a:t>
            </a:r>
            <a:endParaRPr sz="31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08508" y="1987295"/>
            <a:ext cx="9746615" cy="42646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100" spc="-10" dirty="0">
                <a:latin typeface="Times New Roman"/>
                <a:cs typeface="Times New Roman"/>
              </a:rPr>
              <a:t>combination </a:t>
            </a:r>
            <a:r>
              <a:rPr sz="3100" dirty="0">
                <a:latin typeface="Times New Roman"/>
                <a:cs typeface="Times New Roman"/>
              </a:rPr>
              <a:t>of </a:t>
            </a:r>
            <a:r>
              <a:rPr sz="3100" spc="-10" dirty="0">
                <a:latin typeface="Times New Roman"/>
                <a:cs typeface="Times New Roman"/>
              </a:rPr>
              <a:t>filler </a:t>
            </a:r>
            <a:r>
              <a:rPr sz="3100" spc="-20" dirty="0">
                <a:latin typeface="Times New Roman"/>
                <a:cs typeface="Times New Roman"/>
              </a:rPr>
              <a:t>metal </a:t>
            </a:r>
            <a:r>
              <a:rPr sz="3100" spc="-5" dirty="0">
                <a:latin typeface="Times New Roman"/>
                <a:cs typeface="Times New Roman"/>
              </a:rPr>
              <a:t>and parent</a:t>
            </a:r>
            <a:r>
              <a:rPr sz="3100" spc="-90" dirty="0">
                <a:latin typeface="Times New Roman"/>
                <a:cs typeface="Times New Roman"/>
              </a:rPr>
              <a:t> </a:t>
            </a:r>
            <a:r>
              <a:rPr sz="3100" spc="-15" dirty="0">
                <a:latin typeface="Times New Roman"/>
                <a:cs typeface="Times New Roman"/>
              </a:rPr>
              <a:t>metal.</a:t>
            </a:r>
            <a:endParaRPr sz="3100">
              <a:latin typeface="Times New Roman"/>
              <a:cs typeface="Times New Roman"/>
            </a:endParaRPr>
          </a:p>
          <a:p>
            <a:pPr marL="12700" marR="5080">
              <a:lnSpc>
                <a:spcPts val="3700"/>
              </a:lnSpc>
              <a:spcBef>
                <a:spcPts val="140"/>
              </a:spcBef>
              <a:tabLst>
                <a:tab pos="1054735" algn="l"/>
                <a:tab pos="2237105" algn="l"/>
                <a:tab pos="3130550" algn="l"/>
                <a:tab pos="3724910" algn="l"/>
                <a:tab pos="4255135" algn="l"/>
                <a:tab pos="4956175" algn="l"/>
                <a:tab pos="5940425" algn="l"/>
                <a:tab pos="6492240" algn="l"/>
                <a:tab pos="8263255" algn="l"/>
                <a:tab pos="9250680" algn="l"/>
              </a:tabLst>
            </a:pPr>
            <a:r>
              <a:rPr sz="3100" spc="-265" dirty="0">
                <a:latin typeface="Times New Roman"/>
                <a:cs typeface="Times New Roman"/>
              </a:rPr>
              <a:t>W</a:t>
            </a:r>
            <a:r>
              <a:rPr sz="3100" spc="-15" dirty="0">
                <a:latin typeface="Times New Roman"/>
                <a:cs typeface="Times New Roman"/>
              </a:rPr>
              <a:t>e</a:t>
            </a:r>
            <a:r>
              <a:rPr sz="3100" spc="-5" dirty="0">
                <a:latin typeface="Times New Roman"/>
                <a:cs typeface="Times New Roman"/>
              </a:rPr>
              <a:t>ld</a:t>
            </a:r>
            <a:r>
              <a:rPr sz="3100" dirty="0">
                <a:latin typeface="Times New Roman"/>
                <a:cs typeface="Times New Roman"/>
              </a:rPr>
              <a:t>	d</a:t>
            </a:r>
            <a:r>
              <a:rPr sz="3100" spc="-15" dirty="0">
                <a:latin typeface="Times New Roman"/>
                <a:cs typeface="Times New Roman"/>
              </a:rPr>
              <a:t>e</a:t>
            </a:r>
            <a:r>
              <a:rPr sz="3100" spc="-30" dirty="0">
                <a:latin typeface="Times New Roman"/>
                <a:cs typeface="Times New Roman"/>
              </a:rPr>
              <a:t>f</a:t>
            </a:r>
            <a:r>
              <a:rPr sz="3100" spc="-15" dirty="0">
                <a:latin typeface="Times New Roman"/>
                <a:cs typeface="Times New Roman"/>
              </a:rPr>
              <a:t>ec</a:t>
            </a:r>
            <a:r>
              <a:rPr sz="3100" spc="-5" dirty="0">
                <a:latin typeface="Times New Roman"/>
                <a:cs typeface="Times New Roman"/>
              </a:rPr>
              <a:t>t</a:t>
            </a:r>
            <a:r>
              <a:rPr sz="3100" dirty="0">
                <a:latin typeface="Times New Roman"/>
                <a:cs typeface="Times New Roman"/>
              </a:rPr>
              <a:t>	</a:t>
            </a:r>
            <a:r>
              <a:rPr sz="3100" spc="-65" dirty="0">
                <a:latin typeface="Times New Roman"/>
                <a:cs typeface="Times New Roman"/>
              </a:rPr>
              <a:t>m</a:t>
            </a:r>
            <a:r>
              <a:rPr sz="3100" spc="-15" dirty="0">
                <a:latin typeface="Times New Roman"/>
                <a:cs typeface="Times New Roman"/>
              </a:rPr>
              <a:t>a</a:t>
            </a:r>
            <a:r>
              <a:rPr sz="3100" spc="-5" dirty="0">
                <a:latin typeface="Times New Roman"/>
                <a:cs typeface="Times New Roman"/>
              </a:rPr>
              <a:t>y</a:t>
            </a:r>
            <a:r>
              <a:rPr sz="3100" dirty="0">
                <a:latin typeface="Times New Roman"/>
                <a:cs typeface="Times New Roman"/>
              </a:rPr>
              <a:t>	b</a:t>
            </a:r>
            <a:r>
              <a:rPr sz="3100" spc="-5" dirty="0">
                <a:latin typeface="Times New Roman"/>
                <a:cs typeface="Times New Roman"/>
              </a:rPr>
              <a:t>e</a:t>
            </a:r>
            <a:r>
              <a:rPr sz="3100" dirty="0">
                <a:latin typeface="Times New Roman"/>
                <a:cs typeface="Times New Roman"/>
              </a:rPr>
              <a:t>	</a:t>
            </a:r>
            <a:r>
              <a:rPr sz="3100" spc="-5" dirty="0">
                <a:latin typeface="Times New Roman"/>
                <a:cs typeface="Times New Roman"/>
              </a:rPr>
              <a:t>in</a:t>
            </a:r>
            <a:r>
              <a:rPr sz="3100" dirty="0">
                <a:latin typeface="Times New Roman"/>
                <a:cs typeface="Times New Roman"/>
              </a:rPr>
              <a:t>	</a:t>
            </a:r>
            <a:r>
              <a:rPr sz="3100" spc="-25" dirty="0">
                <a:latin typeface="Times New Roman"/>
                <a:cs typeface="Times New Roman"/>
              </a:rPr>
              <a:t>t</a:t>
            </a:r>
            <a:r>
              <a:rPr sz="3100" dirty="0">
                <a:latin typeface="Times New Roman"/>
                <a:cs typeface="Times New Roman"/>
              </a:rPr>
              <a:t>h</a:t>
            </a:r>
            <a:r>
              <a:rPr sz="3100" spc="-5" dirty="0">
                <a:latin typeface="Times New Roman"/>
                <a:cs typeface="Times New Roman"/>
              </a:rPr>
              <a:t>e</a:t>
            </a:r>
            <a:r>
              <a:rPr sz="3100" dirty="0">
                <a:latin typeface="Times New Roman"/>
                <a:cs typeface="Times New Roman"/>
              </a:rPr>
              <a:t>	</a:t>
            </a:r>
            <a:r>
              <a:rPr sz="3100" spc="-30" dirty="0">
                <a:latin typeface="Times New Roman"/>
                <a:cs typeface="Times New Roman"/>
              </a:rPr>
              <a:t>f</a:t>
            </a:r>
            <a:r>
              <a:rPr sz="3100" dirty="0">
                <a:latin typeface="Times New Roman"/>
                <a:cs typeface="Times New Roman"/>
              </a:rPr>
              <a:t>o</a:t>
            </a:r>
            <a:r>
              <a:rPr sz="3100" spc="15" dirty="0">
                <a:latin typeface="Times New Roman"/>
                <a:cs typeface="Times New Roman"/>
              </a:rPr>
              <a:t>r</a:t>
            </a:r>
            <a:r>
              <a:rPr sz="3100" spc="-5" dirty="0">
                <a:latin typeface="Times New Roman"/>
                <a:cs typeface="Times New Roman"/>
              </a:rPr>
              <a:t>m</a:t>
            </a:r>
            <a:r>
              <a:rPr sz="3100" dirty="0">
                <a:latin typeface="Times New Roman"/>
                <a:cs typeface="Times New Roman"/>
              </a:rPr>
              <a:t>	o</a:t>
            </a:r>
            <a:r>
              <a:rPr sz="3100" spc="-5" dirty="0">
                <a:latin typeface="Times New Roman"/>
                <a:cs typeface="Times New Roman"/>
              </a:rPr>
              <a:t>f</a:t>
            </a:r>
            <a:r>
              <a:rPr sz="3100" dirty="0">
                <a:latin typeface="Times New Roman"/>
                <a:cs typeface="Times New Roman"/>
              </a:rPr>
              <a:t>	v</a:t>
            </a:r>
            <a:r>
              <a:rPr sz="3100" spc="-15" dirty="0">
                <a:latin typeface="Times New Roman"/>
                <a:cs typeface="Times New Roman"/>
              </a:rPr>
              <a:t>a</a:t>
            </a:r>
            <a:r>
              <a:rPr sz="3100" spc="-5" dirty="0">
                <a:latin typeface="Times New Roman"/>
                <a:cs typeface="Times New Roman"/>
              </a:rPr>
              <a:t>ri</a:t>
            </a:r>
            <a:r>
              <a:rPr sz="3100" spc="-15" dirty="0">
                <a:latin typeface="Times New Roman"/>
                <a:cs typeface="Times New Roman"/>
              </a:rPr>
              <a:t>a</a:t>
            </a:r>
            <a:r>
              <a:rPr sz="3100" spc="-5" dirty="0">
                <a:latin typeface="Times New Roman"/>
                <a:cs typeface="Times New Roman"/>
              </a:rPr>
              <a:t>t</a:t>
            </a:r>
            <a:r>
              <a:rPr sz="3100" spc="-25" dirty="0">
                <a:latin typeface="Times New Roman"/>
                <a:cs typeface="Times New Roman"/>
              </a:rPr>
              <a:t>i</a:t>
            </a:r>
            <a:r>
              <a:rPr sz="3100" spc="-15" dirty="0">
                <a:latin typeface="Times New Roman"/>
                <a:cs typeface="Times New Roman"/>
              </a:rPr>
              <a:t>o</a:t>
            </a:r>
            <a:r>
              <a:rPr sz="3100" dirty="0">
                <a:latin typeface="Times New Roman"/>
                <a:cs typeface="Times New Roman"/>
              </a:rPr>
              <a:t>n</a:t>
            </a:r>
            <a:r>
              <a:rPr sz="3100" spc="-5" dirty="0">
                <a:latin typeface="Times New Roman"/>
                <a:cs typeface="Times New Roman"/>
              </a:rPr>
              <a:t>s</a:t>
            </a:r>
            <a:r>
              <a:rPr sz="3100" dirty="0">
                <a:latin typeface="Times New Roman"/>
                <a:cs typeface="Times New Roman"/>
              </a:rPr>
              <a:t>	</a:t>
            </a:r>
            <a:r>
              <a:rPr sz="3100" spc="-30" dirty="0">
                <a:latin typeface="Times New Roman"/>
                <a:cs typeface="Times New Roman"/>
              </a:rPr>
              <a:t>f</a:t>
            </a:r>
            <a:r>
              <a:rPr sz="3100" spc="-5" dirty="0">
                <a:latin typeface="Times New Roman"/>
                <a:cs typeface="Times New Roman"/>
              </a:rPr>
              <a:t>r</a:t>
            </a:r>
            <a:r>
              <a:rPr sz="3100" spc="25" dirty="0">
                <a:latin typeface="Times New Roman"/>
                <a:cs typeface="Times New Roman"/>
              </a:rPr>
              <a:t>o</a:t>
            </a:r>
            <a:r>
              <a:rPr sz="3100" spc="-5" dirty="0">
                <a:latin typeface="Times New Roman"/>
                <a:cs typeface="Times New Roman"/>
              </a:rPr>
              <a:t>m</a:t>
            </a:r>
            <a:r>
              <a:rPr sz="3100" dirty="0">
                <a:latin typeface="Times New Roman"/>
                <a:cs typeface="Times New Roman"/>
              </a:rPr>
              <a:t>	</a:t>
            </a:r>
            <a:r>
              <a:rPr sz="3100" spc="-5" dirty="0">
                <a:latin typeface="Times New Roman"/>
                <a:cs typeface="Times New Roman"/>
              </a:rPr>
              <a:t>t</a:t>
            </a:r>
            <a:r>
              <a:rPr sz="3100" dirty="0">
                <a:latin typeface="Times New Roman"/>
                <a:cs typeface="Times New Roman"/>
              </a:rPr>
              <a:t>h</a:t>
            </a:r>
            <a:r>
              <a:rPr sz="3100" spc="-5" dirty="0">
                <a:latin typeface="Times New Roman"/>
                <a:cs typeface="Times New Roman"/>
              </a:rPr>
              <a:t>e  intended </a:t>
            </a:r>
            <a:r>
              <a:rPr sz="3100" spc="-10" dirty="0">
                <a:latin typeface="Times New Roman"/>
                <a:cs typeface="Times New Roman"/>
              </a:rPr>
              <a:t>weld bead </a:t>
            </a:r>
            <a:r>
              <a:rPr sz="3100" spc="-5" dirty="0">
                <a:latin typeface="Times New Roman"/>
                <a:cs typeface="Times New Roman"/>
              </a:rPr>
              <a:t>shape, </a:t>
            </a:r>
            <a:r>
              <a:rPr sz="3100" spc="-10" dirty="0">
                <a:latin typeface="Times New Roman"/>
                <a:cs typeface="Times New Roman"/>
              </a:rPr>
              <a:t>size </a:t>
            </a:r>
            <a:r>
              <a:rPr sz="3100" spc="-5" dirty="0">
                <a:latin typeface="Times New Roman"/>
                <a:cs typeface="Times New Roman"/>
              </a:rPr>
              <a:t>and desired</a:t>
            </a:r>
            <a:r>
              <a:rPr sz="3100" spc="-225" dirty="0">
                <a:latin typeface="Times New Roman"/>
                <a:cs typeface="Times New Roman"/>
              </a:rPr>
              <a:t> </a:t>
            </a:r>
            <a:r>
              <a:rPr sz="3100" spc="-30" dirty="0">
                <a:latin typeface="Times New Roman"/>
                <a:cs typeface="Times New Roman"/>
              </a:rPr>
              <a:t>quality.</a:t>
            </a:r>
            <a:endParaRPr sz="3100">
              <a:latin typeface="Times New Roman"/>
              <a:cs typeface="Times New Roman"/>
            </a:endParaRPr>
          </a:p>
          <a:p>
            <a:pPr marL="12700" marR="5080">
              <a:lnSpc>
                <a:spcPts val="3700"/>
              </a:lnSpc>
              <a:spcBef>
                <a:spcPts val="15"/>
              </a:spcBef>
              <a:tabLst>
                <a:tab pos="1320165" algn="l"/>
                <a:tab pos="1411605" algn="l"/>
                <a:tab pos="2282825" algn="l"/>
                <a:tab pos="2581910" algn="l"/>
                <a:tab pos="2856230" algn="l"/>
                <a:tab pos="3450590" algn="l"/>
                <a:tab pos="3931920" algn="l"/>
                <a:tab pos="4130040" algn="l"/>
                <a:tab pos="5086985" algn="l"/>
                <a:tab pos="5459095" algn="l"/>
                <a:tab pos="5718175" algn="l"/>
                <a:tab pos="5989320" algn="l"/>
                <a:tab pos="6745605" algn="l"/>
                <a:tab pos="7126605" algn="l"/>
                <a:tab pos="7806055" algn="l"/>
                <a:tab pos="8269605" algn="l"/>
                <a:tab pos="8766175" algn="l"/>
                <a:tab pos="8924925" algn="l"/>
              </a:tabLst>
            </a:pPr>
            <a:r>
              <a:rPr sz="3100" spc="-10" dirty="0">
                <a:latin typeface="Times New Roman"/>
                <a:cs typeface="Times New Roman"/>
              </a:rPr>
              <a:t>D</a:t>
            </a:r>
            <a:r>
              <a:rPr sz="3100" spc="-15" dirty="0">
                <a:latin typeface="Times New Roman"/>
                <a:cs typeface="Times New Roman"/>
              </a:rPr>
              <a:t>e</a:t>
            </a:r>
            <a:r>
              <a:rPr sz="3100" spc="-30" dirty="0">
                <a:latin typeface="Times New Roman"/>
                <a:cs typeface="Times New Roman"/>
              </a:rPr>
              <a:t>f</a:t>
            </a:r>
            <a:r>
              <a:rPr sz="3100" spc="-15" dirty="0">
                <a:latin typeface="Times New Roman"/>
                <a:cs typeface="Times New Roman"/>
              </a:rPr>
              <a:t>ec</a:t>
            </a:r>
            <a:r>
              <a:rPr sz="3100" spc="-5" dirty="0">
                <a:latin typeface="Times New Roman"/>
                <a:cs typeface="Times New Roman"/>
              </a:rPr>
              <a:t>ts</a:t>
            </a:r>
            <a:r>
              <a:rPr sz="3100" dirty="0">
                <a:latin typeface="Times New Roman"/>
                <a:cs typeface="Times New Roman"/>
              </a:rPr>
              <a:t>		</a:t>
            </a:r>
            <a:r>
              <a:rPr sz="3100" spc="-65" dirty="0">
                <a:latin typeface="Times New Roman"/>
                <a:cs typeface="Times New Roman"/>
              </a:rPr>
              <a:t>m</a:t>
            </a:r>
            <a:r>
              <a:rPr sz="3100" spc="10" dirty="0">
                <a:latin typeface="Times New Roman"/>
                <a:cs typeface="Times New Roman"/>
              </a:rPr>
              <a:t>a</a:t>
            </a:r>
            <a:r>
              <a:rPr sz="3100" spc="-5" dirty="0">
                <a:latin typeface="Times New Roman"/>
                <a:cs typeface="Times New Roman"/>
              </a:rPr>
              <a:t>y</a:t>
            </a:r>
            <a:r>
              <a:rPr sz="3100" dirty="0">
                <a:latin typeface="Times New Roman"/>
                <a:cs typeface="Times New Roman"/>
              </a:rPr>
              <a:t>	b</a:t>
            </a:r>
            <a:r>
              <a:rPr sz="3100" spc="-5" dirty="0">
                <a:latin typeface="Times New Roman"/>
                <a:cs typeface="Times New Roman"/>
              </a:rPr>
              <a:t>e</a:t>
            </a:r>
            <a:r>
              <a:rPr sz="3100" dirty="0">
                <a:latin typeface="Times New Roman"/>
                <a:cs typeface="Times New Roman"/>
              </a:rPr>
              <a:t>	</a:t>
            </a:r>
            <a:r>
              <a:rPr sz="3100" spc="-15" dirty="0">
                <a:latin typeface="Times New Roman"/>
                <a:cs typeface="Times New Roman"/>
              </a:rPr>
              <a:t>o</a:t>
            </a:r>
            <a:r>
              <a:rPr sz="3100" spc="-5" dirty="0">
                <a:latin typeface="Times New Roman"/>
                <a:cs typeface="Times New Roman"/>
              </a:rPr>
              <a:t>n</a:t>
            </a:r>
            <a:r>
              <a:rPr sz="3100" dirty="0">
                <a:latin typeface="Times New Roman"/>
                <a:cs typeface="Times New Roman"/>
              </a:rPr>
              <a:t>	</a:t>
            </a:r>
            <a:r>
              <a:rPr sz="3100" spc="-25" dirty="0">
                <a:latin typeface="Times New Roman"/>
                <a:cs typeface="Times New Roman"/>
              </a:rPr>
              <a:t>t</a:t>
            </a:r>
            <a:r>
              <a:rPr sz="3100" dirty="0">
                <a:latin typeface="Times New Roman"/>
                <a:cs typeface="Times New Roman"/>
              </a:rPr>
              <a:t>h</a:t>
            </a:r>
            <a:r>
              <a:rPr sz="3100" spc="-5" dirty="0">
                <a:latin typeface="Times New Roman"/>
                <a:cs typeface="Times New Roman"/>
              </a:rPr>
              <a:t>e</a:t>
            </a:r>
            <a:r>
              <a:rPr sz="3100" dirty="0">
                <a:latin typeface="Times New Roman"/>
                <a:cs typeface="Times New Roman"/>
              </a:rPr>
              <a:t>		</a:t>
            </a:r>
            <a:r>
              <a:rPr sz="3100" spc="-35" dirty="0">
                <a:latin typeface="Times New Roman"/>
                <a:cs typeface="Times New Roman"/>
              </a:rPr>
              <a:t>s</a:t>
            </a:r>
            <a:r>
              <a:rPr sz="3100" dirty="0">
                <a:latin typeface="Times New Roman"/>
                <a:cs typeface="Times New Roman"/>
              </a:rPr>
              <a:t>u</a:t>
            </a:r>
            <a:r>
              <a:rPr sz="3100" spc="-5" dirty="0">
                <a:latin typeface="Times New Roman"/>
                <a:cs typeface="Times New Roman"/>
              </a:rPr>
              <a:t>r</a:t>
            </a:r>
            <a:r>
              <a:rPr sz="3100" spc="-30" dirty="0">
                <a:latin typeface="Times New Roman"/>
                <a:cs typeface="Times New Roman"/>
              </a:rPr>
              <a:t>f</a:t>
            </a:r>
            <a:r>
              <a:rPr sz="3100" spc="-15" dirty="0">
                <a:latin typeface="Times New Roman"/>
                <a:cs typeface="Times New Roman"/>
              </a:rPr>
              <a:t>ac</a:t>
            </a:r>
            <a:r>
              <a:rPr sz="3100" spc="-5" dirty="0">
                <a:latin typeface="Times New Roman"/>
                <a:cs typeface="Times New Roman"/>
              </a:rPr>
              <a:t>e</a:t>
            </a:r>
            <a:r>
              <a:rPr sz="3100" dirty="0">
                <a:latin typeface="Times New Roman"/>
                <a:cs typeface="Times New Roman"/>
              </a:rPr>
              <a:t>	o</a:t>
            </a:r>
            <a:r>
              <a:rPr sz="3100" spc="-5" dirty="0">
                <a:latin typeface="Times New Roman"/>
                <a:cs typeface="Times New Roman"/>
              </a:rPr>
              <a:t>r</a:t>
            </a:r>
            <a:r>
              <a:rPr sz="3100" dirty="0">
                <a:latin typeface="Times New Roman"/>
                <a:cs typeface="Times New Roman"/>
              </a:rPr>
              <a:t>	</a:t>
            </a:r>
            <a:r>
              <a:rPr sz="3100" spc="-25" dirty="0">
                <a:latin typeface="Times New Roman"/>
                <a:cs typeface="Times New Roman"/>
              </a:rPr>
              <a:t>i</a:t>
            </a:r>
            <a:r>
              <a:rPr sz="3100" dirty="0">
                <a:latin typeface="Times New Roman"/>
                <a:cs typeface="Times New Roman"/>
              </a:rPr>
              <a:t>n</a:t>
            </a:r>
            <a:r>
              <a:rPr sz="3100" spc="-10" dirty="0">
                <a:latin typeface="Times New Roman"/>
                <a:cs typeface="Times New Roman"/>
              </a:rPr>
              <a:t>s</a:t>
            </a:r>
            <a:r>
              <a:rPr sz="3100" spc="-25" dirty="0">
                <a:latin typeface="Times New Roman"/>
                <a:cs typeface="Times New Roman"/>
              </a:rPr>
              <a:t>i</a:t>
            </a:r>
            <a:r>
              <a:rPr sz="3100" dirty="0">
                <a:latin typeface="Times New Roman"/>
                <a:cs typeface="Times New Roman"/>
              </a:rPr>
              <a:t>d</a:t>
            </a:r>
            <a:r>
              <a:rPr sz="3100" spc="-5" dirty="0">
                <a:latin typeface="Times New Roman"/>
                <a:cs typeface="Times New Roman"/>
              </a:rPr>
              <a:t>e</a:t>
            </a:r>
            <a:r>
              <a:rPr sz="3100" dirty="0">
                <a:latin typeface="Times New Roman"/>
                <a:cs typeface="Times New Roman"/>
              </a:rPr>
              <a:t>	</a:t>
            </a:r>
            <a:r>
              <a:rPr sz="3100" spc="-25" dirty="0">
                <a:latin typeface="Times New Roman"/>
                <a:cs typeface="Times New Roman"/>
              </a:rPr>
              <a:t>t</a:t>
            </a:r>
            <a:r>
              <a:rPr sz="3100" dirty="0">
                <a:latin typeface="Times New Roman"/>
                <a:cs typeface="Times New Roman"/>
              </a:rPr>
              <a:t>h</a:t>
            </a:r>
            <a:r>
              <a:rPr sz="3100" spc="-5" dirty="0">
                <a:latin typeface="Times New Roman"/>
                <a:cs typeface="Times New Roman"/>
              </a:rPr>
              <a:t>e</a:t>
            </a:r>
            <a:r>
              <a:rPr sz="3100" dirty="0">
                <a:latin typeface="Times New Roman"/>
                <a:cs typeface="Times New Roman"/>
              </a:rPr>
              <a:t>	</a:t>
            </a:r>
            <a:r>
              <a:rPr sz="3100" spc="-10" dirty="0">
                <a:latin typeface="Times New Roman"/>
                <a:cs typeface="Times New Roman"/>
              </a:rPr>
              <a:t>w</a:t>
            </a:r>
            <a:r>
              <a:rPr sz="3100" spc="-35" dirty="0">
                <a:latin typeface="Times New Roman"/>
                <a:cs typeface="Times New Roman"/>
              </a:rPr>
              <a:t>e</a:t>
            </a:r>
            <a:r>
              <a:rPr sz="3100" spc="-5" dirty="0">
                <a:latin typeface="Times New Roman"/>
                <a:cs typeface="Times New Roman"/>
              </a:rPr>
              <a:t>ld</a:t>
            </a:r>
            <a:r>
              <a:rPr sz="3100" dirty="0">
                <a:latin typeface="Times New Roman"/>
                <a:cs typeface="Times New Roman"/>
              </a:rPr>
              <a:t>	</a:t>
            </a:r>
            <a:r>
              <a:rPr sz="3100" spc="-40" dirty="0">
                <a:latin typeface="Times New Roman"/>
                <a:cs typeface="Times New Roman"/>
              </a:rPr>
              <a:t>m</a:t>
            </a:r>
            <a:r>
              <a:rPr sz="3100" spc="-15" dirty="0">
                <a:latin typeface="Times New Roman"/>
                <a:cs typeface="Times New Roman"/>
              </a:rPr>
              <a:t>e</a:t>
            </a:r>
            <a:r>
              <a:rPr sz="3100" spc="-5" dirty="0">
                <a:latin typeface="Times New Roman"/>
                <a:cs typeface="Times New Roman"/>
              </a:rPr>
              <a:t>t</a:t>
            </a:r>
            <a:r>
              <a:rPr sz="3100" spc="-15" dirty="0">
                <a:latin typeface="Times New Roman"/>
                <a:cs typeface="Times New Roman"/>
              </a:rPr>
              <a:t>a</a:t>
            </a:r>
            <a:r>
              <a:rPr sz="3100" spc="-5" dirty="0">
                <a:latin typeface="Times New Roman"/>
                <a:cs typeface="Times New Roman"/>
              </a:rPr>
              <a:t>l.  C</a:t>
            </a:r>
            <a:r>
              <a:rPr sz="3100" spc="-15" dirty="0">
                <a:latin typeface="Times New Roman"/>
                <a:cs typeface="Times New Roman"/>
              </a:rPr>
              <a:t>e</a:t>
            </a:r>
            <a:r>
              <a:rPr sz="3100" spc="-5" dirty="0">
                <a:latin typeface="Times New Roman"/>
                <a:cs typeface="Times New Roman"/>
              </a:rPr>
              <a:t>rt</a:t>
            </a:r>
            <a:r>
              <a:rPr sz="3100" spc="-15" dirty="0">
                <a:latin typeface="Times New Roman"/>
                <a:cs typeface="Times New Roman"/>
              </a:rPr>
              <a:t>a</a:t>
            </a:r>
            <a:r>
              <a:rPr sz="3100" spc="-25" dirty="0">
                <a:latin typeface="Times New Roman"/>
                <a:cs typeface="Times New Roman"/>
              </a:rPr>
              <a:t>i</a:t>
            </a:r>
            <a:r>
              <a:rPr sz="3100" spc="-5" dirty="0">
                <a:latin typeface="Times New Roman"/>
                <a:cs typeface="Times New Roman"/>
              </a:rPr>
              <a:t>n</a:t>
            </a:r>
            <a:r>
              <a:rPr sz="3100" dirty="0">
                <a:latin typeface="Times New Roman"/>
                <a:cs typeface="Times New Roman"/>
              </a:rPr>
              <a:t>	d</a:t>
            </a:r>
            <a:r>
              <a:rPr sz="3100" spc="-15" dirty="0">
                <a:latin typeface="Times New Roman"/>
                <a:cs typeface="Times New Roman"/>
              </a:rPr>
              <a:t>e</a:t>
            </a:r>
            <a:r>
              <a:rPr sz="3100" spc="-30" dirty="0">
                <a:latin typeface="Times New Roman"/>
                <a:cs typeface="Times New Roman"/>
              </a:rPr>
              <a:t>f</a:t>
            </a:r>
            <a:r>
              <a:rPr sz="3100" spc="-15" dirty="0">
                <a:latin typeface="Times New Roman"/>
                <a:cs typeface="Times New Roman"/>
              </a:rPr>
              <a:t>ec</a:t>
            </a:r>
            <a:r>
              <a:rPr sz="3100" spc="-5" dirty="0">
                <a:latin typeface="Times New Roman"/>
                <a:cs typeface="Times New Roman"/>
              </a:rPr>
              <a:t>ts</a:t>
            </a:r>
            <a:r>
              <a:rPr sz="3100" dirty="0">
                <a:latin typeface="Times New Roman"/>
                <a:cs typeface="Times New Roman"/>
              </a:rPr>
              <a:t>	</a:t>
            </a:r>
            <a:r>
              <a:rPr sz="3100" spc="-10" dirty="0">
                <a:latin typeface="Times New Roman"/>
                <a:cs typeface="Times New Roman"/>
              </a:rPr>
              <a:t>s</a:t>
            </a:r>
            <a:r>
              <a:rPr sz="3100" dirty="0">
                <a:latin typeface="Times New Roman"/>
                <a:cs typeface="Times New Roman"/>
              </a:rPr>
              <a:t>u</a:t>
            </a:r>
            <a:r>
              <a:rPr sz="3100" spc="-35" dirty="0">
                <a:latin typeface="Times New Roman"/>
                <a:cs typeface="Times New Roman"/>
              </a:rPr>
              <a:t>c</a:t>
            </a:r>
            <a:r>
              <a:rPr sz="3100" spc="-5" dirty="0">
                <a:latin typeface="Times New Roman"/>
                <a:cs typeface="Times New Roman"/>
              </a:rPr>
              <a:t>h</a:t>
            </a:r>
            <a:r>
              <a:rPr sz="3100" dirty="0">
                <a:latin typeface="Times New Roman"/>
                <a:cs typeface="Times New Roman"/>
              </a:rPr>
              <a:t>	</a:t>
            </a:r>
            <a:r>
              <a:rPr sz="3100" spc="-755" dirty="0">
                <a:latin typeface="Times New Roman"/>
                <a:cs typeface="Times New Roman"/>
              </a:rPr>
              <a:t> </a:t>
            </a:r>
            <a:r>
              <a:rPr sz="3100" spc="-15" dirty="0">
                <a:latin typeface="Times New Roman"/>
                <a:cs typeface="Times New Roman"/>
              </a:rPr>
              <a:t>a</a:t>
            </a:r>
            <a:r>
              <a:rPr sz="3100" spc="-5" dirty="0">
                <a:latin typeface="Times New Roman"/>
                <a:cs typeface="Times New Roman"/>
              </a:rPr>
              <a:t>s</a:t>
            </a:r>
            <a:r>
              <a:rPr sz="3100" dirty="0">
                <a:latin typeface="Times New Roman"/>
                <a:cs typeface="Times New Roman"/>
              </a:rPr>
              <a:t>	</a:t>
            </a:r>
            <a:r>
              <a:rPr sz="3100" spc="-15" dirty="0">
                <a:latin typeface="Times New Roman"/>
                <a:cs typeface="Times New Roman"/>
              </a:rPr>
              <a:t>c</a:t>
            </a:r>
            <a:r>
              <a:rPr sz="3100" spc="-5" dirty="0">
                <a:latin typeface="Times New Roman"/>
                <a:cs typeface="Times New Roman"/>
              </a:rPr>
              <a:t>r</a:t>
            </a:r>
            <a:r>
              <a:rPr sz="3100" spc="-15" dirty="0">
                <a:latin typeface="Times New Roman"/>
                <a:cs typeface="Times New Roman"/>
              </a:rPr>
              <a:t>ac</a:t>
            </a:r>
            <a:r>
              <a:rPr sz="3100" dirty="0">
                <a:latin typeface="Times New Roman"/>
                <a:cs typeface="Times New Roman"/>
              </a:rPr>
              <a:t>k</a:t>
            </a:r>
            <a:r>
              <a:rPr sz="3100" spc="-5" dirty="0">
                <a:latin typeface="Times New Roman"/>
                <a:cs typeface="Times New Roman"/>
              </a:rPr>
              <a:t>s</a:t>
            </a:r>
            <a:r>
              <a:rPr sz="3100" dirty="0">
                <a:latin typeface="Times New Roman"/>
                <a:cs typeface="Times New Roman"/>
              </a:rPr>
              <a:t>	</a:t>
            </a:r>
            <a:r>
              <a:rPr sz="3100" spc="-15" dirty="0">
                <a:latin typeface="Times New Roman"/>
                <a:cs typeface="Times New Roman"/>
              </a:rPr>
              <a:t>a</a:t>
            </a:r>
            <a:r>
              <a:rPr sz="3100" spc="-5" dirty="0">
                <a:latin typeface="Times New Roman"/>
                <a:cs typeface="Times New Roman"/>
              </a:rPr>
              <a:t>re</a:t>
            </a:r>
            <a:r>
              <a:rPr sz="3100" dirty="0">
                <a:latin typeface="Times New Roman"/>
                <a:cs typeface="Times New Roman"/>
              </a:rPr>
              <a:t>	n</a:t>
            </a:r>
            <a:r>
              <a:rPr sz="3100" spc="-15" dirty="0">
                <a:latin typeface="Times New Roman"/>
                <a:cs typeface="Times New Roman"/>
              </a:rPr>
              <a:t>e</a:t>
            </a:r>
            <a:r>
              <a:rPr sz="3100" dirty="0">
                <a:latin typeface="Times New Roman"/>
                <a:cs typeface="Times New Roman"/>
              </a:rPr>
              <a:t>v</a:t>
            </a:r>
            <a:r>
              <a:rPr sz="3100" spc="-15" dirty="0">
                <a:latin typeface="Times New Roman"/>
                <a:cs typeface="Times New Roman"/>
              </a:rPr>
              <a:t>e</a:t>
            </a:r>
            <a:r>
              <a:rPr sz="3100" spc="-5" dirty="0">
                <a:latin typeface="Times New Roman"/>
                <a:cs typeface="Times New Roman"/>
              </a:rPr>
              <a:t>r</a:t>
            </a:r>
            <a:r>
              <a:rPr sz="3100" dirty="0">
                <a:latin typeface="Times New Roman"/>
                <a:cs typeface="Times New Roman"/>
              </a:rPr>
              <a:t>	</a:t>
            </a:r>
            <a:r>
              <a:rPr sz="3100" spc="-5" dirty="0">
                <a:latin typeface="Times New Roman"/>
                <a:cs typeface="Times New Roman"/>
              </a:rPr>
              <a:t>t</a:t>
            </a:r>
            <a:r>
              <a:rPr sz="3100" dirty="0">
                <a:latin typeface="Times New Roman"/>
                <a:cs typeface="Times New Roman"/>
              </a:rPr>
              <a:t>o</a:t>
            </a:r>
            <a:r>
              <a:rPr sz="3100" spc="-25" dirty="0">
                <a:latin typeface="Times New Roman"/>
                <a:cs typeface="Times New Roman"/>
              </a:rPr>
              <a:t>l</a:t>
            </a:r>
            <a:r>
              <a:rPr sz="3100" spc="-15" dirty="0">
                <a:latin typeface="Times New Roman"/>
                <a:cs typeface="Times New Roman"/>
              </a:rPr>
              <a:t>e</a:t>
            </a:r>
            <a:r>
              <a:rPr sz="3100" spc="-5" dirty="0">
                <a:latin typeface="Times New Roman"/>
                <a:cs typeface="Times New Roman"/>
              </a:rPr>
              <a:t>r</a:t>
            </a:r>
            <a:r>
              <a:rPr sz="3100" spc="-15" dirty="0">
                <a:latin typeface="Times New Roman"/>
                <a:cs typeface="Times New Roman"/>
              </a:rPr>
              <a:t>a</a:t>
            </a:r>
            <a:r>
              <a:rPr sz="3100" spc="-5" dirty="0">
                <a:latin typeface="Times New Roman"/>
                <a:cs typeface="Times New Roman"/>
              </a:rPr>
              <a:t>t</a:t>
            </a:r>
            <a:r>
              <a:rPr sz="3100" spc="-35" dirty="0">
                <a:latin typeface="Times New Roman"/>
                <a:cs typeface="Times New Roman"/>
              </a:rPr>
              <a:t>e</a:t>
            </a:r>
            <a:r>
              <a:rPr sz="3100" spc="-5" dirty="0">
                <a:latin typeface="Times New Roman"/>
                <a:cs typeface="Times New Roman"/>
              </a:rPr>
              <a:t>d</a:t>
            </a:r>
            <a:r>
              <a:rPr sz="3100" dirty="0">
                <a:latin typeface="Times New Roman"/>
                <a:cs typeface="Times New Roman"/>
              </a:rPr>
              <a:t>	b</a:t>
            </a:r>
            <a:r>
              <a:rPr sz="3100" spc="-15" dirty="0">
                <a:latin typeface="Times New Roman"/>
                <a:cs typeface="Times New Roman"/>
              </a:rPr>
              <a:t>u</a:t>
            </a:r>
            <a:r>
              <a:rPr sz="3100" spc="-5" dirty="0">
                <a:latin typeface="Times New Roman"/>
                <a:cs typeface="Times New Roman"/>
              </a:rPr>
              <a:t>t</a:t>
            </a:r>
            <a:r>
              <a:rPr sz="3100" dirty="0">
                <a:latin typeface="Times New Roman"/>
                <a:cs typeface="Times New Roman"/>
              </a:rPr>
              <a:t>	</a:t>
            </a:r>
            <a:r>
              <a:rPr sz="3100" spc="-15" dirty="0">
                <a:latin typeface="Times New Roman"/>
                <a:cs typeface="Times New Roman"/>
              </a:rPr>
              <a:t>o</a:t>
            </a:r>
            <a:r>
              <a:rPr sz="3100" spc="-5" dirty="0">
                <a:latin typeface="Times New Roman"/>
                <a:cs typeface="Times New Roman"/>
              </a:rPr>
              <a:t>t</a:t>
            </a:r>
            <a:r>
              <a:rPr sz="3100" dirty="0">
                <a:latin typeface="Times New Roman"/>
                <a:cs typeface="Times New Roman"/>
              </a:rPr>
              <a:t>h</a:t>
            </a:r>
            <a:r>
              <a:rPr sz="3100" spc="-15" dirty="0">
                <a:latin typeface="Times New Roman"/>
                <a:cs typeface="Times New Roman"/>
              </a:rPr>
              <a:t>e</a:t>
            </a:r>
            <a:r>
              <a:rPr sz="3100" spc="-5" dirty="0">
                <a:latin typeface="Times New Roman"/>
                <a:cs typeface="Times New Roman"/>
              </a:rPr>
              <a:t>r</a:t>
            </a:r>
            <a:endParaRPr sz="3100">
              <a:latin typeface="Times New Roman"/>
              <a:cs typeface="Times New Roman"/>
            </a:endParaRPr>
          </a:p>
          <a:p>
            <a:pPr marL="12700">
              <a:lnSpc>
                <a:spcPts val="3585"/>
              </a:lnSpc>
            </a:pPr>
            <a:r>
              <a:rPr sz="3100" spc="-10" dirty="0">
                <a:latin typeface="Times New Roman"/>
                <a:cs typeface="Times New Roman"/>
              </a:rPr>
              <a:t>defects </a:t>
            </a:r>
            <a:r>
              <a:rPr sz="3100" spc="-30" dirty="0">
                <a:latin typeface="Times New Roman"/>
                <a:cs typeface="Times New Roman"/>
              </a:rPr>
              <a:t>may </a:t>
            </a:r>
            <a:r>
              <a:rPr sz="3100" dirty="0">
                <a:latin typeface="Times New Roman"/>
                <a:cs typeface="Times New Roman"/>
              </a:rPr>
              <a:t>be </a:t>
            </a:r>
            <a:r>
              <a:rPr sz="3100" spc="-10" dirty="0">
                <a:latin typeface="Times New Roman"/>
                <a:cs typeface="Times New Roman"/>
              </a:rPr>
              <a:t>acceptable </a:t>
            </a:r>
            <a:r>
              <a:rPr sz="3100" spc="-5" dirty="0">
                <a:latin typeface="Times New Roman"/>
                <a:cs typeface="Times New Roman"/>
              </a:rPr>
              <a:t>within </a:t>
            </a:r>
            <a:r>
              <a:rPr sz="3100" spc="-10" dirty="0">
                <a:latin typeface="Times New Roman"/>
                <a:cs typeface="Times New Roman"/>
              </a:rPr>
              <a:t>permissible</a:t>
            </a:r>
            <a:r>
              <a:rPr sz="3100" spc="-100" dirty="0">
                <a:latin typeface="Times New Roman"/>
                <a:cs typeface="Times New Roman"/>
              </a:rPr>
              <a:t> </a:t>
            </a:r>
            <a:r>
              <a:rPr sz="3100" spc="-15" dirty="0">
                <a:latin typeface="Times New Roman"/>
                <a:cs typeface="Times New Roman"/>
              </a:rPr>
              <a:t>limits.</a:t>
            </a:r>
            <a:endParaRPr sz="3100">
              <a:latin typeface="Times New Roman"/>
              <a:cs typeface="Times New Roman"/>
            </a:endParaRPr>
          </a:p>
          <a:p>
            <a:pPr marL="12700" marR="5715" algn="just">
              <a:lnSpc>
                <a:spcPct val="99700"/>
              </a:lnSpc>
            </a:pPr>
            <a:r>
              <a:rPr sz="3100" spc="-45" dirty="0">
                <a:latin typeface="Times New Roman"/>
                <a:cs typeface="Times New Roman"/>
              </a:rPr>
              <a:t>Welding </a:t>
            </a:r>
            <a:r>
              <a:rPr sz="3100" spc="-15" dirty="0">
                <a:latin typeface="Times New Roman"/>
                <a:cs typeface="Times New Roman"/>
              </a:rPr>
              <a:t>defects </a:t>
            </a:r>
            <a:r>
              <a:rPr sz="3100" spc="-20" dirty="0">
                <a:latin typeface="Times New Roman"/>
                <a:cs typeface="Times New Roman"/>
              </a:rPr>
              <a:t>may </a:t>
            </a:r>
            <a:r>
              <a:rPr sz="3100" spc="-5" dirty="0">
                <a:latin typeface="Times New Roman"/>
                <a:cs typeface="Times New Roman"/>
              </a:rPr>
              <a:t>result </a:t>
            </a:r>
            <a:r>
              <a:rPr sz="3100" spc="-15" dirty="0">
                <a:latin typeface="Times New Roman"/>
                <a:cs typeface="Times New Roman"/>
              </a:rPr>
              <a:t>into </a:t>
            </a:r>
            <a:r>
              <a:rPr sz="3100" spc="-10" dirty="0">
                <a:latin typeface="Times New Roman"/>
                <a:cs typeface="Times New Roman"/>
              </a:rPr>
              <a:t>the failure </a:t>
            </a:r>
            <a:r>
              <a:rPr sz="3100" dirty="0">
                <a:latin typeface="Times New Roman"/>
                <a:cs typeface="Times New Roman"/>
              </a:rPr>
              <a:t>of </a:t>
            </a:r>
            <a:r>
              <a:rPr sz="3100" spc="-10" dirty="0">
                <a:latin typeface="Times New Roman"/>
                <a:cs typeface="Times New Roman"/>
              </a:rPr>
              <a:t>components  </a:t>
            </a:r>
            <a:r>
              <a:rPr sz="3100" spc="-5" dirty="0">
                <a:latin typeface="Times New Roman"/>
                <a:cs typeface="Times New Roman"/>
              </a:rPr>
              <a:t>under </a:t>
            </a:r>
            <a:r>
              <a:rPr sz="3100" spc="-10" dirty="0">
                <a:latin typeface="Times New Roman"/>
                <a:cs typeface="Times New Roman"/>
              </a:rPr>
              <a:t>service condition, leading </a:t>
            </a:r>
            <a:r>
              <a:rPr sz="3100" spc="-15" dirty="0">
                <a:latin typeface="Times New Roman"/>
                <a:cs typeface="Times New Roman"/>
              </a:rPr>
              <a:t>to </a:t>
            </a:r>
            <a:r>
              <a:rPr sz="3100" spc="-5" dirty="0">
                <a:latin typeface="Times New Roman"/>
                <a:cs typeface="Times New Roman"/>
              </a:rPr>
              <a:t>serious </a:t>
            </a:r>
            <a:r>
              <a:rPr sz="3100" spc="-10" dirty="0">
                <a:latin typeface="Times New Roman"/>
                <a:cs typeface="Times New Roman"/>
              </a:rPr>
              <a:t>accidents </a:t>
            </a:r>
            <a:r>
              <a:rPr sz="3100" spc="-5" dirty="0">
                <a:latin typeface="Times New Roman"/>
                <a:cs typeface="Times New Roman"/>
              </a:rPr>
              <a:t>and  causing </a:t>
            </a:r>
            <a:r>
              <a:rPr sz="3100" dirty="0">
                <a:latin typeface="Times New Roman"/>
                <a:cs typeface="Times New Roman"/>
              </a:rPr>
              <a:t>the </a:t>
            </a:r>
            <a:r>
              <a:rPr sz="3100" spc="-5" dirty="0">
                <a:latin typeface="Times New Roman"/>
                <a:cs typeface="Times New Roman"/>
              </a:rPr>
              <a:t>loss </a:t>
            </a:r>
            <a:r>
              <a:rPr sz="3100" dirty="0">
                <a:latin typeface="Times New Roman"/>
                <a:cs typeface="Times New Roman"/>
              </a:rPr>
              <a:t>of </a:t>
            </a:r>
            <a:r>
              <a:rPr sz="3100" spc="-5" dirty="0">
                <a:latin typeface="Times New Roman"/>
                <a:cs typeface="Times New Roman"/>
              </a:rPr>
              <a:t>property and </a:t>
            </a:r>
            <a:r>
              <a:rPr sz="3100" spc="-20" dirty="0">
                <a:latin typeface="Times New Roman"/>
                <a:cs typeface="Times New Roman"/>
              </a:rPr>
              <a:t>sometimes </a:t>
            </a:r>
            <a:r>
              <a:rPr sz="3100" spc="-10" dirty="0">
                <a:latin typeface="Times New Roman"/>
                <a:cs typeface="Times New Roman"/>
              </a:rPr>
              <a:t>also</a:t>
            </a:r>
            <a:r>
              <a:rPr sz="3100" spc="-170" dirty="0">
                <a:latin typeface="Times New Roman"/>
                <a:cs typeface="Times New Roman"/>
              </a:rPr>
              <a:t> </a:t>
            </a:r>
            <a:r>
              <a:rPr sz="3100" spc="-10" dirty="0">
                <a:latin typeface="Times New Roman"/>
                <a:cs typeface="Times New Roman"/>
              </a:rPr>
              <a:t>life.</a:t>
            </a:r>
            <a:endParaRPr sz="3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8508" y="103631"/>
            <a:ext cx="2840355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676910" algn="l"/>
                <a:tab pos="1758950" algn="l"/>
              </a:tabLst>
            </a:pPr>
            <a:r>
              <a:rPr sz="3100" spc="5" dirty="0">
                <a:latin typeface="Times New Roman"/>
                <a:cs typeface="Times New Roman"/>
              </a:rPr>
              <a:t>1</a:t>
            </a:r>
            <a:r>
              <a:rPr sz="3100" spc="-5" dirty="0">
                <a:latin typeface="Times New Roman"/>
                <a:cs typeface="Times New Roman"/>
              </a:rPr>
              <a:t>)</a:t>
            </a:r>
            <a:r>
              <a:rPr sz="3100" dirty="0">
                <a:latin typeface="Times New Roman"/>
                <a:cs typeface="Times New Roman"/>
              </a:rPr>
              <a:t>	</a:t>
            </a:r>
            <a:r>
              <a:rPr sz="31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Poo</a:t>
            </a:r>
            <a:r>
              <a:rPr sz="3100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r</a:t>
            </a:r>
            <a:r>
              <a:rPr sz="31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3100" u="heavy" spc="-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F</a:t>
            </a:r>
            <a:r>
              <a:rPr sz="31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u</a:t>
            </a:r>
            <a:r>
              <a:rPr sz="3100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</a:t>
            </a:r>
            <a:r>
              <a:rPr sz="3100" u="heavy" spc="-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</a:t>
            </a:r>
            <a:r>
              <a:rPr sz="31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</a:t>
            </a:r>
            <a:r>
              <a:rPr sz="3100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n</a:t>
            </a:r>
            <a:endParaRPr sz="3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657091" y="103631"/>
            <a:ext cx="2195195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731520" algn="l"/>
                <a:tab pos="1853564" algn="l"/>
              </a:tabLst>
            </a:pPr>
            <a:r>
              <a:rPr sz="3100" spc="-5" dirty="0">
                <a:latin typeface="Wingdings"/>
                <a:cs typeface="Wingdings"/>
              </a:rPr>
              <a:t></a:t>
            </a:r>
            <a:r>
              <a:rPr sz="3100" spc="-5" dirty="0">
                <a:latin typeface="Times New Roman"/>
                <a:cs typeface="Times New Roman"/>
              </a:rPr>
              <a:t>	L</a:t>
            </a:r>
            <a:r>
              <a:rPr sz="3100" spc="-15" dirty="0">
                <a:latin typeface="Times New Roman"/>
                <a:cs typeface="Times New Roman"/>
              </a:rPr>
              <a:t>ac</a:t>
            </a:r>
            <a:r>
              <a:rPr sz="3100" spc="-5" dirty="0">
                <a:latin typeface="Times New Roman"/>
                <a:cs typeface="Times New Roman"/>
              </a:rPr>
              <a:t>k</a:t>
            </a:r>
            <a:r>
              <a:rPr sz="3100" dirty="0">
                <a:latin typeface="Times New Roman"/>
                <a:cs typeface="Times New Roman"/>
              </a:rPr>
              <a:t>	o</a:t>
            </a:r>
            <a:r>
              <a:rPr sz="3100" spc="-5" dirty="0">
                <a:latin typeface="Times New Roman"/>
                <a:cs typeface="Times New Roman"/>
              </a:rPr>
              <a:t>f</a:t>
            </a:r>
            <a:endParaRPr sz="31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08508" y="576072"/>
            <a:ext cx="1444625" cy="967105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 marR="5080">
              <a:lnSpc>
                <a:spcPts val="3700"/>
              </a:lnSpc>
              <a:spcBef>
                <a:spcPts val="235"/>
              </a:spcBef>
            </a:pPr>
            <a:r>
              <a:rPr sz="3100" spc="-5" dirty="0">
                <a:latin typeface="Times New Roman"/>
                <a:cs typeface="Times New Roman"/>
              </a:rPr>
              <a:t>t</a:t>
            </a:r>
            <a:r>
              <a:rPr sz="3100" spc="-15" dirty="0">
                <a:latin typeface="Times New Roman"/>
                <a:cs typeface="Times New Roman"/>
              </a:rPr>
              <a:t>h</a:t>
            </a:r>
            <a:r>
              <a:rPr sz="3100" dirty="0">
                <a:latin typeface="Times New Roman"/>
                <a:cs typeface="Times New Roman"/>
              </a:rPr>
              <a:t>o</a:t>
            </a:r>
            <a:r>
              <a:rPr sz="3100" spc="-5" dirty="0">
                <a:latin typeface="Times New Roman"/>
                <a:cs typeface="Times New Roman"/>
              </a:rPr>
              <a:t>r</a:t>
            </a:r>
            <a:r>
              <a:rPr sz="3100" spc="-15" dirty="0">
                <a:latin typeface="Times New Roman"/>
                <a:cs typeface="Times New Roman"/>
              </a:rPr>
              <a:t>o</a:t>
            </a:r>
            <a:r>
              <a:rPr sz="3100" dirty="0">
                <a:latin typeface="Times New Roman"/>
                <a:cs typeface="Times New Roman"/>
              </a:rPr>
              <a:t>u</a:t>
            </a:r>
            <a:r>
              <a:rPr sz="3100" spc="-15" dirty="0">
                <a:latin typeface="Times New Roman"/>
                <a:cs typeface="Times New Roman"/>
              </a:rPr>
              <a:t>g</a:t>
            </a:r>
            <a:r>
              <a:rPr sz="3100" spc="-5" dirty="0">
                <a:latin typeface="Times New Roman"/>
                <a:cs typeface="Times New Roman"/>
              </a:rPr>
              <a:t>h  </a:t>
            </a:r>
            <a:r>
              <a:rPr sz="3100" spc="-10" dirty="0">
                <a:latin typeface="Times New Roman"/>
                <a:cs typeface="Times New Roman"/>
              </a:rPr>
              <a:t>between</a:t>
            </a:r>
            <a:endParaRPr sz="31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64155" y="576072"/>
            <a:ext cx="2533015" cy="967105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52069" marR="5080" indent="-40005">
              <a:lnSpc>
                <a:spcPts val="3700"/>
              </a:lnSpc>
              <a:spcBef>
                <a:spcPts val="235"/>
              </a:spcBef>
              <a:tabLst>
                <a:tab pos="914400" algn="l"/>
                <a:tab pos="1017905" algn="l"/>
              </a:tabLst>
            </a:pPr>
            <a:r>
              <a:rPr sz="3100" spc="-15" dirty="0">
                <a:latin typeface="Times New Roman"/>
                <a:cs typeface="Times New Roman"/>
              </a:rPr>
              <a:t>and	complete  </a:t>
            </a:r>
            <a:r>
              <a:rPr sz="3100" spc="-5" dirty="0">
                <a:latin typeface="Times New Roman"/>
                <a:cs typeface="Times New Roman"/>
              </a:rPr>
              <a:t>t</a:t>
            </a:r>
            <a:r>
              <a:rPr sz="3100" dirty="0">
                <a:latin typeface="Times New Roman"/>
                <a:cs typeface="Times New Roman"/>
              </a:rPr>
              <a:t>h</a:t>
            </a:r>
            <a:r>
              <a:rPr sz="3100" spc="-5" dirty="0">
                <a:latin typeface="Times New Roman"/>
                <a:cs typeface="Times New Roman"/>
              </a:rPr>
              <a:t>e</a:t>
            </a:r>
            <a:r>
              <a:rPr sz="3100" dirty="0">
                <a:latin typeface="Times New Roman"/>
                <a:cs typeface="Times New Roman"/>
              </a:rPr>
              <a:t>		</a:t>
            </a:r>
            <a:r>
              <a:rPr sz="3100" spc="-15" dirty="0">
                <a:latin typeface="Times New Roman"/>
                <a:cs typeface="Times New Roman"/>
              </a:rPr>
              <a:t>de</a:t>
            </a:r>
            <a:r>
              <a:rPr sz="3100" dirty="0">
                <a:latin typeface="Times New Roman"/>
                <a:cs typeface="Times New Roman"/>
              </a:rPr>
              <a:t>po</a:t>
            </a:r>
            <a:r>
              <a:rPr sz="3100" spc="-35" dirty="0">
                <a:latin typeface="Times New Roman"/>
                <a:cs typeface="Times New Roman"/>
              </a:rPr>
              <a:t>s</a:t>
            </a:r>
            <a:r>
              <a:rPr sz="3100" spc="-5" dirty="0">
                <a:latin typeface="Times New Roman"/>
                <a:cs typeface="Times New Roman"/>
              </a:rPr>
              <a:t>it</a:t>
            </a:r>
            <a:r>
              <a:rPr sz="3100" spc="-35" dirty="0">
                <a:latin typeface="Times New Roman"/>
                <a:cs typeface="Times New Roman"/>
              </a:rPr>
              <a:t>e</a:t>
            </a:r>
            <a:r>
              <a:rPr sz="3100" spc="-5" dirty="0">
                <a:latin typeface="Times New Roman"/>
                <a:cs typeface="Times New Roman"/>
              </a:rPr>
              <a:t>d</a:t>
            </a:r>
            <a:endParaRPr sz="31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931155" y="576072"/>
            <a:ext cx="922655" cy="9671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3710"/>
              </a:lnSpc>
              <a:spcBef>
                <a:spcPts val="95"/>
              </a:spcBef>
            </a:pPr>
            <a:r>
              <a:rPr sz="3100" dirty="0">
                <a:latin typeface="Times New Roman"/>
                <a:cs typeface="Times New Roman"/>
              </a:rPr>
              <a:t>un</a:t>
            </a:r>
            <a:r>
              <a:rPr sz="3100" spc="-25" dirty="0">
                <a:latin typeface="Times New Roman"/>
                <a:cs typeface="Times New Roman"/>
              </a:rPr>
              <a:t>i</a:t>
            </a:r>
            <a:r>
              <a:rPr sz="3100" dirty="0">
                <a:latin typeface="Times New Roman"/>
                <a:cs typeface="Times New Roman"/>
              </a:rPr>
              <a:t>o</a:t>
            </a:r>
            <a:r>
              <a:rPr sz="3100" spc="-5" dirty="0">
                <a:latin typeface="Times New Roman"/>
                <a:cs typeface="Times New Roman"/>
              </a:rPr>
              <a:t>n</a:t>
            </a:r>
            <a:endParaRPr sz="3100">
              <a:latin typeface="Times New Roman"/>
              <a:cs typeface="Times New Roman"/>
            </a:endParaRPr>
          </a:p>
          <a:p>
            <a:pPr marL="341630">
              <a:lnSpc>
                <a:spcPts val="3710"/>
              </a:lnSpc>
            </a:pPr>
            <a:r>
              <a:rPr sz="3100" spc="-15" dirty="0">
                <a:latin typeface="Times New Roman"/>
                <a:cs typeface="Times New Roman"/>
              </a:rPr>
              <a:t>an</a:t>
            </a:r>
            <a:r>
              <a:rPr sz="3100" spc="-5" dirty="0">
                <a:latin typeface="Times New Roman"/>
                <a:cs typeface="Times New Roman"/>
              </a:rPr>
              <a:t>d</a:t>
            </a:r>
            <a:endParaRPr sz="31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08508" y="1517904"/>
            <a:ext cx="5348605" cy="56762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algn="just">
              <a:lnSpc>
                <a:spcPct val="99600"/>
              </a:lnSpc>
              <a:spcBef>
                <a:spcPts val="110"/>
              </a:spcBef>
            </a:pPr>
            <a:r>
              <a:rPr sz="3100" spc="-10" dirty="0">
                <a:latin typeface="Times New Roman"/>
                <a:cs typeface="Times New Roman"/>
              </a:rPr>
              <a:t>present </a:t>
            </a:r>
            <a:r>
              <a:rPr sz="3100" spc="-20" dirty="0">
                <a:latin typeface="Times New Roman"/>
                <a:cs typeface="Times New Roman"/>
              </a:rPr>
              <a:t>metal </a:t>
            </a:r>
            <a:r>
              <a:rPr sz="3100" spc="-5" dirty="0">
                <a:latin typeface="Times New Roman"/>
                <a:cs typeface="Times New Roman"/>
              </a:rPr>
              <a:t>this </a:t>
            </a:r>
            <a:r>
              <a:rPr sz="3100" spc="-10" dirty="0">
                <a:latin typeface="Times New Roman"/>
                <a:cs typeface="Times New Roman"/>
              </a:rPr>
              <a:t>appears as </a:t>
            </a:r>
            <a:r>
              <a:rPr sz="3100" spc="-5" dirty="0">
                <a:latin typeface="Times New Roman"/>
                <a:cs typeface="Times New Roman"/>
              </a:rPr>
              <a:t>a  </a:t>
            </a:r>
            <a:r>
              <a:rPr sz="3100" spc="-10" dirty="0">
                <a:latin typeface="Times New Roman"/>
                <a:cs typeface="Times New Roman"/>
              </a:rPr>
              <a:t>discontinuity </a:t>
            </a:r>
            <a:r>
              <a:rPr sz="3100" spc="-15" dirty="0">
                <a:latin typeface="Times New Roman"/>
                <a:cs typeface="Times New Roman"/>
              </a:rPr>
              <a:t>in the </a:t>
            </a:r>
            <a:r>
              <a:rPr sz="3100" spc="-10" dirty="0">
                <a:latin typeface="Times New Roman"/>
                <a:cs typeface="Times New Roman"/>
              </a:rPr>
              <a:t>weld </a:t>
            </a:r>
            <a:r>
              <a:rPr sz="3100" spc="-15" dirty="0">
                <a:latin typeface="Times New Roman"/>
                <a:cs typeface="Times New Roman"/>
              </a:rPr>
              <a:t>zone.  </a:t>
            </a:r>
            <a:r>
              <a:rPr sz="3100" spc="-10" dirty="0">
                <a:latin typeface="Times New Roman"/>
                <a:cs typeface="Times New Roman"/>
              </a:rPr>
              <a:t>Lack </a:t>
            </a:r>
            <a:r>
              <a:rPr sz="3100" dirty="0">
                <a:latin typeface="Times New Roman"/>
                <a:cs typeface="Times New Roman"/>
              </a:rPr>
              <a:t>of </a:t>
            </a:r>
            <a:r>
              <a:rPr sz="3100" spc="-5" dirty="0">
                <a:latin typeface="Times New Roman"/>
                <a:cs typeface="Times New Roman"/>
              </a:rPr>
              <a:t>fusion </a:t>
            </a:r>
            <a:r>
              <a:rPr sz="3100" spc="-15" dirty="0">
                <a:latin typeface="Times New Roman"/>
                <a:cs typeface="Times New Roman"/>
              </a:rPr>
              <a:t>is </a:t>
            </a:r>
            <a:r>
              <a:rPr sz="3100" spc="-10" dirty="0">
                <a:latin typeface="Times New Roman"/>
                <a:cs typeface="Times New Roman"/>
              </a:rPr>
              <a:t>because </a:t>
            </a:r>
            <a:r>
              <a:rPr sz="3100" dirty="0">
                <a:latin typeface="Times New Roman"/>
                <a:cs typeface="Times New Roman"/>
              </a:rPr>
              <a:t>of  </a:t>
            </a:r>
            <a:r>
              <a:rPr sz="3100" spc="-10" dirty="0">
                <a:latin typeface="Times New Roman"/>
                <a:cs typeface="Times New Roman"/>
              </a:rPr>
              <a:t>failure </a:t>
            </a:r>
            <a:r>
              <a:rPr sz="3100" spc="-15" dirty="0">
                <a:latin typeface="Times New Roman"/>
                <a:cs typeface="Times New Roman"/>
              </a:rPr>
              <a:t>to </a:t>
            </a:r>
            <a:r>
              <a:rPr sz="3100" spc="-10" dirty="0">
                <a:latin typeface="Times New Roman"/>
                <a:cs typeface="Times New Roman"/>
              </a:rPr>
              <a:t>raise the temperature </a:t>
            </a:r>
            <a:r>
              <a:rPr sz="3100" dirty="0">
                <a:latin typeface="Times New Roman"/>
                <a:cs typeface="Times New Roman"/>
              </a:rPr>
              <a:t>of  </a:t>
            </a:r>
            <a:r>
              <a:rPr sz="3100" spc="-5" dirty="0">
                <a:latin typeface="Times New Roman"/>
                <a:cs typeface="Times New Roman"/>
              </a:rPr>
              <a:t>base </a:t>
            </a:r>
            <a:r>
              <a:rPr sz="3100" spc="-20" dirty="0">
                <a:latin typeface="Times New Roman"/>
                <a:cs typeface="Times New Roman"/>
              </a:rPr>
              <a:t>metal </a:t>
            </a:r>
            <a:r>
              <a:rPr sz="3100" dirty="0">
                <a:latin typeface="Times New Roman"/>
                <a:cs typeface="Times New Roman"/>
              </a:rPr>
              <a:t>or </a:t>
            </a:r>
            <a:r>
              <a:rPr sz="3100" spc="-10" dirty="0">
                <a:latin typeface="Times New Roman"/>
                <a:cs typeface="Times New Roman"/>
              </a:rPr>
              <a:t>previously  deposited weld layer </a:t>
            </a:r>
            <a:r>
              <a:rPr sz="3100" spc="-5" dirty="0">
                <a:latin typeface="Times New Roman"/>
                <a:cs typeface="Times New Roman"/>
              </a:rPr>
              <a:t>to </a:t>
            </a:r>
            <a:r>
              <a:rPr sz="3100" spc="-15" dirty="0">
                <a:latin typeface="Times New Roman"/>
                <a:cs typeface="Times New Roman"/>
              </a:rPr>
              <a:t>melting  </a:t>
            </a:r>
            <a:r>
              <a:rPr sz="3100" spc="-5" dirty="0">
                <a:latin typeface="Times New Roman"/>
                <a:cs typeface="Times New Roman"/>
              </a:rPr>
              <a:t>point </a:t>
            </a:r>
            <a:r>
              <a:rPr sz="3100" spc="-10" dirty="0">
                <a:latin typeface="Times New Roman"/>
                <a:cs typeface="Times New Roman"/>
              </a:rPr>
              <a:t>during welding. Lack </a:t>
            </a:r>
            <a:r>
              <a:rPr sz="3100" dirty="0">
                <a:latin typeface="Times New Roman"/>
                <a:cs typeface="Times New Roman"/>
              </a:rPr>
              <a:t>of  </a:t>
            </a:r>
            <a:r>
              <a:rPr sz="3100" spc="-5" dirty="0">
                <a:latin typeface="Times New Roman"/>
                <a:cs typeface="Times New Roman"/>
              </a:rPr>
              <a:t>fusion </a:t>
            </a:r>
            <a:r>
              <a:rPr sz="3100" spc="-20" dirty="0">
                <a:latin typeface="Times New Roman"/>
                <a:cs typeface="Times New Roman"/>
              </a:rPr>
              <a:t>can </a:t>
            </a:r>
            <a:r>
              <a:rPr sz="3100" dirty="0">
                <a:latin typeface="Times New Roman"/>
                <a:cs typeface="Times New Roman"/>
              </a:rPr>
              <a:t>be </a:t>
            </a:r>
            <a:r>
              <a:rPr sz="3100" spc="-10" dirty="0">
                <a:latin typeface="Times New Roman"/>
                <a:cs typeface="Times New Roman"/>
              </a:rPr>
              <a:t>avoided </a:t>
            </a:r>
            <a:r>
              <a:rPr sz="3100" dirty="0">
                <a:latin typeface="Times New Roman"/>
                <a:cs typeface="Times New Roman"/>
              </a:rPr>
              <a:t>by  </a:t>
            </a:r>
            <a:r>
              <a:rPr sz="3100" spc="-5" dirty="0">
                <a:latin typeface="Times New Roman"/>
                <a:cs typeface="Times New Roman"/>
              </a:rPr>
              <a:t>properly </a:t>
            </a:r>
            <a:r>
              <a:rPr sz="3100" spc="-15" dirty="0">
                <a:latin typeface="Times New Roman"/>
                <a:cs typeface="Times New Roman"/>
              </a:rPr>
              <a:t>cleaning </a:t>
            </a:r>
            <a:r>
              <a:rPr sz="3100" dirty="0">
                <a:latin typeface="Times New Roman"/>
                <a:cs typeface="Times New Roman"/>
              </a:rPr>
              <a:t>of </a:t>
            </a:r>
            <a:r>
              <a:rPr sz="3100" spc="-10" dirty="0">
                <a:latin typeface="Times New Roman"/>
                <a:cs typeface="Times New Roman"/>
              </a:rPr>
              <a:t>surfaces </a:t>
            </a:r>
            <a:r>
              <a:rPr sz="3100" spc="-5" dirty="0">
                <a:latin typeface="Times New Roman"/>
                <a:cs typeface="Times New Roman"/>
              </a:rPr>
              <a:t>to  </a:t>
            </a:r>
            <a:r>
              <a:rPr sz="3100" dirty="0">
                <a:latin typeface="Times New Roman"/>
                <a:cs typeface="Times New Roman"/>
              </a:rPr>
              <a:t>be </a:t>
            </a:r>
            <a:r>
              <a:rPr sz="3100" spc="-10" dirty="0">
                <a:latin typeface="Times New Roman"/>
                <a:cs typeface="Times New Roman"/>
              </a:rPr>
              <a:t>welded, selecting proper  </a:t>
            </a:r>
            <a:r>
              <a:rPr sz="3100" spc="-5" dirty="0">
                <a:latin typeface="Times New Roman"/>
                <a:cs typeface="Times New Roman"/>
              </a:rPr>
              <a:t>current, </a:t>
            </a:r>
            <a:r>
              <a:rPr sz="3100" spc="-10" dirty="0">
                <a:latin typeface="Times New Roman"/>
                <a:cs typeface="Times New Roman"/>
              </a:rPr>
              <a:t>proper welding technique  </a:t>
            </a:r>
            <a:r>
              <a:rPr sz="3100" spc="-5" dirty="0">
                <a:latin typeface="Times New Roman"/>
                <a:cs typeface="Times New Roman"/>
              </a:rPr>
              <a:t>and </a:t>
            </a:r>
            <a:r>
              <a:rPr sz="3100" spc="-10" dirty="0">
                <a:latin typeface="Times New Roman"/>
                <a:cs typeface="Times New Roman"/>
              </a:rPr>
              <a:t>correct size </a:t>
            </a:r>
            <a:r>
              <a:rPr sz="3100" dirty="0">
                <a:latin typeface="Times New Roman"/>
                <a:cs typeface="Times New Roman"/>
              </a:rPr>
              <a:t>of</a:t>
            </a:r>
            <a:r>
              <a:rPr sz="3100" spc="-105" dirty="0">
                <a:latin typeface="Times New Roman"/>
                <a:cs typeface="Times New Roman"/>
              </a:rPr>
              <a:t> </a:t>
            </a:r>
            <a:r>
              <a:rPr sz="3100" spc="-5" dirty="0">
                <a:latin typeface="Times New Roman"/>
                <a:cs typeface="Times New Roman"/>
              </a:rPr>
              <a:t>electrode.</a:t>
            </a:r>
            <a:endParaRPr sz="31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937503" y="0"/>
            <a:ext cx="4450080" cy="71715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535"/>
              </a:lnSpc>
            </a:pPr>
            <a:fld id="{81D60167-4931-47E6-BA6A-407CBD079E47}" type="slidenum">
              <a:rPr spc="10" dirty="0"/>
              <a:pPr marL="25400">
                <a:lnSpc>
                  <a:spcPts val="1535"/>
                </a:lnSpc>
              </a:pPr>
              <a:t>56</a:t>
            </a:fld>
            <a:endParaRPr spc="10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8508" y="103631"/>
            <a:ext cx="3833495" cy="42646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100" dirty="0">
                <a:latin typeface="Times New Roman"/>
                <a:cs typeface="Times New Roman"/>
              </a:rPr>
              <a:t>2) </a:t>
            </a:r>
            <a:r>
              <a:rPr sz="3100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Under cut</a:t>
            </a:r>
            <a:r>
              <a:rPr sz="3100" spc="-95" dirty="0">
                <a:latin typeface="Times New Roman"/>
                <a:cs typeface="Times New Roman"/>
              </a:rPr>
              <a:t> </a:t>
            </a:r>
            <a:r>
              <a:rPr sz="3100" spc="-5" dirty="0">
                <a:latin typeface="Wingdings"/>
                <a:cs typeface="Wingdings"/>
              </a:rPr>
              <a:t></a:t>
            </a:r>
            <a:endParaRPr sz="3100">
              <a:latin typeface="Wingdings"/>
              <a:cs typeface="Wingdings"/>
            </a:endParaRPr>
          </a:p>
          <a:p>
            <a:pPr marL="12700" marR="5080" algn="just">
              <a:lnSpc>
                <a:spcPct val="99600"/>
              </a:lnSpc>
              <a:spcBef>
                <a:spcPts val="15"/>
              </a:spcBef>
              <a:tabLst>
                <a:tab pos="2557145" algn="l"/>
              </a:tabLst>
            </a:pPr>
            <a:r>
              <a:rPr sz="3100" spc="-5" dirty="0">
                <a:latin typeface="Times New Roman"/>
                <a:cs typeface="Times New Roman"/>
              </a:rPr>
              <a:t>This </a:t>
            </a:r>
            <a:r>
              <a:rPr sz="3100" spc="-10" dirty="0">
                <a:latin typeface="Times New Roman"/>
                <a:cs typeface="Times New Roman"/>
              </a:rPr>
              <a:t>appears as </a:t>
            </a:r>
            <a:r>
              <a:rPr sz="3100" spc="-5" dirty="0">
                <a:latin typeface="Times New Roman"/>
                <a:cs typeface="Times New Roman"/>
              </a:rPr>
              <a:t>a </a:t>
            </a:r>
            <a:r>
              <a:rPr sz="3100" spc="-15" dirty="0">
                <a:latin typeface="Times New Roman"/>
                <a:cs typeface="Times New Roman"/>
              </a:rPr>
              <a:t>small  </a:t>
            </a:r>
            <a:r>
              <a:rPr sz="3100" spc="-5" dirty="0">
                <a:latin typeface="Times New Roman"/>
                <a:cs typeface="Times New Roman"/>
              </a:rPr>
              <a:t>notch in </a:t>
            </a:r>
            <a:r>
              <a:rPr sz="3100" spc="-10" dirty="0">
                <a:latin typeface="Times New Roman"/>
                <a:cs typeface="Times New Roman"/>
              </a:rPr>
              <a:t>the weld  interface. Main reasons  for undercutting </a:t>
            </a:r>
            <a:r>
              <a:rPr sz="3100" spc="-5" dirty="0">
                <a:latin typeface="Times New Roman"/>
                <a:cs typeface="Times New Roman"/>
              </a:rPr>
              <a:t>are </a:t>
            </a:r>
            <a:r>
              <a:rPr sz="3100" dirty="0">
                <a:latin typeface="Times New Roman"/>
                <a:cs typeface="Times New Roman"/>
              </a:rPr>
              <a:t>the  </a:t>
            </a:r>
            <a:r>
              <a:rPr sz="3100" spc="-15" dirty="0">
                <a:latin typeface="Times New Roman"/>
                <a:cs typeface="Times New Roman"/>
              </a:rPr>
              <a:t>e</a:t>
            </a:r>
            <a:r>
              <a:rPr sz="3100" dirty="0">
                <a:latin typeface="Times New Roman"/>
                <a:cs typeface="Times New Roman"/>
              </a:rPr>
              <a:t>x</a:t>
            </a:r>
            <a:r>
              <a:rPr sz="3100" spc="-15" dirty="0">
                <a:latin typeface="Times New Roman"/>
                <a:cs typeface="Times New Roman"/>
              </a:rPr>
              <a:t>ce</a:t>
            </a:r>
            <a:r>
              <a:rPr sz="3100" spc="-10" dirty="0">
                <a:latin typeface="Times New Roman"/>
                <a:cs typeface="Times New Roman"/>
              </a:rPr>
              <a:t>ss</a:t>
            </a:r>
            <a:r>
              <a:rPr sz="3100" spc="-25" dirty="0">
                <a:latin typeface="Times New Roman"/>
                <a:cs typeface="Times New Roman"/>
              </a:rPr>
              <a:t>i</a:t>
            </a:r>
            <a:r>
              <a:rPr sz="3100" dirty="0">
                <a:latin typeface="Times New Roman"/>
                <a:cs typeface="Times New Roman"/>
              </a:rPr>
              <a:t>v</a:t>
            </a:r>
            <a:r>
              <a:rPr sz="3100" spc="-5" dirty="0">
                <a:latin typeface="Times New Roman"/>
                <a:cs typeface="Times New Roman"/>
              </a:rPr>
              <a:t>e</a:t>
            </a:r>
            <a:r>
              <a:rPr sz="3100" dirty="0">
                <a:latin typeface="Times New Roman"/>
                <a:cs typeface="Times New Roman"/>
              </a:rPr>
              <a:t>	</a:t>
            </a:r>
            <a:r>
              <a:rPr sz="3100" spc="-10" dirty="0">
                <a:latin typeface="Times New Roman"/>
                <a:cs typeface="Times New Roman"/>
              </a:rPr>
              <a:t>w</a:t>
            </a:r>
            <a:r>
              <a:rPr sz="3100" spc="-35" dirty="0">
                <a:latin typeface="Times New Roman"/>
                <a:cs typeface="Times New Roman"/>
              </a:rPr>
              <a:t>e</a:t>
            </a:r>
            <a:r>
              <a:rPr sz="3100" spc="-25" dirty="0">
                <a:latin typeface="Times New Roman"/>
                <a:cs typeface="Times New Roman"/>
              </a:rPr>
              <a:t>l</a:t>
            </a:r>
            <a:r>
              <a:rPr sz="3100" dirty="0">
                <a:latin typeface="Times New Roman"/>
                <a:cs typeface="Times New Roman"/>
              </a:rPr>
              <a:t>d</a:t>
            </a:r>
            <a:r>
              <a:rPr sz="3100" spc="-25" dirty="0">
                <a:latin typeface="Times New Roman"/>
                <a:cs typeface="Times New Roman"/>
              </a:rPr>
              <a:t>i</a:t>
            </a:r>
            <a:r>
              <a:rPr sz="3100" dirty="0">
                <a:latin typeface="Times New Roman"/>
                <a:cs typeface="Times New Roman"/>
              </a:rPr>
              <a:t>n</a:t>
            </a:r>
            <a:r>
              <a:rPr sz="3100" spc="-5" dirty="0">
                <a:latin typeface="Times New Roman"/>
                <a:cs typeface="Times New Roman"/>
              </a:rPr>
              <a:t>g  currents, long arc  </a:t>
            </a:r>
            <a:r>
              <a:rPr sz="3100" spc="-10" dirty="0">
                <a:latin typeface="Times New Roman"/>
                <a:cs typeface="Times New Roman"/>
              </a:rPr>
              <a:t>lengths and </a:t>
            </a:r>
            <a:r>
              <a:rPr sz="3100" spc="-15" dirty="0">
                <a:latin typeface="Times New Roman"/>
                <a:cs typeface="Times New Roman"/>
              </a:rPr>
              <a:t>fast</a:t>
            </a:r>
            <a:r>
              <a:rPr sz="3100" spc="745" dirty="0">
                <a:latin typeface="Times New Roman"/>
                <a:cs typeface="Times New Roman"/>
              </a:rPr>
              <a:t> </a:t>
            </a:r>
            <a:r>
              <a:rPr sz="3100" spc="-5" dirty="0">
                <a:latin typeface="Times New Roman"/>
                <a:cs typeface="Times New Roman"/>
              </a:rPr>
              <a:t>travel  speeds.</a:t>
            </a:r>
            <a:endParaRPr sz="3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93335" y="0"/>
            <a:ext cx="5761512" cy="72212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535"/>
              </a:lnSpc>
            </a:pPr>
            <a:fld id="{81D60167-4931-47E6-BA6A-407CBD079E47}" type="slidenum">
              <a:rPr spc="10" dirty="0"/>
              <a:pPr marL="25400">
                <a:lnSpc>
                  <a:spcPts val="1535"/>
                </a:lnSpc>
              </a:pPr>
              <a:t>57</a:t>
            </a:fld>
            <a:endParaRPr spc="10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8508" y="103631"/>
            <a:ext cx="5076190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14984" algn="l"/>
                <a:tab pos="1996439" algn="l"/>
                <a:tab pos="2554605" algn="l"/>
                <a:tab pos="4038600" algn="l"/>
              </a:tabLst>
            </a:pPr>
            <a:r>
              <a:rPr sz="3100" dirty="0">
                <a:latin typeface="Times New Roman"/>
                <a:cs typeface="Times New Roman"/>
              </a:rPr>
              <a:t>3)	</a:t>
            </a:r>
            <a:r>
              <a:rPr sz="3100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Porosity</a:t>
            </a:r>
            <a:r>
              <a:rPr sz="3100" spc="-10" dirty="0">
                <a:latin typeface="Times New Roman"/>
                <a:cs typeface="Times New Roman"/>
              </a:rPr>
              <a:t>	</a:t>
            </a:r>
            <a:r>
              <a:rPr sz="3100" spc="-5" dirty="0">
                <a:latin typeface="Wingdings"/>
                <a:cs typeface="Wingdings"/>
              </a:rPr>
              <a:t></a:t>
            </a:r>
            <a:r>
              <a:rPr sz="3100" spc="-5" dirty="0">
                <a:latin typeface="Times New Roman"/>
                <a:cs typeface="Times New Roman"/>
              </a:rPr>
              <a:t>	Porosity	</a:t>
            </a:r>
            <a:r>
              <a:rPr sz="3100" spc="-10" dirty="0">
                <a:latin typeface="Times New Roman"/>
                <a:cs typeface="Times New Roman"/>
              </a:rPr>
              <a:t>results</a:t>
            </a:r>
            <a:endParaRPr sz="3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06515" y="103631"/>
            <a:ext cx="871855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100" spc="-35" dirty="0">
                <a:latin typeface="Times New Roman"/>
                <a:cs typeface="Times New Roman"/>
              </a:rPr>
              <a:t>w</a:t>
            </a:r>
            <a:r>
              <a:rPr sz="3100" dirty="0">
                <a:latin typeface="Times New Roman"/>
                <a:cs typeface="Times New Roman"/>
              </a:rPr>
              <a:t>h</a:t>
            </a:r>
            <a:r>
              <a:rPr sz="3100" spc="-35" dirty="0">
                <a:latin typeface="Times New Roman"/>
                <a:cs typeface="Times New Roman"/>
              </a:rPr>
              <a:t>e</a:t>
            </a:r>
            <a:r>
              <a:rPr sz="3100" spc="-5" dirty="0">
                <a:latin typeface="Times New Roman"/>
                <a:cs typeface="Times New Roman"/>
              </a:rPr>
              <a:t>n</a:t>
            </a:r>
            <a:endParaRPr sz="31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08508" y="576072"/>
            <a:ext cx="6271895" cy="37922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algn="just">
              <a:lnSpc>
                <a:spcPct val="99600"/>
              </a:lnSpc>
              <a:spcBef>
                <a:spcPts val="110"/>
              </a:spcBef>
            </a:pPr>
            <a:r>
              <a:rPr sz="3100" dirty="0">
                <a:latin typeface="Times New Roman"/>
                <a:cs typeface="Times New Roman"/>
              </a:rPr>
              <a:t>the </a:t>
            </a:r>
            <a:r>
              <a:rPr sz="3100" spc="-15" dirty="0">
                <a:latin typeface="Times New Roman"/>
                <a:cs typeface="Times New Roman"/>
              </a:rPr>
              <a:t>gases </a:t>
            </a:r>
            <a:r>
              <a:rPr sz="3100" spc="-5" dirty="0">
                <a:latin typeface="Times New Roman"/>
                <a:cs typeface="Times New Roman"/>
              </a:rPr>
              <a:t>are </a:t>
            </a:r>
            <a:r>
              <a:rPr sz="3100" spc="-10" dirty="0">
                <a:latin typeface="Times New Roman"/>
                <a:cs typeface="Times New Roman"/>
              </a:rPr>
              <a:t>entrapped </a:t>
            </a:r>
            <a:r>
              <a:rPr sz="3100" spc="-5" dirty="0">
                <a:latin typeface="Times New Roman"/>
                <a:cs typeface="Times New Roman"/>
              </a:rPr>
              <a:t>in </a:t>
            </a:r>
            <a:r>
              <a:rPr sz="3100" spc="-10" dirty="0">
                <a:latin typeface="Times New Roman"/>
                <a:cs typeface="Times New Roman"/>
              </a:rPr>
              <a:t>the  solidifying weld </a:t>
            </a:r>
            <a:r>
              <a:rPr sz="3100" spc="-15" dirty="0">
                <a:latin typeface="Times New Roman"/>
                <a:cs typeface="Times New Roman"/>
              </a:rPr>
              <a:t>metal.</a:t>
            </a:r>
            <a:r>
              <a:rPr sz="3100" spc="745" dirty="0">
                <a:latin typeface="Times New Roman"/>
                <a:cs typeface="Times New Roman"/>
              </a:rPr>
              <a:t> </a:t>
            </a:r>
            <a:r>
              <a:rPr sz="3100" spc="-5" dirty="0">
                <a:latin typeface="Times New Roman"/>
                <a:cs typeface="Times New Roman"/>
              </a:rPr>
              <a:t>These </a:t>
            </a:r>
            <a:r>
              <a:rPr sz="3100" spc="-10" dirty="0">
                <a:latin typeface="Times New Roman"/>
                <a:cs typeface="Times New Roman"/>
              </a:rPr>
              <a:t>gases  </a:t>
            </a:r>
            <a:r>
              <a:rPr sz="3100" spc="-5" dirty="0">
                <a:latin typeface="Times New Roman"/>
                <a:cs typeface="Times New Roman"/>
              </a:rPr>
              <a:t>are </a:t>
            </a:r>
            <a:r>
              <a:rPr sz="3100" spc="-10" dirty="0">
                <a:latin typeface="Times New Roman"/>
                <a:cs typeface="Times New Roman"/>
              </a:rPr>
              <a:t>generated </a:t>
            </a:r>
            <a:r>
              <a:rPr sz="3100" spc="-5" dirty="0">
                <a:latin typeface="Times New Roman"/>
                <a:cs typeface="Times New Roman"/>
              </a:rPr>
              <a:t>from </a:t>
            </a:r>
            <a:r>
              <a:rPr sz="3100" dirty="0">
                <a:latin typeface="Times New Roman"/>
                <a:cs typeface="Times New Roman"/>
              </a:rPr>
              <a:t>the </a:t>
            </a:r>
            <a:r>
              <a:rPr sz="3100" spc="-10" dirty="0">
                <a:latin typeface="Times New Roman"/>
                <a:cs typeface="Times New Roman"/>
              </a:rPr>
              <a:t>flux </a:t>
            </a:r>
            <a:r>
              <a:rPr sz="3100" dirty="0">
                <a:latin typeface="Times New Roman"/>
                <a:cs typeface="Times New Roman"/>
              </a:rPr>
              <a:t>or </a:t>
            </a:r>
            <a:r>
              <a:rPr sz="3100" spc="-10" dirty="0">
                <a:latin typeface="Times New Roman"/>
                <a:cs typeface="Times New Roman"/>
              </a:rPr>
              <a:t>coating  constituents </a:t>
            </a:r>
            <a:r>
              <a:rPr sz="3100" dirty="0">
                <a:latin typeface="Times New Roman"/>
                <a:cs typeface="Times New Roman"/>
              </a:rPr>
              <a:t>of </a:t>
            </a:r>
            <a:r>
              <a:rPr sz="3100" spc="5" dirty="0">
                <a:latin typeface="Times New Roman"/>
                <a:cs typeface="Times New Roman"/>
              </a:rPr>
              <a:t>the </a:t>
            </a:r>
            <a:r>
              <a:rPr sz="3100" spc="-10" dirty="0">
                <a:latin typeface="Times New Roman"/>
                <a:cs typeface="Times New Roman"/>
              </a:rPr>
              <a:t>electrode or  shielding gases used during </a:t>
            </a:r>
            <a:r>
              <a:rPr sz="3100" spc="-15" dirty="0">
                <a:latin typeface="Times New Roman"/>
                <a:cs typeface="Times New Roman"/>
              </a:rPr>
              <a:t>welding </a:t>
            </a:r>
            <a:r>
              <a:rPr sz="3100" spc="-10" dirty="0">
                <a:latin typeface="Times New Roman"/>
                <a:cs typeface="Times New Roman"/>
              </a:rPr>
              <a:t>or  </a:t>
            </a:r>
            <a:r>
              <a:rPr sz="3100" spc="-5" dirty="0">
                <a:latin typeface="Times New Roman"/>
                <a:cs typeface="Times New Roman"/>
              </a:rPr>
              <a:t>from </a:t>
            </a:r>
            <a:r>
              <a:rPr sz="3100" spc="-10" dirty="0">
                <a:latin typeface="Times New Roman"/>
                <a:cs typeface="Times New Roman"/>
              </a:rPr>
              <a:t>absorbed moisture </a:t>
            </a:r>
            <a:r>
              <a:rPr sz="3100" spc="-15" dirty="0">
                <a:latin typeface="Times New Roman"/>
                <a:cs typeface="Times New Roman"/>
              </a:rPr>
              <a:t>in </a:t>
            </a:r>
            <a:r>
              <a:rPr sz="3100" spc="-10" dirty="0">
                <a:latin typeface="Times New Roman"/>
                <a:cs typeface="Times New Roman"/>
              </a:rPr>
              <a:t>the coating.  </a:t>
            </a:r>
            <a:r>
              <a:rPr sz="3100" spc="-5" dirty="0">
                <a:latin typeface="Times New Roman"/>
                <a:cs typeface="Times New Roman"/>
              </a:rPr>
              <a:t>Rust, dust, oil </a:t>
            </a:r>
            <a:r>
              <a:rPr sz="3100" spc="-10" dirty="0">
                <a:latin typeface="Times New Roman"/>
                <a:cs typeface="Times New Roman"/>
              </a:rPr>
              <a:t>and </a:t>
            </a:r>
            <a:r>
              <a:rPr sz="3100" spc="-5" dirty="0">
                <a:latin typeface="Times New Roman"/>
                <a:cs typeface="Times New Roman"/>
              </a:rPr>
              <a:t>grease </a:t>
            </a:r>
            <a:r>
              <a:rPr sz="3100" spc="-10" dirty="0">
                <a:latin typeface="Times New Roman"/>
                <a:cs typeface="Times New Roman"/>
              </a:rPr>
              <a:t>present on the  surface </a:t>
            </a:r>
            <a:r>
              <a:rPr sz="3100" dirty="0">
                <a:latin typeface="Times New Roman"/>
                <a:cs typeface="Times New Roman"/>
              </a:rPr>
              <a:t>of </a:t>
            </a:r>
            <a:r>
              <a:rPr sz="3100" spc="-5" dirty="0">
                <a:latin typeface="Times New Roman"/>
                <a:cs typeface="Times New Roman"/>
              </a:rPr>
              <a:t>work </a:t>
            </a:r>
            <a:r>
              <a:rPr sz="3100" spc="-10" dirty="0">
                <a:latin typeface="Times New Roman"/>
                <a:cs typeface="Times New Roman"/>
              </a:rPr>
              <a:t>pieces </a:t>
            </a:r>
            <a:r>
              <a:rPr sz="3100" dirty="0">
                <a:latin typeface="Times New Roman"/>
                <a:cs typeface="Times New Roman"/>
              </a:rPr>
              <a:t>or on</a:t>
            </a:r>
            <a:r>
              <a:rPr sz="3100" spc="-70" dirty="0">
                <a:latin typeface="Times New Roman"/>
                <a:cs typeface="Times New Roman"/>
              </a:rPr>
              <a:t> </a:t>
            </a:r>
            <a:r>
              <a:rPr sz="3100" spc="-10" dirty="0">
                <a:latin typeface="Times New Roman"/>
                <a:cs typeface="Times New Roman"/>
              </a:rPr>
              <a:t>electrodes</a:t>
            </a:r>
            <a:endParaRPr sz="31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08508" y="4343400"/>
            <a:ext cx="1517650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871855" algn="l"/>
              </a:tabLst>
            </a:pPr>
            <a:r>
              <a:rPr sz="3100" spc="-15" dirty="0">
                <a:latin typeface="Times New Roman"/>
                <a:cs typeface="Times New Roman"/>
              </a:rPr>
              <a:t>a</a:t>
            </a:r>
            <a:r>
              <a:rPr sz="3100" spc="-5" dirty="0">
                <a:latin typeface="Times New Roman"/>
                <a:cs typeface="Times New Roman"/>
              </a:rPr>
              <a:t>re</a:t>
            </a:r>
            <a:r>
              <a:rPr sz="3100" dirty="0">
                <a:latin typeface="Times New Roman"/>
                <a:cs typeface="Times New Roman"/>
              </a:rPr>
              <a:t>	</a:t>
            </a:r>
            <a:r>
              <a:rPr sz="3100" spc="-15" dirty="0">
                <a:latin typeface="Times New Roman"/>
                <a:cs typeface="Times New Roman"/>
              </a:rPr>
              <a:t>a</a:t>
            </a:r>
            <a:r>
              <a:rPr sz="3100" spc="-5" dirty="0">
                <a:latin typeface="Times New Roman"/>
                <a:cs typeface="Times New Roman"/>
              </a:rPr>
              <a:t>l</a:t>
            </a:r>
            <a:r>
              <a:rPr sz="3100" spc="-10" dirty="0">
                <a:latin typeface="Times New Roman"/>
                <a:cs typeface="Times New Roman"/>
              </a:rPr>
              <a:t>s</a:t>
            </a:r>
            <a:r>
              <a:rPr sz="3100" spc="-5" dirty="0">
                <a:latin typeface="Times New Roman"/>
                <a:cs typeface="Times New Roman"/>
              </a:rPr>
              <a:t>o</a:t>
            </a:r>
            <a:endParaRPr sz="31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08508" y="4812791"/>
            <a:ext cx="1388745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100" spc="-10" dirty="0">
                <a:latin typeface="Times New Roman"/>
                <a:cs typeface="Times New Roman"/>
              </a:rPr>
              <a:t>welding.</a:t>
            </a:r>
            <a:endParaRPr sz="31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376932" y="4343400"/>
            <a:ext cx="4400550" cy="967105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 marR="5080" indent="5715">
              <a:lnSpc>
                <a:spcPts val="3700"/>
              </a:lnSpc>
              <a:spcBef>
                <a:spcPts val="235"/>
              </a:spcBef>
              <a:tabLst>
                <a:tab pos="1420495" algn="l"/>
                <a:tab pos="1825625" algn="l"/>
                <a:tab pos="2127885" algn="l"/>
                <a:tab pos="2877185" algn="l"/>
                <a:tab pos="3359150" algn="l"/>
                <a:tab pos="4017645" algn="l"/>
              </a:tabLst>
            </a:pPr>
            <a:r>
              <a:rPr sz="3100" spc="-10" dirty="0">
                <a:latin typeface="Times New Roman"/>
                <a:cs typeface="Times New Roman"/>
              </a:rPr>
              <a:t>s</a:t>
            </a:r>
            <a:r>
              <a:rPr sz="3100" spc="-15" dirty="0">
                <a:latin typeface="Times New Roman"/>
                <a:cs typeface="Times New Roman"/>
              </a:rPr>
              <a:t>o</a:t>
            </a:r>
            <a:r>
              <a:rPr sz="3100" dirty="0">
                <a:latin typeface="Times New Roman"/>
                <a:cs typeface="Times New Roman"/>
              </a:rPr>
              <a:t>u</a:t>
            </a:r>
            <a:r>
              <a:rPr sz="3100" spc="-5" dirty="0">
                <a:latin typeface="Times New Roman"/>
                <a:cs typeface="Times New Roman"/>
              </a:rPr>
              <a:t>r</a:t>
            </a:r>
            <a:r>
              <a:rPr sz="3100" spc="-15" dirty="0">
                <a:latin typeface="Times New Roman"/>
                <a:cs typeface="Times New Roman"/>
              </a:rPr>
              <a:t>c</a:t>
            </a:r>
            <a:r>
              <a:rPr sz="3100" spc="-5" dirty="0">
                <a:latin typeface="Times New Roman"/>
                <a:cs typeface="Times New Roman"/>
              </a:rPr>
              <a:t>e</a:t>
            </a:r>
            <a:r>
              <a:rPr sz="3100" dirty="0">
                <a:latin typeface="Times New Roman"/>
                <a:cs typeface="Times New Roman"/>
              </a:rPr>
              <a:t>	o</a:t>
            </a:r>
            <a:r>
              <a:rPr sz="3100" spc="-5" dirty="0">
                <a:latin typeface="Times New Roman"/>
                <a:cs typeface="Times New Roman"/>
              </a:rPr>
              <a:t>f</a:t>
            </a:r>
            <a:r>
              <a:rPr sz="3100" dirty="0">
                <a:latin typeface="Times New Roman"/>
                <a:cs typeface="Times New Roman"/>
              </a:rPr>
              <a:t>		g</a:t>
            </a:r>
            <a:r>
              <a:rPr sz="3100" spc="-15" dirty="0">
                <a:latin typeface="Times New Roman"/>
                <a:cs typeface="Times New Roman"/>
              </a:rPr>
              <a:t>a</a:t>
            </a:r>
            <a:r>
              <a:rPr sz="3100" spc="-10" dirty="0">
                <a:latin typeface="Times New Roman"/>
                <a:cs typeface="Times New Roman"/>
              </a:rPr>
              <a:t>s</a:t>
            </a:r>
            <a:r>
              <a:rPr sz="3100" spc="-15" dirty="0">
                <a:latin typeface="Times New Roman"/>
                <a:cs typeface="Times New Roman"/>
              </a:rPr>
              <a:t>e</a:t>
            </a:r>
            <a:r>
              <a:rPr sz="3100" spc="-5" dirty="0">
                <a:latin typeface="Times New Roman"/>
                <a:cs typeface="Times New Roman"/>
              </a:rPr>
              <a:t>s</a:t>
            </a:r>
            <a:r>
              <a:rPr sz="3100" dirty="0">
                <a:latin typeface="Times New Roman"/>
                <a:cs typeface="Times New Roman"/>
              </a:rPr>
              <a:t>	du</a:t>
            </a:r>
            <a:r>
              <a:rPr sz="3100" spc="-5" dirty="0">
                <a:latin typeface="Times New Roman"/>
                <a:cs typeface="Times New Roman"/>
              </a:rPr>
              <a:t>r</a:t>
            </a:r>
            <a:r>
              <a:rPr sz="3100" spc="-25" dirty="0">
                <a:latin typeface="Times New Roman"/>
                <a:cs typeface="Times New Roman"/>
              </a:rPr>
              <a:t>i</a:t>
            </a:r>
            <a:r>
              <a:rPr sz="3100" dirty="0">
                <a:latin typeface="Times New Roman"/>
                <a:cs typeface="Times New Roman"/>
              </a:rPr>
              <a:t>n</a:t>
            </a:r>
            <a:r>
              <a:rPr sz="3100" spc="-5" dirty="0">
                <a:latin typeface="Times New Roman"/>
                <a:cs typeface="Times New Roman"/>
              </a:rPr>
              <a:t>g  </a:t>
            </a:r>
            <a:r>
              <a:rPr sz="3100" dirty="0">
                <a:latin typeface="Times New Roman"/>
                <a:cs typeface="Times New Roman"/>
              </a:rPr>
              <a:t>Po</a:t>
            </a:r>
            <a:r>
              <a:rPr sz="3100" spc="-5" dirty="0">
                <a:latin typeface="Times New Roman"/>
                <a:cs typeface="Times New Roman"/>
              </a:rPr>
              <a:t>r</a:t>
            </a:r>
            <a:r>
              <a:rPr sz="3100" dirty="0">
                <a:latin typeface="Times New Roman"/>
                <a:cs typeface="Times New Roman"/>
              </a:rPr>
              <a:t>o</a:t>
            </a:r>
            <a:r>
              <a:rPr sz="3100" spc="-35" dirty="0">
                <a:latin typeface="Times New Roman"/>
                <a:cs typeface="Times New Roman"/>
              </a:rPr>
              <a:t>s</a:t>
            </a:r>
            <a:r>
              <a:rPr sz="3100" spc="-5" dirty="0">
                <a:latin typeface="Times New Roman"/>
                <a:cs typeface="Times New Roman"/>
              </a:rPr>
              <a:t>i</a:t>
            </a:r>
            <a:r>
              <a:rPr sz="3100" spc="-25" dirty="0">
                <a:latin typeface="Times New Roman"/>
                <a:cs typeface="Times New Roman"/>
              </a:rPr>
              <a:t>t</a:t>
            </a:r>
            <a:r>
              <a:rPr sz="3100" spc="-5" dirty="0">
                <a:latin typeface="Times New Roman"/>
                <a:cs typeface="Times New Roman"/>
              </a:rPr>
              <a:t>y</a:t>
            </a:r>
            <a:r>
              <a:rPr sz="3100" dirty="0">
                <a:latin typeface="Times New Roman"/>
                <a:cs typeface="Times New Roman"/>
              </a:rPr>
              <a:t>		</a:t>
            </a:r>
            <a:r>
              <a:rPr sz="3100" spc="-15" dirty="0">
                <a:latin typeface="Times New Roman"/>
                <a:cs typeface="Times New Roman"/>
              </a:rPr>
              <a:t>ca</a:t>
            </a:r>
            <a:r>
              <a:rPr sz="3100" spc="-5" dirty="0">
                <a:latin typeface="Times New Roman"/>
                <a:cs typeface="Times New Roman"/>
              </a:rPr>
              <a:t>n</a:t>
            </a:r>
            <a:r>
              <a:rPr sz="3100" dirty="0">
                <a:latin typeface="Times New Roman"/>
                <a:cs typeface="Times New Roman"/>
              </a:rPr>
              <a:t>	</a:t>
            </a:r>
            <a:r>
              <a:rPr sz="3100" spc="-15" dirty="0">
                <a:latin typeface="Times New Roman"/>
                <a:cs typeface="Times New Roman"/>
              </a:rPr>
              <a:t>a</a:t>
            </a:r>
            <a:r>
              <a:rPr sz="3100" spc="-5" dirty="0">
                <a:latin typeface="Times New Roman"/>
                <a:cs typeface="Times New Roman"/>
              </a:rPr>
              <a:t>l</a:t>
            </a:r>
            <a:r>
              <a:rPr sz="3100" spc="-10" dirty="0">
                <a:latin typeface="Times New Roman"/>
                <a:cs typeface="Times New Roman"/>
              </a:rPr>
              <a:t>s</a:t>
            </a:r>
            <a:r>
              <a:rPr sz="3100" spc="-5" dirty="0">
                <a:latin typeface="Times New Roman"/>
                <a:cs typeface="Times New Roman"/>
              </a:rPr>
              <a:t>o</a:t>
            </a:r>
            <a:r>
              <a:rPr sz="3100" dirty="0">
                <a:latin typeface="Times New Roman"/>
                <a:cs typeface="Times New Roman"/>
              </a:rPr>
              <a:t>	</a:t>
            </a:r>
            <a:r>
              <a:rPr sz="3100" spc="-15" dirty="0">
                <a:latin typeface="Times New Roman"/>
                <a:cs typeface="Times New Roman"/>
              </a:rPr>
              <a:t>b</a:t>
            </a:r>
            <a:r>
              <a:rPr sz="3100" spc="-5" dirty="0">
                <a:latin typeface="Times New Roman"/>
                <a:cs typeface="Times New Roman"/>
              </a:rPr>
              <a:t>e</a:t>
            </a:r>
            <a:endParaRPr sz="31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08508" y="5282184"/>
            <a:ext cx="6269990" cy="19119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99800"/>
              </a:lnSpc>
              <a:spcBef>
                <a:spcPts val="100"/>
              </a:spcBef>
            </a:pPr>
            <a:r>
              <a:rPr sz="3100" spc="-10" dirty="0">
                <a:latin typeface="Times New Roman"/>
                <a:cs typeface="Times New Roman"/>
              </a:rPr>
              <a:t>controlled </a:t>
            </a:r>
            <a:r>
              <a:rPr sz="3100" spc="-5" dirty="0">
                <a:latin typeface="Times New Roman"/>
                <a:cs typeface="Times New Roman"/>
              </a:rPr>
              <a:t>if </a:t>
            </a:r>
            <a:r>
              <a:rPr sz="3100" spc="-10" dirty="0">
                <a:latin typeface="Times New Roman"/>
                <a:cs typeface="Times New Roman"/>
              </a:rPr>
              <a:t>excessively high </a:t>
            </a:r>
            <a:r>
              <a:rPr sz="3100" spc="-15" dirty="0">
                <a:latin typeface="Times New Roman"/>
                <a:cs typeface="Times New Roman"/>
              </a:rPr>
              <a:t>welding </a:t>
            </a:r>
            <a:r>
              <a:rPr sz="3100" spc="745" dirty="0">
                <a:latin typeface="Times New Roman"/>
                <a:cs typeface="Times New Roman"/>
              </a:rPr>
              <a:t> </a:t>
            </a:r>
            <a:r>
              <a:rPr sz="3100" spc="-5" dirty="0">
                <a:latin typeface="Times New Roman"/>
                <a:cs typeface="Times New Roman"/>
              </a:rPr>
              <a:t>currents, </a:t>
            </a:r>
            <a:r>
              <a:rPr sz="3100" spc="-10" dirty="0">
                <a:latin typeface="Times New Roman"/>
                <a:cs typeface="Times New Roman"/>
              </a:rPr>
              <a:t>faster </a:t>
            </a:r>
            <a:r>
              <a:rPr sz="3100" spc="-5" dirty="0">
                <a:latin typeface="Times New Roman"/>
                <a:cs typeface="Times New Roman"/>
              </a:rPr>
              <a:t>welding </a:t>
            </a:r>
            <a:r>
              <a:rPr sz="3100" spc="-10" dirty="0">
                <a:latin typeface="Times New Roman"/>
                <a:cs typeface="Times New Roman"/>
              </a:rPr>
              <a:t>speeds and  </a:t>
            </a:r>
            <a:r>
              <a:rPr sz="3100" spc="-5" dirty="0">
                <a:latin typeface="Times New Roman"/>
                <a:cs typeface="Times New Roman"/>
              </a:rPr>
              <a:t>long arc </a:t>
            </a:r>
            <a:r>
              <a:rPr sz="3100" spc="-10" dirty="0">
                <a:latin typeface="Times New Roman"/>
                <a:cs typeface="Times New Roman"/>
              </a:rPr>
              <a:t>lengths </a:t>
            </a:r>
            <a:r>
              <a:rPr sz="3100" spc="-15" dirty="0">
                <a:latin typeface="Times New Roman"/>
                <a:cs typeface="Times New Roman"/>
              </a:rPr>
              <a:t>are </a:t>
            </a:r>
            <a:r>
              <a:rPr sz="3100" spc="-10" dirty="0">
                <a:latin typeface="Times New Roman"/>
                <a:cs typeface="Times New Roman"/>
              </a:rPr>
              <a:t>avoided, flux </a:t>
            </a:r>
            <a:r>
              <a:rPr sz="3100" spc="-20" dirty="0">
                <a:latin typeface="Times New Roman"/>
                <a:cs typeface="Times New Roman"/>
              </a:rPr>
              <a:t>and  </a:t>
            </a:r>
            <a:r>
              <a:rPr sz="3100" spc="-10" dirty="0">
                <a:latin typeface="Times New Roman"/>
                <a:cs typeface="Times New Roman"/>
              </a:rPr>
              <a:t>coated </a:t>
            </a:r>
            <a:r>
              <a:rPr sz="3100" spc="-5" dirty="0">
                <a:latin typeface="Times New Roman"/>
                <a:cs typeface="Times New Roman"/>
              </a:rPr>
              <a:t>electrodes are properly</a:t>
            </a:r>
            <a:r>
              <a:rPr sz="3100" spc="-190" dirty="0">
                <a:latin typeface="Times New Roman"/>
                <a:cs typeface="Times New Roman"/>
              </a:rPr>
              <a:t> </a:t>
            </a:r>
            <a:r>
              <a:rPr sz="3100" spc="-5" dirty="0">
                <a:latin typeface="Times New Roman"/>
                <a:cs typeface="Times New Roman"/>
              </a:rPr>
              <a:t>baked.</a:t>
            </a:r>
            <a:endParaRPr sz="31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946392" y="0"/>
            <a:ext cx="3441192" cy="72212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535"/>
              </a:lnSpc>
            </a:pPr>
            <a:fld id="{81D60167-4931-47E6-BA6A-407CBD079E47}" type="slidenum">
              <a:rPr spc="10" dirty="0"/>
              <a:pPr marL="25400">
                <a:lnSpc>
                  <a:spcPts val="1535"/>
                </a:lnSpc>
              </a:pPr>
              <a:t>58</a:t>
            </a:fld>
            <a:endParaRPr spc="10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5731" y="21336"/>
            <a:ext cx="5457825" cy="70904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99700"/>
              </a:lnSpc>
              <a:spcBef>
                <a:spcPts val="105"/>
              </a:spcBef>
            </a:pPr>
            <a:r>
              <a:rPr sz="3100" spc="-5" dirty="0">
                <a:latin typeface="Times New Roman"/>
                <a:cs typeface="Times New Roman"/>
              </a:rPr>
              <a:t>4)</a:t>
            </a:r>
            <a:r>
              <a:rPr sz="3100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Slag </a:t>
            </a:r>
            <a:r>
              <a:rPr sz="3100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Inclusion</a:t>
            </a:r>
            <a:r>
              <a:rPr sz="3100" spc="-10" dirty="0">
                <a:latin typeface="Times New Roman"/>
                <a:cs typeface="Times New Roman"/>
              </a:rPr>
              <a:t> </a:t>
            </a:r>
            <a:r>
              <a:rPr sz="3100" spc="-5" dirty="0">
                <a:latin typeface="Wingdings"/>
                <a:cs typeface="Wingdings"/>
              </a:rPr>
              <a:t></a:t>
            </a:r>
            <a:r>
              <a:rPr sz="3100" spc="-5" dirty="0">
                <a:latin typeface="Times New Roman"/>
                <a:cs typeface="Times New Roman"/>
              </a:rPr>
              <a:t> These </a:t>
            </a:r>
            <a:r>
              <a:rPr sz="3100" spc="-20" dirty="0">
                <a:latin typeface="Times New Roman"/>
                <a:cs typeface="Times New Roman"/>
              </a:rPr>
              <a:t>may </a:t>
            </a:r>
            <a:r>
              <a:rPr sz="3100" dirty="0">
                <a:latin typeface="Times New Roman"/>
                <a:cs typeface="Times New Roman"/>
              </a:rPr>
              <a:t>be  </a:t>
            </a:r>
            <a:r>
              <a:rPr sz="3100" spc="-5" dirty="0">
                <a:latin typeface="Times New Roman"/>
                <a:cs typeface="Times New Roman"/>
              </a:rPr>
              <a:t>in </a:t>
            </a:r>
            <a:r>
              <a:rPr sz="3100" spc="-10" dirty="0">
                <a:latin typeface="Times New Roman"/>
                <a:cs typeface="Times New Roman"/>
              </a:rPr>
              <a:t>the </a:t>
            </a:r>
            <a:r>
              <a:rPr sz="3100" spc="-5" dirty="0">
                <a:latin typeface="Times New Roman"/>
                <a:cs typeface="Times New Roman"/>
              </a:rPr>
              <a:t>form </a:t>
            </a:r>
            <a:r>
              <a:rPr sz="3100" spc="10" dirty="0">
                <a:latin typeface="Times New Roman"/>
                <a:cs typeface="Times New Roman"/>
              </a:rPr>
              <a:t>of</a:t>
            </a:r>
            <a:r>
              <a:rPr sz="3100" spc="795" dirty="0">
                <a:latin typeface="Times New Roman"/>
                <a:cs typeface="Times New Roman"/>
              </a:rPr>
              <a:t> </a:t>
            </a:r>
            <a:r>
              <a:rPr sz="3100" dirty="0">
                <a:latin typeface="Times New Roman"/>
                <a:cs typeface="Times New Roman"/>
              </a:rPr>
              <a:t>slag or </a:t>
            </a:r>
            <a:r>
              <a:rPr sz="3100" spc="-5" dirty="0">
                <a:latin typeface="Times New Roman"/>
                <a:cs typeface="Times New Roman"/>
              </a:rPr>
              <a:t>any </a:t>
            </a:r>
            <a:r>
              <a:rPr sz="3100" spc="-10" dirty="0">
                <a:latin typeface="Times New Roman"/>
                <a:cs typeface="Times New Roman"/>
              </a:rPr>
              <a:t>other  nonmetallic </a:t>
            </a:r>
            <a:r>
              <a:rPr sz="3100" spc="-15" dirty="0">
                <a:latin typeface="Times New Roman"/>
                <a:cs typeface="Times New Roman"/>
              </a:rPr>
              <a:t>material </a:t>
            </a:r>
            <a:r>
              <a:rPr sz="3100" spc="-10" dirty="0">
                <a:latin typeface="Times New Roman"/>
                <a:cs typeface="Times New Roman"/>
              </a:rPr>
              <a:t>entrapped </a:t>
            </a:r>
            <a:r>
              <a:rPr sz="3100" spc="-15" dirty="0">
                <a:latin typeface="Times New Roman"/>
                <a:cs typeface="Times New Roman"/>
              </a:rPr>
              <a:t>in  </a:t>
            </a:r>
            <a:r>
              <a:rPr sz="3100" dirty="0">
                <a:latin typeface="Times New Roman"/>
                <a:cs typeface="Times New Roman"/>
              </a:rPr>
              <a:t>the </a:t>
            </a:r>
            <a:r>
              <a:rPr sz="3100" spc="-10" dirty="0">
                <a:latin typeface="Times New Roman"/>
                <a:cs typeface="Times New Roman"/>
              </a:rPr>
              <a:t>weld </a:t>
            </a:r>
            <a:r>
              <a:rPr sz="3100" spc="-20" dirty="0">
                <a:latin typeface="Times New Roman"/>
                <a:cs typeface="Times New Roman"/>
              </a:rPr>
              <a:t>metal </a:t>
            </a:r>
            <a:r>
              <a:rPr sz="3100" spc="-10" dirty="0">
                <a:latin typeface="Times New Roman"/>
                <a:cs typeface="Times New Roman"/>
              </a:rPr>
              <a:t>as </a:t>
            </a:r>
            <a:r>
              <a:rPr sz="3100" spc="-5" dirty="0">
                <a:latin typeface="Times New Roman"/>
                <a:cs typeface="Times New Roman"/>
              </a:rPr>
              <a:t>these </a:t>
            </a:r>
            <a:r>
              <a:rPr sz="3100" spc="-30" dirty="0">
                <a:latin typeface="Times New Roman"/>
                <a:cs typeface="Times New Roman"/>
              </a:rPr>
              <a:t>may </a:t>
            </a:r>
            <a:r>
              <a:rPr sz="3100" dirty="0">
                <a:latin typeface="Times New Roman"/>
                <a:cs typeface="Times New Roman"/>
              </a:rPr>
              <a:t>not  </a:t>
            </a:r>
            <a:r>
              <a:rPr sz="3100" spc="-5" dirty="0">
                <a:latin typeface="Times New Roman"/>
                <a:cs typeface="Times New Roman"/>
              </a:rPr>
              <a:t>able to </a:t>
            </a:r>
            <a:r>
              <a:rPr sz="3100" spc="-10" dirty="0">
                <a:latin typeface="Times New Roman"/>
                <a:cs typeface="Times New Roman"/>
              </a:rPr>
              <a:t>float on </a:t>
            </a:r>
            <a:r>
              <a:rPr sz="3100" spc="-15" dirty="0">
                <a:latin typeface="Times New Roman"/>
                <a:cs typeface="Times New Roman"/>
              </a:rPr>
              <a:t>the </a:t>
            </a:r>
            <a:r>
              <a:rPr sz="3100" spc="-10" dirty="0">
                <a:latin typeface="Times New Roman"/>
                <a:cs typeface="Times New Roman"/>
              </a:rPr>
              <a:t>surface </a:t>
            </a:r>
            <a:r>
              <a:rPr sz="3100" dirty="0">
                <a:latin typeface="Times New Roman"/>
                <a:cs typeface="Times New Roman"/>
              </a:rPr>
              <a:t>of the  </a:t>
            </a:r>
            <a:r>
              <a:rPr sz="3100" spc="-10" dirty="0">
                <a:latin typeface="Times New Roman"/>
                <a:cs typeface="Times New Roman"/>
              </a:rPr>
              <a:t>solidifying weld </a:t>
            </a:r>
            <a:r>
              <a:rPr sz="3100" spc="-15" dirty="0">
                <a:latin typeface="Times New Roman"/>
                <a:cs typeface="Times New Roman"/>
              </a:rPr>
              <a:t>metal. </a:t>
            </a:r>
            <a:r>
              <a:rPr sz="3100" spc="-30" dirty="0">
                <a:latin typeface="Times New Roman"/>
                <a:cs typeface="Times New Roman"/>
              </a:rPr>
              <a:t>However,  </a:t>
            </a:r>
            <a:r>
              <a:rPr sz="3100" spc="-5" dirty="0">
                <a:latin typeface="Times New Roman"/>
                <a:cs typeface="Times New Roman"/>
              </a:rPr>
              <a:t>if </a:t>
            </a:r>
            <a:r>
              <a:rPr sz="3100" dirty="0">
                <a:latin typeface="Times New Roman"/>
                <a:cs typeface="Times New Roman"/>
              </a:rPr>
              <a:t>the </a:t>
            </a:r>
            <a:r>
              <a:rPr sz="3100" spc="-15" dirty="0">
                <a:latin typeface="Times New Roman"/>
                <a:cs typeface="Times New Roman"/>
              </a:rPr>
              <a:t>molten weld metal </a:t>
            </a:r>
            <a:r>
              <a:rPr sz="3100" spc="-5" dirty="0">
                <a:latin typeface="Times New Roman"/>
                <a:cs typeface="Times New Roman"/>
              </a:rPr>
              <a:t>has </a:t>
            </a:r>
            <a:r>
              <a:rPr sz="3100" spc="-10" dirty="0">
                <a:latin typeface="Times New Roman"/>
                <a:cs typeface="Times New Roman"/>
              </a:rPr>
              <a:t>high  viscosity </a:t>
            </a:r>
            <a:r>
              <a:rPr sz="3100" dirty="0">
                <a:latin typeface="Times New Roman"/>
                <a:cs typeface="Times New Roman"/>
              </a:rPr>
              <a:t>or too </a:t>
            </a:r>
            <a:r>
              <a:rPr sz="3100" spc="-15" dirty="0">
                <a:latin typeface="Times New Roman"/>
                <a:cs typeface="Times New Roman"/>
              </a:rPr>
              <a:t>low </a:t>
            </a:r>
            <a:r>
              <a:rPr sz="3100" spc="-10" dirty="0">
                <a:latin typeface="Times New Roman"/>
                <a:cs typeface="Times New Roman"/>
              </a:rPr>
              <a:t>temperature  </a:t>
            </a:r>
            <a:r>
              <a:rPr sz="3100" dirty="0">
                <a:latin typeface="Times New Roman"/>
                <a:cs typeface="Times New Roman"/>
              </a:rPr>
              <a:t>or </a:t>
            </a:r>
            <a:r>
              <a:rPr sz="3100" spc="-5" dirty="0">
                <a:latin typeface="Times New Roman"/>
                <a:cs typeface="Times New Roman"/>
              </a:rPr>
              <a:t>cools </a:t>
            </a:r>
            <a:r>
              <a:rPr sz="3100" spc="-10" dirty="0">
                <a:latin typeface="Times New Roman"/>
                <a:cs typeface="Times New Roman"/>
              </a:rPr>
              <a:t>rapidly then the </a:t>
            </a:r>
            <a:r>
              <a:rPr sz="3100" spc="-15" dirty="0">
                <a:latin typeface="Times New Roman"/>
                <a:cs typeface="Times New Roman"/>
              </a:rPr>
              <a:t>slag </a:t>
            </a:r>
            <a:r>
              <a:rPr sz="3100" spc="-20" dirty="0">
                <a:latin typeface="Times New Roman"/>
                <a:cs typeface="Times New Roman"/>
              </a:rPr>
              <a:t>may  </a:t>
            </a:r>
            <a:r>
              <a:rPr sz="3100" spc="-5" dirty="0">
                <a:latin typeface="Times New Roman"/>
                <a:cs typeface="Times New Roman"/>
              </a:rPr>
              <a:t>not </a:t>
            </a:r>
            <a:r>
              <a:rPr sz="3100" dirty="0">
                <a:latin typeface="Times New Roman"/>
                <a:cs typeface="Times New Roman"/>
              </a:rPr>
              <a:t>be </a:t>
            </a:r>
            <a:r>
              <a:rPr sz="3100" spc="-10" dirty="0">
                <a:latin typeface="Times New Roman"/>
                <a:cs typeface="Times New Roman"/>
              </a:rPr>
              <a:t>released </a:t>
            </a:r>
            <a:r>
              <a:rPr sz="3100" spc="-5" dirty="0">
                <a:latin typeface="Times New Roman"/>
                <a:cs typeface="Times New Roman"/>
              </a:rPr>
              <a:t>from </a:t>
            </a:r>
            <a:r>
              <a:rPr sz="3100" dirty="0">
                <a:latin typeface="Times New Roman"/>
                <a:cs typeface="Times New Roman"/>
              </a:rPr>
              <a:t>the </a:t>
            </a:r>
            <a:r>
              <a:rPr sz="3100" spc="-10" dirty="0">
                <a:latin typeface="Times New Roman"/>
                <a:cs typeface="Times New Roman"/>
              </a:rPr>
              <a:t>weld  </a:t>
            </a:r>
            <a:r>
              <a:rPr sz="3100" spc="-5" dirty="0">
                <a:latin typeface="Times New Roman"/>
                <a:cs typeface="Times New Roman"/>
              </a:rPr>
              <a:t>pool </a:t>
            </a:r>
            <a:r>
              <a:rPr sz="3100" spc="-15" dirty="0">
                <a:latin typeface="Times New Roman"/>
                <a:cs typeface="Times New Roman"/>
              </a:rPr>
              <a:t>and</a:t>
            </a:r>
            <a:r>
              <a:rPr sz="3100" spc="745" dirty="0">
                <a:latin typeface="Times New Roman"/>
                <a:cs typeface="Times New Roman"/>
              </a:rPr>
              <a:t> </a:t>
            </a:r>
            <a:r>
              <a:rPr sz="3100" spc="-30" dirty="0">
                <a:latin typeface="Times New Roman"/>
                <a:cs typeface="Times New Roman"/>
              </a:rPr>
              <a:t>may </a:t>
            </a:r>
            <a:r>
              <a:rPr sz="3100" spc="-10" dirty="0">
                <a:latin typeface="Times New Roman"/>
                <a:cs typeface="Times New Roman"/>
              </a:rPr>
              <a:t>cause inclusion.  </a:t>
            </a:r>
            <a:r>
              <a:rPr sz="3100" spc="-5" dirty="0">
                <a:latin typeface="Times New Roman"/>
                <a:cs typeface="Times New Roman"/>
              </a:rPr>
              <a:t>Slag </a:t>
            </a:r>
            <a:r>
              <a:rPr sz="3100" spc="-10" dirty="0">
                <a:latin typeface="Times New Roman"/>
                <a:cs typeface="Times New Roman"/>
              </a:rPr>
              <a:t>inclusion </a:t>
            </a:r>
            <a:r>
              <a:rPr sz="3100" spc="-20" dirty="0">
                <a:latin typeface="Times New Roman"/>
                <a:cs typeface="Times New Roman"/>
              </a:rPr>
              <a:t>can </a:t>
            </a:r>
            <a:r>
              <a:rPr sz="3100" dirty="0">
                <a:latin typeface="Times New Roman"/>
                <a:cs typeface="Times New Roman"/>
              </a:rPr>
              <a:t>be </a:t>
            </a:r>
            <a:r>
              <a:rPr sz="3100" spc="-10" dirty="0">
                <a:latin typeface="Times New Roman"/>
                <a:cs typeface="Times New Roman"/>
              </a:rPr>
              <a:t>prevented </a:t>
            </a:r>
            <a:r>
              <a:rPr sz="3100" spc="-5" dirty="0">
                <a:latin typeface="Times New Roman"/>
                <a:cs typeface="Times New Roman"/>
              </a:rPr>
              <a:t>if  all </a:t>
            </a:r>
            <a:r>
              <a:rPr sz="3100" spc="-10" dirty="0">
                <a:latin typeface="Times New Roman"/>
                <a:cs typeface="Times New Roman"/>
              </a:rPr>
              <a:t>the </a:t>
            </a:r>
            <a:r>
              <a:rPr sz="3100" spc="-15" dirty="0">
                <a:latin typeface="Times New Roman"/>
                <a:cs typeface="Times New Roman"/>
              </a:rPr>
              <a:t>slag </a:t>
            </a:r>
            <a:r>
              <a:rPr sz="3100" spc="-5" dirty="0">
                <a:latin typeface="Times New Roman"/>
                <a:cs typeface="Times New Roman"/>
              </a:rPr>
              <a:t>from </a:t>
            </a:r>
            <a:r>
              <a:rPr sz="3100" dirty="0">
                <a:latin typeface="Times New Roman"/>
                <a:cs typeface="Times New Roman"/>
              </a:rPr>
              <a:t>the </a:t>
            </a:r>
            <a:r>
              <a:rPr sz="3100" spc="-10" dirty="0">
                <a:latin typeface="Times New Roman"/>
                <a:cs typeface="Times New Roman"/>
              </a:rPr>
              <a:t>previously  deposited </a:t>
            </a:r>
            <a:r>
              <a:rPr sz="3100" spc="-15" dirty="0">
                <a:latin typeface="Times New Roman"/>
                <a:cs typeface="Times New Roman"/>
              </a:rPr>
              <a:t>bead </a:t>
            </a:r>
            <a:r>
              <a:rPr sz="3100" spc="-5" dirty="0">
                <a:latin typeface="Times New Roman"/>
                <a:cs typeface="Times New Roman"/>
              </a:rPr>
              <a:t>is </a:t>
            </a:r>
            <a:r>
              <a:rPr sz="3100" spc="-10" dirty="0">
                <a:latin typeface="Times New Roman"/>
                <a:cs typeface="Times New Roman"/>
              </a:rPr>
              <a:t>removed, </a:t>
            </a:r>
            <a:r>
              <a:rPr sz="3100" spc="-5" dirty="0">
                <a:latin typeface="Times New Roman"/>
                <a:cs typeface="Times New Roman"/>
              </a:rPr>
              <a:t>low  welding current are</a:t>
            </a:r>
            <a:r>
              <a:rPr sz="3100" spc="-125" dirty="0">
                <a:latin typeface="Times New Roman"/>
                <a:cs typeface="Times New Roman"/>
              </a:rPr>
              <a:t> </a:t>
            </a:r>
            <a:r>
              <a:rPr sz="3100" spc="-5" dirty="0">
                <a:latin typeface="Times New Roman"/>
                <a:cs typeface="Times New Roman"/>
              </a:rPr>
              <a:t>avoided.</a:t>
            </a:r>
            <a:endParaRPr sz="3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885688" y="0"/>
            <a:ext cx="4501896" cy="72212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080508" y="7254206"/>
            <a:ext cx="194945" cy="2114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35"/>
              </a:lnSpc>
            </a:pPr>
            <a:r>
              <a:rPr sz="1300" b="1" spc="20" dirty="0">
                <a:solidFill>
                  <a:srgbClr val="888888"/>
                </a:solidFill>
                <a:latin typeface="Times New Roman"/>
                <a:cs typeface="Times New Roman"/>
              </a:rPr>
              <a:t>9</a:t>
            </a:r>
            <a:r>
              <a:rPr sz="1300" b="1" spc="10" dirty="0">
                <a:solidFill>
                  <a:srgbClr val="888888"/>
                </a:solidFill>
                <a:latin typeface="Times New Roman"/>
                <a:cs typeface="Times New Roman"/>
              </a:rPr>
              <a:t>2</a:t>
            </a:r>
            <a:endParaRPr sz="13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535"/>
              </a:lnSpc>
            </a:pPr>
            <a:fld id="{81D60167-4931-47E6-BA6A-407CBD079E47}" type="slidenum">
              <a:rPr spc="10" dirty="0"/>
              <a:pPr marL="25400">
                <a:lnSpc>
                  <a:spcPts val="1535"/>
                </a:lnSpc>
              </a:pPr>
              <a:t>6</a:t>
            </a:fld>
            <a:endParaRPr spc="10" dirty="0"/>
          </a:p>
        </p:txBody>
      </p:sp>
      <p:sp>
        <p:nvSpPr>
          <p:cNvPr id="2" name="object 2"/>
          <p:cNvSpPr txBox="1"/>
          <p:nvPr/>
        </p:nvSpPr>
        <p:spPr>
          <a:xfrm>
            <a:off x="481076" y="103631"/>
            <a:ext cx="9746615" cy="239745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100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Gas</a:t>
            </a:r>
            <a:r>
              <a:rPr sz="3100" u="heavy" spc="-9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100" u="heavy" spc="-3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Welding:</a:t>
            </a:r>
            <a:endParaRPr sz="3100">
              <a:latin typeface="Times New Roman"/>
              <a:cs typeface="Times New Roman"/>
            </a:endParaRPr>
          </a:p>
          <a:p>
            <a:pPr marL="12700" marR="5080" algn="just">
              <a:lnSpc>
                <a:spcPct val="99600"/>
              </a:lnSpc>
              <a:spcBef>
                <a:spcPts val="15"/>
              </a:spcBef>
            </a:pPr>
            <a:r>
              <a:rPr sz="3100" spc="-5" dirty="0">
                <a:latin typeface="Times New Roman"/>
                <a:cs typeface="Times New Roman"/>
              </a:rPr>
              <a:t>It is </a:t>
            </a:r>
            <a:r>
              <a:rPr sz="3100" spc="-10" dirty="0">
                <a:latin typeface="Times New Roman"/>
                <a:cs typeface="Times New Roman"/>
              </a:rPr>
              <a:t>the process </a:t>
            </a:r>
            <a:r>
              <a:rPr sz="3100" dirty="0">
                <a:latin typeface="Times New Roman"/>
                <a:cs typeface="Times New Roman"/>
              </a:rPr>
              <a:t>of </a:t>
            </a:r>
            <a:r>
              <a:rPr sz="3100" spc="-10" dirty="0">
                <a:latin typeface="Times New Roman"/>
                <a:cs typeface="Times New Roman"/>
              </a:rPr>
              <a:t>generating the </a:t>
            </a:r>
            <a:r>
              <a:rPr sz="3100" spc="-15" dirty="0">
                <a:latin typeface="Times New Roman"/>
                <a:cs typeface="Times New Roman"/>
              </a:rPr>
              <a:t>heat </a:t>
            </a:r>
            <a:r>
              <a:rPr sz="3100" spc="-10" dirty="0">
                <a:latin typeface="Times New Roman"/>
                <a:cs typeface="Times New Roman"/>
              </a:rPr>
              <a:t>required for melting  </a:t>
            </a:r>
            <a:r>
              <a:rPr sz="3100" dirty="0">
                <a:latin typeface="Times New Roman"/>
                <a:cs typeface="Times New Roman"/>
              </a:rPr>
              <a:t>the </a:t>
            </a:r>
            <a:r>
              <a:rPr sz="3100" spc="-10" dirty="0">
                <a:latin typeface="Times New Roman"/>
                <a:cs typeface="Times New Roman"/>
              </a:rPr>
              <a:t>joint </a:t>
            </a:r>
            <a:r>
              <a:rPr sz="3100" dirty="0">
                <a:latin typeface="Times New Roman"/>
                <a:cs typeface="Times New Roman"/>
              </a:rPr>
              <a:t>by </a:t>
            </a:r>
            <a:r>
              <a:rPr sz="3100" spc="-10" dirty="0">
                <a:latin typeface="Times New Roman"/>
                <a:cs typeface="Times New Roman"/>
              </a:rPr>
              <a:t>burning </a:t>
            </a:r>
            <a:r>
              <a:rPr sz="3100" spc="-5" dirty="0">
                <a:latin typeface="Times New Roman"/>
                <a:cs typeface="Times New Roman"/>
              </a:rPr>
              <a:t>a </a:t>
            </a:r>
            <a:r>
              <a:rPr sz="3100" spc="-10" dirty="0">
                <a:latin typeface="Times New Roman"/>
                <a:cs typeface="Times New Roman"/>
              </a:rPr>
              <a:t>combustible </a:t>
            </a:r>
            <a:r>
              <a:rPr sz="3100" spc="-15" dirty="0">
                <a:latin typeface="Times New Roman"/>
                <a:cs typeface="Times New Roman"/>
              </a:rPr>
              <a:t>gas </a:t>
            </a:r>
            <a:r>
              <a:rPr sz="3100" spc="-5" dirty="0">
                <a:latin typeface="Times New Roman"/>
                <a:cs typeface="Times New Roman"/>
              </a:rPr>
              <a:t>with </a:t>
            </a:r>
            <a:r>
              <a:rPr sz="3100" spc="-10" dirty="0">
                <a:latin typeface="Times New Roman"/>
                <a:cs typeface="Times New Roman"/>
              </a:rPr>
              <a:t>air/oxygen </a:t>
            </a:r>
            <a:r>
              <a:rPr sz="3100" spc="-5" dirty="0">
                <a:latin typeface="Times New Roman"/>
                <a:cs typeface="Times New Roman"/>
              </a:rPr>
              <a:t>in a  </a:t>
            </a:r>
            <a:r>
              <a:rPr sz="3100" spc="-10" dirty="0">
                <a:latin typeface="Times New Roman"/>
                <a:cs typeface="Times New Roman"/>
              </a:rPr>
              <a:t>concentrated </a:t>
            </a:r>
            <a:r>
              <a:rPr sz="3100" spc="-20" dirty="0">
                <a:latin typeface="Times New Roman"/>
                <a:cs typeface="Times New Roman"/>
              </a:rPr>
              <a:t>flame </a:t>
            </a:r>
            <a:r>
              <a:rPr sz="3100" spc="-10" dirty="0">
                <a:latin typeface="Times New Roman"/>
                <a:cs typeface="Times New Roman"/>
              </a:rPr>
              <a:t>at </a:t>
            </a:r>
            <a:r>
              <a:rPr sz="3100" spc="-5" dirty="0">
                <a:latin typeface="Times New Roman"/>
                <a:cs typeface="Times New Roman"/>
              </a:rPr>
              <a:t>high </a:t>
            </a:r>
            <a:r>
              <a:rPr sz="3100" spc="-15" dirty="0">
                <a:latin typeface="Times New Roman"/>
                <a:cs typeface="Times New Roman"/>
              </a:rPr>
              <a:t>temp. </a:t>
            </a:r>
            <a:r>
              <a:rPr sz="3100" spc="-5" dirty="0">
                <a:latin typeface="Times New Roman"/>
                <a:cs typeface="Times New Roman"/>
              </a:rPr>
              <a:t>It </a:t>
            </a:r>
            <a:r>
              <a:rPr sz="3100" spc="-10" dirty="0">
                <a:latin typeface="Times New Roman"/>
                <a:cs typeface="Times New Roman"/>
              </a:rPr>
              <a:t>can </a:t>
            </a:r>
            <a:r>
              <a:rPr sz="3100" spc="-15" dirty="0">
                <a:latin typeface="Times New Roman"/>
                <a:cs typeface="Times New Roman"/>
              </a:rPr>
              <a:t>weld </a:t>
            </a:r>
            <a:r>
              <a:rPr sz="3100" spc="-20" dirty="0">
                <a:latin typeface="Times New Roman"/>
                <a:cs typeface="Times New Roman"/>
              </a:rPr>
              <a:t>most  </a:t>
            </a:r>
            <a:r>
              <a:rPr sz="3100" spc="-25" dirty="0">
                <a:latin typeface="Times New Roman"/>
                <a:cs typeface="Times New Roman"/>
              </a:rPr>
              <a:t>common</a:t>
            </a:r>
            <a:r>
              <a:rPr sz="3100" spc="25" dirty="0">
                <a:latin typeface="Times New Roman"/>
                <a:cs typeface="Times New Roman"/>
              </a:rPr>
              <a:t> </a:t>
            </a:r>
            <a:r>
              <a:rPr sz="3100" spc="-15">
                <a:latin typeface="Times New Roman"/>
                <a:cs typeface="Times New Roman"/>
              </a:rPr>
              <a:t>materials</a:t>
            </a:r>
            <a:r>
              <a:rPr sz="3100" spc="-15" smtClean="0">
                <a:latin typeface="Times New Roman"/>
                <a:cs typeface="Times New Roman"/>
              </a:rPr>
              <a:t>.</a:t>
            </a:r>
            <a:endParaRPr sz="3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8508" y="103631"/>
            <a:ext cx="4672965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63880" algn="l"/>
                <a:tab pos="1874520" algn="l"/>
                <a:tab pos="2478405" algn="l"/>
                <a:tab pos="3785870" algn="l"/>
              </a:tabLst>
            </a:pPr>
            <a:r>
              <a:rPr sz="3100" spc="5" dirty="0">
                <a:latin typeface="Times New Roman"/>
                <a:cs typeface="Times New Roman"/>
              </a:rPr>
              <a:t>5</a:t>
            </a:r>
            <a:r>
              <a:rPr sz="3100" spc="-5" dirty="0">
                <a:latin typeface="Times New Roman"/>
                <a:cs typeface="Times New Roman"/>
              </a:rPr>
              <a:t>)</a:t>
            </a:r>
            <a:r>
              <a:rPr sz="3100" dirty="0">
                <a:latin typeface="Times New Roman"/>
                <a:cs typeface="Times New Roman"/>
              </a:rPr>
              <a:t>	</a:t>
            </a:r>
            <a:r>
              <a:rPr sz="3100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Cr</a:t>
            </a:r>
            <a:r>
              <a:rPr sz="3100" u="heavy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</a:t>
            </a:r>
            <a:r>
              <a:rPr sz="3100" u="heavy" spc="-3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</a:t>
            </a:r>
            <a:r>
              <a:rPr sz="31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k</a:t>
            </a:r>
            <a:r>
              <a:rPr sz="3100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</a:t>
            </a:r>
            <a:r>
              <a:rPr sz="31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3100" spc="-5" dirty="0">
                <a:latin typeface="Wingdings"/>
                <a:cs typeface="Wingdings"/>
              </a:rPr>
              <a:t></a:t>
            </a:r>
            <a:r>
              <a:rPr sz="3100" dirty="0">
                <a:latin typeface="Times New Roman"/>
                <a:cs typeface="Times New Roman"/>
              </a:rPr>
              <a:t>	</a:t>
            </a:r>
            <a:r>
              <a:rPr sz="3100" spc="-5" dirty="0">
                <a:latin typeface="Times New Roman"/>
                <a:cs typeface="Times New Roman"/>
              </a:rPr>
              <a:t>Cr</a:t>
            </a:r>
            <a:r>
              <a:rPr sz="3100" spc="-35" dirty="0">
                <a:latin typeface="Times New Roman"/>
                <a:cs typeface="Times New Roman"/>
              </a:rPr>
              <a:t>a</a:t>
            </a:r>
            <a:r>
              <a:rPr sz="3100" spc="-15" dirty="0">
                <a:latin typeface="Times New Roman"/>
                <a:cs typeface="Times New Roman"/>
              </a:rPr>
              <a:t>c</a:t>
            </a:r>
            <a:r>
              <a:rPr sz="3100" dirty="0">
                <a:latin typeface="Times New Roman"/>
                <a:cs typeface="Times New Roman"/>
              </a:rPr>
              <a:t>k</a:t>
            </a:r>
            <a:r>
              <a:rPr sz="3100" spc="-5" dirty="0">
                <a:latin typeface="Times New Roman"/>
                <a:cs typeface="Times New Roman"/>
              </a:rPr>
              <a:t>s</a:t>
            </a:r>
            <a:r>
              <a:rPr sz="3100" dirty="0">
                <a:latin typeface="Times New Roman"/>
                <a:cs typeface="Times New Roman"/>
              </a:rPr>
              <a:t>	o</a:t>
            </a:r>
            <a:r>
              <a:rPr sz="3100" spc="-15" dirty="0">
                <a:latin typeface="Times New Roman"/>
                <a:cs typeface="Times New Roman"/>
              </a:rPr>
              <a:t>cc</a:t>
            </a:r>
            <a:r>
              <a:rPr sz="3100" dirty="0">
                <a:latin typeface="Times New Roman"/>
                <a:cs typeface="Times New Roman"/>
              </a:rPr>
              <a:t>u</a:t>
            </a:r>
            <a:r>
              <a:rPr sz="3100" spc="-5" dirty="0">
                <a:latin typeface="Times New Roman"/>
                <a:cs typeface="Times New Roman"/>
              </a:rPr>
              <a:t>r</a:t>
            </a:r>
            <a:endParaRPr sz="3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958844" y="576072"/>
            <a:ext cx="1224280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100" spc="-10" dirty="0">
                <a:latin typeface="Times New Roman"/>
                <a:cs typeface="Times New Roman"/>
              </a:rPr>
              <a:t>stresses</a:t>
            </a:r>
            <a:endParaRPr sz="31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08508" y="576072"/>
            <a:ext cx="2883535" cy="967105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 marR="5080">
              <a:lnSpc>
                <a:spcPts val="3700"/>
              </a:lnSpc>
              <a:spcBef>
                <a:spcPts val="235"/>
              </a:spcBef>
              <a:tabLst>
                <a:tab pos="1457325" algn="l"/>
              </a:tabLst>
            </a:pPr>
            <a:r>
              <a:rPr sz="3100" spc="-10" dirty="0">
                <a:latin typeface="Times New Roman"/>
                <a:cs typeface="Times New Roman"/>
              </a:rPr>
              <a:t>w</a:t>
            </a:r>
            <a:r>
              <a:rPr sz="3100" dirty="0">
                <a:latin typeface="Times New Roman"/>
                <a:cs typeface="Times New Roman"/>
              </a:rPr>
              <a:t>h</a:t>
            </a:r>
            <a:r>
              <a:rPr sz="3100" spc="-15" dirty="0">
                <a:latin typeface="Times New Roman"/>
                <a:cs typeface="Times New Roman"/>
              </a:rPr>
              <a:t>e</a:t>
            </a:r>
            <a:r>
              <a:rPr sz="3100" spc="-5" dirty="0">
                <a:latin typeface="Times New Roman"/>
                <a:cs typeface="Times New Roman"/>
              </a:rPr>
              <a:t>n</a:t>
            </a:r>
            <a:r>
              <a:rPr sz="3100" dirty="0">
                <a:latin typeface="Times New Roman"/>
                <a:cs typeface="Times New Roman"/>
              </a:rPr>
              <a:t>	</a:t>
            </a:r>
            <a:r>
              <a:rPr sz="3100" spc="-25" dirty="0">
                <a:latin typeface="Times New Roman"/>
                <a:cs typeface="Times New Roman"/>
              </a:rPr>
              <a:t>l</a:t>
            </a:r>
            <a:r>
              <a:rPr sz="3100" dirty="0">
                <a:latin typeface="Times New Roman"/>
                <a:cs typeface="Times New Roman"/>
              </a:rPr>
              <a:t>o</a:t>
            </a:r>
            <a:r>
              <a:rPr sz="3100" spc="-15" dirty="0">
                <a:latin typeface="Times New Roman"/>
                <a:cs typeface="Times New Roman"/>
              </a:rPr>
              <a:t>ca</a:t>
            </a:r>
            <a:r>
              <a:rPr sz="3100" spc="-5" dirty="0">
                <a:latin typeface="Times New Roman"/>
                <a:cs typeface="Times New Roman"/>
              </a:rPr>
              <a:t>l</a:t>
            </a:r>
            <a:r>
              <a:rPr sz="3100" spc="-25" dirty="0">
                <a:latin typeface="Times New Roman"/>
                <a:cs typeface="Times New Roman"/>
              </a:rPr>
              <a:t>i</a:t>
            </a:r>
            <a:r>
              <a:rPr sz="3100" spc="-15" dirty="0">
                <a:latin typeface="Times New Roman"/>
                <a:cs typeface="Times New Roman"/>
              </a:rPr>
              <a:t>ze</a:t>
            </a:r>
            <a:r>
              <a:rPr sz="3100" spc="-5" dirty="0">
                <a:latin typeface="Times New Roman"/>
                <a:cs typeface="Times New Roman"/>
              </a:rPr>
              <a:t>d  </a:t>
            </a:r>
            <a:r>
              <a:rPr sz="3100" spc="-15" dirty="0">
                <a:latin typeface="Times New Roman"/>
                <a:cs typeface="Times New Roman"/>
              </a:rPr>
              <a:t>exceed</a:t>
            </a:r>
            <a:endParaRPr sz="31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983739" y="1045463"/>
            <a:ext cx="3199765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685800" algn="l"/>
                <a:tab pos="2164080" algn="l"/>
              </a:tabLst>
            </a:pPr>
            <a:r>
              <a:rPr sz="3100" spc="-5" dirty="0">
                <a:latin typeface="Times New Roman"/>
                <a:cs typeface="Times New Roman"/>
              </a:rPr>
              <a:t>t</a:t>
            </a:r>
            <a:r>
              <a:rPr sz="3100" dirty="0">
                <a:latin typeface="Times New Roman"/>
                <a:cs typeface="Times New Roman"/>
              </a:rPr>
              <a:t>h</a:t>
            </a:r>
            <a:r>
              <a:rPr sz="3100" spc="-5" dirty="0">
                <a:latin typeface="Times New Roman"/>
                <a:cs typeface="Times New Roman"/>
              </a:rPr>
              <a:t>e</a:t>
            </a:r>
            <a:r>
              <a:rPr sz="3100" dirty="0">
                <a:latin typeface="Times New Roman"/>
                <a:cs typeface="Times New Roman"/>
              </a:rPr>
              <a:t>	u</a:t>
            </a:r>
            <a:r>
              <a:rPr sz="3100" spc="-25" dirty="0">
                <a:latin typeface="Times New Roman"/>
                <a:cs typeface="Times New Roman"/>
              </a:rPr>
              <a:t>l</a:t>
            </a:r>
            <a:r>
              <a:rPr sz="3100" spc="-5" dirty="0">
                <a:latin typeface="Times New Roman"/>
                <a:cs typeface="Times New Roman"/>
              </a:rPr>
              <a:t>ti</a:t>
            </a:r>
            <a:r>
              <a:rPr sz="3100" spc="-40" dirty="0">
                <a:latin typeface="Times New Roman"/>
                <a:cs typeface="Times New Roman"/>
              </a:rPr>
              <a:t>m</a:t>
            </a:r>
            <a:r>
              <a:rPr sz="3100" spc="-15" dirty="0">
                <a:latin typeface="Times New Roman"/>
                <a:cs typeface="Times New Roman"/>
              </a:rPr>
              <a:t>a</a:t>
            </a:r>
            <a:r>
              <a:rPr sz="3100" spc="-5" dirty="0">
                <a:latin typeface="Times New Roman"/>
                <a:cs typeface="Times New Roman"/>
              </a:rPr>
              <a:t>te</a:t>
            </a:r>
            <a:r>
              <a:rPr sz="3100" dirty="0">
                <a:latin typeface="Times New Roman"/>
                <a:cs typeface="Times New Roman"/>
              </a:rPr>
              <a:t>	</a:t>
            </a:r>
            <a:r>
              <a:rPr sz="3100" spc="-5" dirty="0">
                <a:latin typeface="Times New Roman"/>
                <a:cs typeface="Times New Roman"/>
              </a:rPr>
              <a:t>t</a:t>
            </a:r>
            <a:r>
              <a:rPr sz="3100" spc="-35" dirty="0">
                <a:latin typeface="Times New Roman"/>
                <a:cs typeface="Times New Roman"/>
              </a:rPr>
              <a:t>e</a:t>
            </a:r>
            <a:r>
              <a:rPr sz="3100" dirty="0">
                <a:latin typeface="Times New Roman"/>
                <a:cs typeface="Times New Roman"/>
              </a:rPr>
              <a:t>n</a:t>
            </a:r>
            <a:r>
              <a:rPr sz="3100" spc="-10" dirty="0">
                <a:latin typeface="Times New Roman"/>
                <a:cs typeface="Times New Roman"/>
              </a:rPr>
              <a:t>s</a:t>
            </a:r>
            <a:r>
              <a:rPr sz="3100" spc="-25" dirty="0">
                <a:latin typeface="Times New Roman"/>
                <a:cs typeface="Times New Roman"/>
              </a:rPr>
              <a:t>i</a:t>
            </a:r>
            <a:r>
              <a:rPr sz="3100" spc="-5" dirty="0">
                <a:latin typeface="Times New Roman"/>
                <a:cs typeface="Times New Roman"/>
              </a:rPr>
              <a:t>le</a:t>
            </a:r>
            <a:endParaRPr sz="31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08508" y="1517904"/>
            <a:ext cx="4672330" cy="967105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 marR="5080">
              <a:lnSpc>
                <a:spcPts val="3700"/>
              </a:lnSpc>
              <a:spcBef>
                <a:spcPts val="235"/>
              </a:spcBef>
              <a:tabLst>
                <a:tab pos="1405255" algn="l"/>
                <a:tab pos="1459865" algn="l"/>
                <a:tab pos="1972310" algn="l"/>
                <a:tab pos="3718560" algn="l"/>
              </a:tabLst>
            </a:pPr>
            <a:r>
              <a:rPr sz="3100" spc="-10" dirty="0">
                <a:latin typeface="Times New Roman"/>
                <a:cs typeface="Times New Roman"/>
              </a:rPr>
              <a:t>s</a:t>
            </a:r>
            <a:r>
              <a:rPr sz="3100" spc="-5" dirty="0">
                <a:latin typeface="Times New Roman"/>
                <a:cs typeface="Times New Roman"/>
              </a:rPr>
              <a:t>tr</a:t>
            </a:r>
            <a:r>
              <a:rPr sz="3100" spc="-15" dirty="0">
                <a:latin typeface="Times New Roman"/>
                <a:cs typeface="Times New Roman"/>
              </a:rPr>
              <a:t>en</a:t>
            </a:r>
            <a:r>
              <a:rPr sz="3100" dirty="0">
                <a:latin typeface="Times New Roman"/>
                <a:cs typeface="Times New Roman"/>
              </a:rPr>
              <a:t>g</a:t>
            </a:r>
            <a:r>
              <a:rPr sz="3100" spc="-25" dirty="0">
                <a:latin typeface="Times New Roman"/>
                <a:cs typeface="Times New Roman"/>
              </a:rPr>
              <a:t>t</a:t>
            </a:r>
            <a:r>
              <a:rPr sz="3100" spc="-5" dirty="0">
                <a:latin typeface="Times New Roman"/>
                <a:cs typeface="Times New Roman"/>
              </a:rPr>
              <a:t>h</a:t>
            </a:r>
            <a:r>
              <a:rPr sz="3100" dirty="0">
                <a:latin typeface="Times New Roman"/>
                <a:cs typeface="Times New Roman"/>
              </a:rPr>
              <a:t>		o</a:t>
            </a:r>
            <a:r>
              <a:rPr sz="3100" spc="-5" dirty="0">
                <a:latin typeface="Times New Roman"/>
                <a:cs typeface="Times New Roman"/>
              </a:rPr>
              <a:t>f</a:t>
            </a:r>
            <a:r>
              <a:rPr sz="3100" dirty="0">
                <a:latin typeface="Times New Roman"/>
                <a:cs typeface="Times New Roman"/>
              </a:rPr>
              <a:t>	</a:t>
            </a:r>
            <a:r>
              <a:rPr sz="3100" spc="-40" dirty="0">
                <a:latin typeface="Times New Roman"/>
                <a:cs typeface="Times New Roman"/>
              </a:rPr>
              <a:t>m</a:t>
            </a:r>
            <a:r>
              <a:rPr sz="3100" spc="-15" dirty="0">
                <a:latin typeface="Times New Roman"/>
                <a:cs typeface="Times New Roman"/>
              </a:rPr>
              <a:t>a</a:t>
            </a:r>
            <a:r>
              <a:rPr sz="3100" spc="-5" dirty="0">
                <a:latin typeface="Times New Roman"/>
                <a:cs typeface="Times New Roman"/>
              </a:rPr>
              <a:t>t</a:t>
            </a:r>
            <a:r>
              <a:rPr sz="3100" spc="-15" dirty="0">
                <a:latin typeface="Times New Roman"/>
                <a:cs typeface="Times New Roman"/>
              </a:rPr>
              <a:t>e</a:t>
            </a:r>
            <a:r>
              <a:rPr sz="3100" spc="-5" dirty="0">
                <a:latin typeface="Times New Roman"/>
                <a:cs typeface="Times New Roman"/>
              </a:rPr>
              <a:t>ri</a:t>
            </a:r>
            <a:r>
              <a:rPr sz="3100" spc="-15" dirty="0">
                <a:latin typeface="Times New Roman"/>
                <a:cs typeface="Times New Roman"/>
              </a:rPr>
              <a:t>a</a:t>
            </a:r>
            <a:r>
              <a:rPr sz="3100" spc="-5" dirty="0">
                <a:latin typeface="Times New Roman"/>
                <a:cs typeface="Times New Roman"/>
              </a:rPr>
              <a:t>l.</a:t>
            </a:r>
            <a:r>
              <a:rPr sz="3100" dirty="0">
                <a:latin typeface="Times New Roman"/>
                <a:cs typeface="Times New Roman"/>
              </a:rPr>
              <a:t>	</a:t>
            </a:r>
            <a:r>
              <a:rPr sz="3100" spc="-5" dirty="0">
                <a:latin typeface="Times New Roman"/>
                <a:cs typeface="Times New Roman"/>
              </a:rPr>
              <a:t>T</a:t>
            </a:r>
            <a:r>
              <a:rPr sz="3100" dirty="0">
                <a:latin typeface="Times New Roman"/>
                <a:cs typeface="Times New Roman"/>
              </a:rPr>
              <a:t>h</a:t>
            </a:r>
            <a:r>
              <a:rPr sz="3100" spc="-15" dirty="0">
                <a:latin typeface="Times New Roman"/>
                <a:cs typeface="Times New Roman"/>
              </a:rPr>
              <a:t>e</a:t>
            </a:r>
            <a:r>
              <a:rPr sz="3100" spc="-10" dirty="0">
                <a:latin typeface="Times New Roman"/>
                <a:cs typeface="Times New Roman"/>
              </a:rPr>
              <a:t>s</a:t>
            </a:r>
            <a:r>
              <a:rPr sz="3100" spc="-5" dirty="0">
                <a:latin typeface="Times New Roman"/>
                <a:cs typeface="Times New Roman"/>
              </a:rPr>
              <a:t>e  </a:t>
            </a:r>
            <a:r>
              <a:rPr sz="3100" spc="-10" dirty="0">
                <a:latin typeface="Times New Roman"/>
                <a:cs typeface="Times New Roman"/>
              </a:rPr>
              <a:t>stresses	</a:t>
            </a:r>
            <a:r>
              <a:rPr sz="3100" spc="-5" dirty="0">
                <a:latin typeface="Times New Roman"/>
                <a:cs typeface="Times New Roman"/>
              </a:rPr>
              <a:t>are </a:t>
            </a:r>
            <a:r>
              <a:rPr sz="3100" spc="-10" dirty="0">
                <a:latin typeface="Times New Roman"/>
                <a:cs typeface="Times New Roman"/>
              </a:rPr>
              <a:t>developed </a:t>
            </a:r>
            <a:r>
              <a:rPr sz="3100" spc="-5" dirty="0">
                <a:latin typeface="Times New Roman"/>
                <a:cs typeface="Times New Roman"/>
              </a:rPr>
              <a:t>due</a:t>
            </a:r>
            <a:r>
              <a:rPr sz="3100" spc="-114" dirty="0">
                <a:latin typeface="Times New Roman"/>
                <a:cs typeface="Times New Roman"/>
              </a:rPr>
              <a:t> </a:t>
            </a:r>
            <a:r>
              <a:rPr sz="3100" spc="-5" dirty="0">
                <a:latin typeface="Times New Roman"/>
                <a:cs typeface="Times New Roman"/>
              </a:rPr>
              <a:t>to</a:t>
            </a:r>
            <a:endParaRPr sz="31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08508" y="2459736"/>
            <a:ext cx="3444240" cy="967105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 marR="5080">
              <a:lnSpc>
                <a:spcPts val="3700"/>
              </a:lnSpc>
              <a:spcBef>
                <a:spcPts val="235"/>
              </a:spcBef>
            </a:pPr>
            <a:r>
              <a:rPr sz="3100" spc="-10" dirty="0">
                <a:latin typeface="Times New Roman"/>
                <a:cs typeface="Times New Roman"/>
              </a:rPr>
              <a:t>shrinkage  solidification </a:t>
            </a:r>
            <a:r>
              <a:rPr sz="3100" dirty="0">
                <a:latin typeface="Times New Roman"/>
                <a:cs typeface="Times New Roman"/>
              </a:rPr>
              <a:t>of</a:t>
            </a:r>
            <a:r>
              <a:rPr sz="3100" spc="430" dirty="0">
                <a:latin typeface="Times New Roman"/>
                <a:cs typeface="Times New Roman"/>
              </a:rPr>
              <a:t> </a:t>
            </a:r>
            <a:r>
              <a:rPr sz="3100" spc="-10" dirty="0">
                <a:latin typeface="Times New Roman"/>
                <a:cs typeface="Times New Roman"/>
              </a:rPr>
              <a:t>weld</a:t>
            </a:r>
            <a:endParaRPr sz="31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129532" y="2459736"/>
            <a:ext cx="1050925" cy="967105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73025" marR="5080" indent="-60960">
              <a:lnSpc>
                <a:spcPts val="3700"/>
              </a:lnSpc>
              <a:spcBef>
                <a:spcPts val="235"/>
              </a:spcBef>
            </a:pPr>
            <a:r>
              <a:rPr sz="3100" dirty="0">
                <a:latin typeface="Times New Roman"/>
                <a:cs typeface="Times New Roman"/>
              </a:rPr>
              <a:t>du</a:t>
            </a:r>
            <a:r>
              <a:rPr sz="3100" spc="-30" dirty="0">
                <a:latin typeface="Times New Roman"/>
                <a:cs typeface="Times New Roman"/>
              </a:rPr>
              <a:t>r</a:t>
            </a:r>
            <a:r>
              <a:rPr sz="3100" spc="-5" dirty="0">
                <a:latin typeface="Times New Roman"/>
                <a:cs typeface="Times New Roman"/>
              </a:rPr>
              <a:t>i</a:t>
            </a:r>
            <a:r>
              <a:rPr sz="3100" spc="-15" dirty="0">
                <a:latin typeface="Times New Roman"/>
                <a:cs typeface="Times New Roman"/>
              </a:rPr>
              <a:t>n</a:t>
            </a:r>
            <a:r>
              <a:rPr sz="3100" spc="-5" dirty="0">
                <a:latin typeface="Times New Roman"/>
                <a:cs typeface="Times New Roman"/>
              </a:rPr>
              <a:t>g  </a:t>
            </a:r>
            <a:r>
              <a:rPr sz="3100" spc="-65" dirty="0">
                <a:latin typeface="Times New Roman"/>
                <a:cs typeface="Times New Roman"/>
              </a:rPr>
              <a:t>m</a:t>
            </a:r>
            <a:r>
              <a:rPr sz="3100" spc="-15" dirty="0">
                <a:latin typeface="Times New Roman"/>
                <a:cs typeface="Times New Roman"/>
              </a:rPr>
              <a:t>e</a:t>
            </a:r>
            <a:r>
              <a:rPr sz="3100" spc="-5" dirty="0">
                <a:latin typeface="Times New Roman"/>
                <a:cs typeface="Times New Roman"/>
              </a:rPr>
              <a:t>t</a:t>
            </a:r>
            <a:r>
              <a:rPr sz="3100" spc="-15" dirty="0">
                <a:latin typeface="Times New Roman"/>
                <a:cs typeface="Times New Roman"/>
              </a:rPr>
              <a:t>a</a:t>
            </a:r>
            <a:r>
              <a:rPr sz="3100" spc="-5" dirty="0">
                <a:latin typeface="Times New Roman"/>
                <a:cs typeface="Times New Roman"/>
              </a:rPr>
              <a:t>l.</a:t>
            </a:r>
            <a:endParaRPr sz="31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08508" y="3401567"/>
            <a:ext cx="4674870" cy="967105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 marR="5080">
              <a:lnSpc>
                <a:spcPts val="3700"/>
              </a:lnSpc>
              <a:spcBef>
                <a:spcPts val="235"/>
              </a:spcBef>
              <a:tabLst>
                <a:tab pos="1554480" algn="l"/>
                <a:tab pos="2447925" algn="l"/>
                <a:tab pos="3048000" algn="l"/>
              </a:tabLst>
            </a:pPr>
            <a:r>
              <a:rPr sz="3100" spc="-5" dirty="0">
                <a:latin typeface="Times New Roman"/>
                <a:cs typeface="Times New Roman"/>
              </a:rPr>
              <a:t>Cr</a:t>
            </a:r>
            <a:r>
              <a:rPr sz="3100" spc="-15" dirty="0">
                <a:latin typeface="Times New Roman"/>
                <a:cs typeface="Times New Roman"/>
              </a:rPr>
              <a:t>ac</a:t>
            </a:r>
            <a:r>
              <a:rPr sz="3100" dirty="0">
                <a:latin typeface="Times New Roman"/>
                <a:cs typeface="Times New Roman"/>
              </a:rPr>
              <a:t>k</a:t>
            </a:r>
            <a:r>
              <a:rPr sz="3100" spc="-5" dirty="0">
                <a:latin typeface="Times New Roman"/>
                <a:cs typeface="Times New Roman"/>
              </a:rPr>
              <a:t>s</a:t>
            </a:r>
            <a:r>
              <a:rPr sz="3100" dirty="0">
                <a:latin typeface="Times New Roman"/>
                <a:cs typeface="Times New Roman"/>
              </a:rPr>
              <a:t>	</a:t>
            </a:r>
            <a:r>
              <a:rPr sz="3100" spc="-65" dirty="0">
                <a:latin typeface="Times New Roman"/>
                <a:cs typeface="Times New Roman"/>
              </a:rPr>
              <a:t>m</a:t>
            </a:r>
            <a:r>
              <a:rPr sz="3100" spc="-15" dirty="0">
                <a:latin typeface="Times New Roman"/>
                <a:cs typeface="Times New Roman"/>
              </a:rPr>
              <a:t>a</a:t>
            </a:r>
            <a:r>
              <a:rPr sz="3100" spc="-5" dirty="0">
                <a:latin typeface="Times New Roman"/>
                <a:cs typeface="Times New Roman"/>
              </a:rPr>
              <a:t>y</a:t>
            </a:r>
            <a:r>
              <a:rPr sz="3100" dirty="0">
                <a:latin typeface="Times New Roman"/>
                <a:cs typeface="Times New Roman"/>
              </a:rPr>
              <a:t>	b</a:t>
            </a:r>
            <a:r>
              <a:rPr sz="3100" spc="-5" dirty="0">
                <a:latin typeface="Times New Roman"/>
                <a:cs typeface="Times New Roman"/>
              </a:rPr>
              <a:t>e</a:t>
            </a:r>
            <a:r>
              <a:rPr sz="3100" dirty="0">
                <a:latin typeface="Times New Roman"/>
                <a:cs typeface="Times New Roman"/>
              </a:rPr>
              <a:t>	d</a:t>
            </a:r>
            <a:r>
              <a:rPr sz="3100" spc="-15" dirty="0">
                <a:latin typeface="Times New Roman"/>
                <a:cs typeface="Times New Roman"/>
              </a:rPr>
              <a:t>e</a:t>
            </a:r>
            <a:r>
              <a:rPr sz="3100" dirty="0">
                <a:latin typeface="Times New Roman"/>
                <a:cs typeface="Times New Roman"/>
              </a:rPr>
              <a:t>v</a:t>
            </a:r>
            <a:r>
              <a:rPr sz="3100" spc="-35" dirty="0">
                <a:latin typeface="Times New Roman"/>
                <a:cs typeface="Times New Roman"/>
              </a:rPr>
              <a:t>e</a:t>
            </a:r>
            <a:r>
              <a:rPr sz="3100" spc="-25" dirty="0">
                <a:latin typeface="Times New Roman"/>
                <a:cs typeface="Times New Roman"/>
              </a:rPr>
              <a:t>l</a:t>
            </a:r>
            <a:r>
              <a:rPr sz="3100" dirty="0">
                <a:latin typeface="Times New Roman"/>
                <a:cs typeface="Times New Roman"/>
              </a:rPr>
              <a:t>op</a:t>
            </a:r>
            <a:r>
              <a:rPr sz="3100" spc="-35" dirty="0">
                <a:latin typeface="Times New Roman"/>
                <a:cs typeface="Times New Roman"/>
              </a:rPr>
              <a:t>e</a:t>
            </a:r>
            <a:r>
              <a:rPr sz="3100" spc="-5" dirty="0">
                <a:latin typeface="Times New Roman"/>
                <a:cs typeface="Times New Roman"/>
              </a:rPr>
              <a:t>d  </a:t>
            </a:r>
            <a:r>
              <a:rPr sz="3100" dirty="0">
                <a:latin typeface="Times New Roman"/>
                <a:cs typeface="Times New Roman"/>
              </a:rPr>
              <a:t>due</a:t>
            </a:r>
            <a:r>
              <a:rPr sz="3100" spc="340" dirty="0">
                <a:latin typeface="Times New Roman"/>
                <a:cs typeface="Times New Roman"/>
              </a:rPr>
              <a:t> </a:t>
            </a:r>
            <a:r>
              <a:rPr sz="3100" spc="-15" dirty="0">
                <a:latin typeface="Times New Roman"/>
                <a:cs typeface="Times New Roman"/>
              </a:rPr>
              <a:t>to</a:t>
            </a:r>
            <a:r>
              <a:rPr sz="3100" spc="350" dirty="0">
                <a:latin typeface="Times New Roman"/>
                <a:cs typeface="Times New Roman"/>
              </a:rPr>
              <a:t> </a:t>
            </a:r>
            <a:r>
              <a:rPr sz="3100" spc="-5" dirty="0">
                <a:latin typeface="Times New Roman"/>
                <a:cs typeface="Times New Roman"/>
              </a:rPr>
              <a:t>poor</a:t>
            </a:r>
            <a:r>
              <a:rPr sz="3100" spc="345" dirty="0">
                <a:latin typeface="Times New Roman"/>
                <a:cs typeface="Times New Roman"/>
              </a:rPr>
              <a:t> </a:t>
            </a:r>
            <a:r>
              <a:rPr sz="3100" spc="-10" dirty="0">
                <a:latin typeface="Times New Roman"/>
                <a:cs typeface="Times New Roman"/>
              </a:rPr>
              <a:t>ductility</a:t>
            </a:r>
            <a:r>
              <a:rPr sz="3100" spc="350" dirty="0">
                <a:latin typeface="Times New Roman"/>
                <a:cs typeface="Times New Roman"/>
              </a:rPr>
              <a:t> </a:t>
            </a:r>
            <a:r>
              <a:rPr sz="3100" dirty="0">
                <a:latin typeface="Times New Roman"/>
                <a:cs typeface="Times New Roman"/>
              </a:rPr>
              <a:t>of</a:t>
            </a:r>
            <a:r>
              <a:rPr sz="3100" spc="345" dirty="0">
                <a:latin typeface="Times New Roman"/>
                <a:cs typeface="Times New Roman"/>
              </a:rPr>
              <a:t> </a:t>
            </a:r>
            <a:r>
              <a:rPr sz="3100" spc="-5" dirty="0">
                <a:latin typeface="Times New Roman"/>
                <a:cs typeface="Times New Roman"/>
              </a:rPr>
              <a:t>base</a:t>
            </a:r>
            <a:endParaRPr sz="31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303523" y="4343400"/>
            <a:ext cx="1878330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755775" algn="l"/>
              </a:tabLst>
            </a:pPr>
            <a:r>
              <a:rPr sz="3100" spc="-10" dirty="0">
                <a:latin typeface="Times New Roman"/>
                <a:cs typeface="Times New Roman"/>
              </a:rPr>
              <a:t>s</a:t>
            </a:r>
            <a:r>
              <a:rPr sz="3100" dirty="0">
                <a:latin typeface="Times New Roman"/>
                <a:cs typeface="Times New Roman"/>
              </a:rPr>
              <a:t>u</a:t>
            </a:r>
            <a:r>
              <a:rPr sz="3100" spc="-25" dirty="0">
                <a:latin typeface="Times New Roman"/>
                <a:cs typeface="Times New Roman"/>
              </a:rPr>
              <a:t>l</a:t>
            </a:r>
            <a:r>
              <a:rPr sz="3100" dirty="0">
                <a:latin typeface="Times New Roman"/>
                <a:cs typeface="Times New Roman"/>
              </a:rPr>
              <a:t>p</a:t>
            </a:r>
            <a:r>
              <a:rPr sz="3100" spc="-15" dirty="0">
                <a:latin typeface="Times New Roman"/>
                <a:cs typeface="Times New Roman"/>
              </a:rPr>
              <a:t>h</a:t>
            </a:r>
            <a:r>
              <a:rPr sz="3100" dirty="0">
                <a:latin typeface="Times New Roman"/>
                <a:cs typeface="Times New Roman"/>
              </a:rPr>
              <a:t>u</a:t>
            </a:r>
            <a:r>
              <a:rPr sz="3100" spc="-5" dirty="0">
                <a:latin typeface="Times New Roman"/>
                <a:cs typeface="Times New Roman"/>
              </a:rPr>
              <a:t>r</a:t>
            </a:r>
            <a:r>
              <a:rPr sz="3100" dirty="0">
                <a:latin typeface="Times New Roman"/>
                <a:cs typeface="Times New Roman"/>
              </a:rPr>
              <a:t>	</a:t>
            </a:r>
            <a:r>
              <a:rPr sz="3100" spc="-5" dirty="0">
                <a:latin typeface="Times New Roman"/>
                <a:cs typeface="Times New Roman"/>
              </a:rPr>
              <a:t>/</a:t>
            </a:r>
            <a:endParaRPr sz="31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08508" y="4343400"/>
            <a:ext cx="3309620" cy="1436370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 marR="5080">
              <a:lnSpc>
                <a:spcPts val="3700"/>
              </a:lnSpc>
              <a:spcBef>
                <a:spcPts val="235"/>
              </a:spcBef>
              <a:tabLst>
                <a:tab pos="1542415" algn="l"/>
                <a:tab pos="1652270" algn="l"/>
                <a:tab pos="2524125" algn="l"/>
                <a:tab pos="2819400" algn="l"/>
              </a:tabLst>
            </a:pPr>
            <a:r>
              <a:rPr sz="3100" spc="-15" dirty="0">
                <a:latin typeface="Times New Roman"/>
                <a:cs typeface="Times New Roman"/>
              </a:rPr>
              <a:t>metal,	</a:t>
            </a:r>
            <a:r>
              <a:rPr sz="3100" spc="-5" dirty="0">
                <a:latin typeface="Times New Roman"/>
                <a:cs typeface="Times New Roman"/>
              </a:rPr>
              <a:t>high  phosphorous	</a:t>
            </a:r>
            <a:r>
              <a:rPr sz="3100" spc="-15" dirty="0">
                <a:latin typeface="Times New Roman"/>
                <a:cs typeface="Times New Roman"/>
              </a:rPr>
              <a:t>and  c</a:t>
            </a:r>
            <a:r>
              <a:rPr sz="3100" dirty="0">
                <a:latin typeface="Times New Roman"/>
                <a:cs typeface="Times New Roman"/>
              </a:rPr>
              <a:t>o</a:t>
            </a:r>
            <a:r>
              <a:rPr sz="3100" spc="-15" dirty="0">
                <a:latin typeface="Times New Roman"/>
                <a:cs typeface="Times New Roman"/>
              </a:rPr>
              <a:t>n</a:t>
            </a:r>
            <a:r>
              <a:rPr sz="3100" spc="-5" dirty="0">
                <a:latin typeface="Times New Roman"/>
                <a:cs typeface="Times New Roman"/>
              </a:rPr>
              <a:t>t</a:t>
            </a:r>
            <a:r>
              <a:rPr sz="3100" spc="-35" dirty="0">
                <a:latin typeface="Times New Roman"/>
                <a:cs typeface="Times New Roman"/>
              </a:rPr>
              <a:t>e</a:t>
            </a:r>
            <a:r>
              <a:rPr sz="3100" dirty="0">
                <a:latin typeface="Times New Roman"/>
                <a:cs typeface="Times New Roman"/>
              </a:rPr>
              <a:t>n</a:t>
            </a:r>
            <a:r>
              <a:rPr sz="3100" spc="-5" dirty="0">
                <a:latin typeface="Times New Roman"/>
                <a:cs typeface="Times New Roman"/>
              </a:rPr>
              <a:t>t</a:t>
            </a:r>
            <a:r>
              <a:rPr sz="3100" spc="-10" dirty="0">
                <a:latin typeface="Times New Roman"/>
                <a:cs typeface="Times New Roman"/>
              </a:rPr>
              <a:t>s</a:t>
            </a:r>
            <a:r>
              <a:rPr sz="3100" spc="-5" dirty="0">
                <a:latin typeface="Times New Roman"/>
                <a:cs typeface="Times New Roman"/>
              </a:rPr>
              <a:t>,</a:t>
            </a:r>
            <a:r>
              <a:rPr sz="3100" dirty="0">
                <a:latin typeface="Times New Roman"/>
                <a:cs typeface="Times New Roman"/>
              </a:rPr>
              <a:t>		</a:t>
            </a:r>
            <a:r>
              <a:rPr sz="3100" spc="-15" dirty="0">
                <a:latin typeface="Times New Roman"/>
                <a:cs typeface="Times New Roman"/>
              </a:rPr>
              <a:t>h</a:t>
            </a:r>
            <a:r>
              <a:rPr sz="3100" spc="-5" dirty="0">
                <a:latin typeface="Times New Roman"/>
                <a:cs typeface="Times New Roman"/>
              </a:rPr>
              <a:t>i</a:t>
            </a:r>
            <a:r>
              <a:rPr sz="3100" spc="-15" dirty="0">
                <a:latin typeface="Times New Roman"/>
                <a:cs typeface="Times New Roman"/>
              </a:rPr>
              <a:t>g</a:t>
            </a:r>
            <a:r>
              <a:rPr sz="3100" spc="-5" dirty="0">
                <a:latin typeface="Times New Roman"/>
                <a:cs typeface="Times New Roman"/>
              </a:rPr>
              <a:t>h</a:t>
            </a:r>
            <a:r>
              <a:rPr sz="3100" dirty="0">
                <a:latin typeface="Times New Roman"/>
                <a:cs typeface="Times New Roman"/>
              </a:rPr>
              <a:t>		</a:t>
            </a:r>
            <a:r>
              <a:rPr sz="3100" spc="-15" dirty="0">
                <a:latin typeface="Times New Roman"/>
                <a:cs typeface="Times New Roman"/>
              </a:rPr>
              <a:t>a</a:t>
            </a:r>
            <a:r>
              <a:rPr sz="3100" spc="-30" dirty="0">
                <a:latin typeface="Times New Roman"/>
                <a:cs typeface="Times New Roman"/>
              </a:rPr>
              <a:t>r</a:t>
            </a:r>
            <a:r>
              <a:rPr sz="3100" spc="-5" dirty="0">
                <a:latin typeface="Times New Roman"/>
                <a:cs typeface="Times New Roman"/>
              </a:rPr>
              <a:t>c</a:t>
            </a:r>
            <a:endParaRPr sz="31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08508" y="5754623"/>
            <a:ext cx="2802255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402080" algn="l"/>
                <a:tab pos="2225040" algn="l"/>
              </a:tabLst>
            </a:pPr>
            <a:r>
              <a:rPr sz="3100" spc="-10" dirty="0">
                <a:latin typeface="Times New Roman"/>
                <a:cs typeface="Times New Roman"/>
              </a:rPr>
              <a:t>s</a:t>
            </a:r>
            <a:r>
              <a:rPr sz="3100" dirty="0">
                <a:latin typeface="Times New Roman"/>
                <a:cs typeface="Times New Roman"/>
              </a:rPr>
              <a:t>p</a:t>
            </a:r>
            <a:r>
              <a:rPr sz="3100" spc="-15" dirty="0">
                <a:latin typeface="Times New Roman"/>
                <a:cs typeface="Times New Roman"/>
              </a:rPr>
              <a:t>e</a:t>
            </a:r>
            <a:r>
              <a:rPr sz="3100" spc="-35" dirty="0">
                <a:latin typeface="Times New Roman"/>
                <a:cs typeface="Times New Roman"/>
              </a:rPr>
              <a:t>e</a:t>
            </a:r>
            <a:r>
              <a:rPr sz="3100" dirty="0">
                <a:latin typeface="Times New Roman"/>
                <a:cs typeface="Times New Roman"/>
              </a:rPr>
              <a:t>d</a:t>
            </a:r>
            <a:r>
              <a:rPr sz="3100" spc="-5" dirty="0">
                <a:latin typeface="Times New Roman"/>
                <a:cs typeface="Times New Roman"/>
              </a:rPr>
              <a:t>s</a:t>
            </a:r>
            <a:r>
              <a:rPr sz="3100" dirty="0">
                <a:latin typeface="Times New Roman"/>
                <a:cs typeface="Times New Roman"/>
              </a:rPr>
              <a:t>	</a:t>
            </a:r>
            <a:r>
              <a:rPr sz="3100" spc="-5" dirty="0">
                <a:latin typeface="Times New Roman"/>
                <a:cs typeface="Times New Roman"/>
              </a:rPr>
              <a:t>i</a:t>
            </a:r>
            <a:r>
              <a:rPr sz="3100" spc="-15" dirty="0">
                <a:latin typeface="Times New Roman"/>
                <a:cs typeface="Times New Roman"/>
              </a:rPr>
              <a:t>.e</a:t>
            </a:r>
            <a:r>
              <a:rPr sz="3100" spc="-5" dirty="0">
                <a:latin typeface="Times New Roman"/>
                <a:cs typeface="Times New Roman"/>
              </a:rPr>
              <a:t>.</a:t>
            </a:r>
            <a:r>
              <a:rPr sz="3100" dirty="0">
                <a:latin typeface="Times New Roman"/>
                <a:cs typeface="Times New Roman"/>
              </a:rPr>
              <a:t>	</a:t>
            </a:r>
            <a:r>
              <a:rPr sz="3100" spc="-30" dirty="0">
                <a:latin typeface="Times New Roman"/>
                <a:cs typeface="Times New Roman"/>
              </a:rPr>
              <a:t>f</a:t>
            </a:r>
            <a:r>
              <a:rPr sz="3100" spc="-15" dirty="0">
                <a:latin typeface="Times New Roman"/>
                <a:cs typeface="Times New Roman"/>
              </a:rPr>
              <a:t>a</a:t>
            </a:r>
            <a:r>
              <a:rPr sz="3100" spc="-10" dirty="0">
                <a:latin typeface="Times New Roman"/>
                <a:cs typeface="Times New Roman"/>
              </a:rPr>
              <a:t>s</a:t>
            </a:r>
            <a:r>
              <a:rPr sz="3100" spc="-5" dirty="0">
                <a:latin typeface="Times New Roman"/>
                <a:cs typeface="Times New Roman"/>
              </a:rPr>
              <a:t>t</a:t>
            </a:r>
            <a:endParaRPr sz="31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977132" y="4812791"/>
            <a:ext cx="1204595" cy="14395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09220" algn="r">
              <a:lnSpc>
                <a:spcPct val="99700"/>
              </a:lnSpc>
              <a:spcBef>
                <a:spcPts val="105"/>
              </a:spcBef>
            </a:pPr>
            <a:r>
              <a:rPr sz="3100" spc="-15" dirty="0">
                <a:latin typeface="Times New Roman"/>
                <a:cs typeface="Times New Roman"/>
              </a:rPr>
              <a:t>ca</a:t>
            </a:r>
            <a:r>
              <a:rPr sz="3100" spc="-5" dirty="0">
                <a:latin typeface="Times New Roman"/>
                <a:cs typeface="Times New Roman"/>
              </a:rPr>
              <a:t>r</a:t>
            </a:r>
            <a:r>
              <a:rPr sz="3100" dirty="0">
                <a:latin typeface="Times New Roman"/>
                <a:cs typeface="Times New Roman"/>
              </a:rPr>
              <a:t>b</a:t>
            </a:r>
            <a:r>
              <a:rPr sz="3100" spc="-15" dirty="0">
                <a:latin typeface="Times New Roman"/>
                <a:cs typeface="Times New Roman"/>
              </a:rPr>
              <a:t>o</a:t>
            </a:r>
            <a:r>
              <a:rPr sz="3100" spc="-5" dirty="0">
                <a:latin typeface="Times New Roman"/>
                <a:cs typeface="Times New Roman"/>
              </a:rPr>
              <a:t>n  tr</a:t>
            </a:r>
            <a:r>
              <a:rPr sz="3100" spc="-15" dirty="0">
                <a:latin typeface="Times New Roman"/>
                <a:cs typeface="Times New Roman"/>
              </a:rPr>
              <a:t>a</a:t>
            </a:r>
            <a:r>
              <a:rPr sz="3100" dirty="0">
                <a:latin typeface="Times New Roman"/>
                <a:cs typeface="Times New Roman"/>
              </a:rPr>
              <a:t>v</a:t>
            </a:r>
            <a:r>
              <a:rPr sz="3100" spc="-15" dirty="0">
                <a:latin typeface="Times New Roman"/>
                <a:cs typeface="Times New Roman"/>
              </a:rPr>
              <a:t>e</a:t>
            </a:r>
            <a:r>
              <a:rPr sz="3100" spc="-5" dirty="0">
                <a:latin typeface="Times New Roman"/>
                <a:cs typeface="Times New Roman"/>
              </a:rPr>
              <a:t>l  </a:t>
            </a:r>
            <a:r>
              <a:rPr sz="3100" spc="-15" dirty="0">
                <a:latin typeface="Times New Roman"/>
                <a:cs typeface="Times New Roman"/>
              </a:rPr>
              <a:t>c</a:t>
            </a:r>
            <a:r>
              <a:rPr sz="3100" dirty="0">
                <a:latin typeface="Times New Roman"/>
                <a:cs typeface="Times New Roman"/>
              </a:rPr>
              <a:t>oo</a:t>
            </a:r>
            <a:r>
              <a:rPr sz="3100" spc="-5" dirty="0">
                <a:latin typeface="Times New Roman"/>
                <a:cs typeface="Times New Roman"/>
              </a:rPr>
              <a:t>l</a:t>
            </a:r>
            <a:r>
              <a:rPr sz="3100" spc="-25" dirty="0">
                <a:latin typeface="Times New Roman"/>
                <a:cs typeface="Times New Roman"/>
              </a:rPr>
              <a:t>i</a:t>
            </a:r>
            <a:r>
              <a:rPr sz="3100" spc="-15" dirty="0">
                <a:latin typeface="Times New Roman"/>
                <a:cs typeface="Times New Roman"/>
              </a:rPr>
              <a:t>n</a:t>
            </a:r>
            <a:r>
              <a:rPr sz="3100" spc="-5" dirty="0">
                <a:latin typeface="Times New Roman"/>
                <a:cs typeface="Times New Roman"/>
              </a:rPr>
              <a:t>g</a:t>
            </a:r>
            <a:endParaRPr sz="31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08508" y="6224015"/>
            <a:ext cx="4674235" cy="970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1947545" algn="l"/>
              </a:tabLst>
            </a:pPr>
            <a:r>
              <a:rPr sz="3100" spc="-10" dirty="0">
                <a:latin typeface="Times New Roman"/>
                <a:cs typeface="Times New Roman"/>
              </a:rPr>
              <a:t>rates, </a:t>
            </a:r>
            <a:r>
              <a:rPr sz="3100" spc="-5" dirty="0">
                <a:latin typeface="Times New Roman"/>
                <a:cs typeface="Times New Roman"/>
              </a:rPr>
              <a:t>high </a:t>
            </a:r>
            <a:r>
              <a:rPr sz="3100" spc="-10" dirty="0">
                <a:latin typeface="Times New Roman"/>
                <a:cs typeface="Times New Roman"/>
              </a:rPr>
              <a:t>hydrogen contents  </a:t>
            </a:r>
            <a:r>
              <a:rPr sz="3100" spc="-5" dirty="0">
                <a:latin typeface="Times New Roman"/>
                <a:cs typeface="Times New Roman"/>
              </a:rPr>
              <a:t>in</a:t>
            </a:r>
            <a:r>
              <a:rPr sz="3100" spc="-40" dirty="0">
                <a:latin typeface="Times New Roman"/>
                <a:cs typeface="Times New Roman"/>
              </a:rPr>
              <a:t> </a:t>
            </a:r>
            <a:r>
              <a:rPr sz="3100" dirty="0">
                <a:latin typeface="Times New Roman"/>
                <a:cs typeface="Times New Roman"/>
              </a:rPr>
              <a:t>the</a:t>
            </a:r>
            <a:r>
              <a:rPr sz="3100" spc="-30" dirty="0">
                <a:latin typeface="Times New Roman"/>
                <a:cs typeface="Times New Roman"/>
              </a:rPr>
              <a:t> </a:t>
            </a:r>
            <a:r>
              <a:rPr sz="3100" spc="-10" dirty="0">
                <a:latin typeface="Times New Roman"/>
                <a:cs typeface="Times New Roman"/>
              </a:rPr>
              <a:t>weld	</a:t>
            </a:r>
            <a:r>
              <a:rPr sz="3100" spc="-20" dirty="0">
                <a:latin typeface="Times New Roman"/>
                <a:cs typeface="Times New Roman"/>
              </a:rPr>
              <a:t>metal</a:t>
            </a:r>
            <a:r>
              <a:rPr sz="3100" spc="10" dirty="0">
                <a:latin typeface="Times New Roman"/>
                <a:cs typeface="Times New Roman"/>
              </a:rPr>
              <a:t> </a:t>
            </a:r>
            <a:r>
              <a:rPr sz="3100" spc="-10" dirty="0">
                <a:latin typeface="Times New Roman"/>
                <a:cs typeface="Times New Roman"/>
              </a:rPr>
              <a:t>etc.</a:t>
            </a:r>
            <a:endParaRPr sz="31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431535" y="4029964"/>
            <a:ext cx="4937760" cy="31912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431535" y="0"/>
            <a:ext cx="4956048" cy="42829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535"/>
              </a:lnSpc>
            </a:pPr>
            <a:fld id="{81D60167-4931-47E6-BA6A-407CBD079E47}" type="slidenum">
              <a:rPr spc="10" dirty="0"/>
              <a:pPr marL="25400">
                <a:lnSpc>
                  <a:spcPts val="1535"/>
                </a:lnSpc>
              </a:pPr>
              <a:t>60</a:t>
            </a:fld>
            <a:endParaRPr spc="10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8508" y="103631"/>
            <a:ext cx="9745980" cy="19119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100" dirty="0">
                <a:latin typeface="Times New Roman"/>
                <a:cs typeface="Times New Roman"/>
              </a:rPr>
              <a:t>6) </a:t>
            </a:r>
            <a:r>
              <a:rPr sz="3100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Distortion</a:t>
            </a:r>
            <a:r>
              <a:rPr sz="3100" spc="-100" dirty="0">
                <a:latin typeface="Times New Roman"/>
                <a:cs typeface="Times New Roman"/>
              </a:rPr>
              <a:t> </a:t>
            </a:r>
            <a:r>
              <a:rPr sz="3100" spc="-5" dirty="0">
                <a:latin typeface="Wingdings"/>
                <a:cs typeface="Wingdings"/>
              </a:rPr>
              <a:t></a:t>
            </a:r>
            <a:endParaRPr sz="3100">
              <a:latin typeface="Wingdings"/>
              <a:cs typeface="Wingdings"/>
            </a:endParaRPr>
          </a:p>
          <a:p>
            <a:pPr marL="12700" marR="5080" algn="just">
              <a:lnSpc>
                <a:spcPct val="99700"/>
              </a:lnSpc>
              <a:spcBef>
                <a:spcPts val="10"/>
              </a:spcBef>
            </a:pPr>
            <a:r>
              <a:rPr sz="3100" spc="-10" dirty="0">
                <a:latin typeface="Times New Roman"/>
                <a:cs typeface="Times New Roman"/>
              </a:rPr>
              <a:t>Bending </a:t>
            </a:r>
            <a:r>
              <a:rPr sz="3100" dirty="0">
                <a:latin typeface="Times New Roman"/>
                <a:cs typeface="Times New Roman"/>
              </a:rPr>
              <a:t>of </a:t>
            </a:r>
            <a:r>
              <a:rPr sz="3100" spc="-10" dirty="0">
                <a:latin typeface="Times New Roman"/>
                <a:cs typeface="Times New Roman"/>
              </a:rPr>
              <a:t>components </a:t>
            </a:r>
            <a:r>
              <a:rPr sz="3100" spc="-5" dirty="0">
                <a:latin typeface="Times New Roman"/>
                <a:cs typeface="Times New Roman"/>
              </a:rPr>
              <a:t>due </a:t>
            </a:r>
            <a:r>
              <a:rPr sz="3100" spc="-15" dirty="0">
                <a:latin typeface="Times New Roman"/>
                <a:cs typeface="Times New Roman"/>
              </a:rPr>
              <a:t>to </a:t>
            </a:r>
            <a:r>
              <a:rPr sz="3100" spc="-10" dirty="0">
                <a:latin typeface="Times New Roman"/>
                <a:cs typeface="Times New Roman"/>
              </a:rPr>
              <a:t>improper </a:t>
            </a:r>
            <a:r>
              <a:rPr sz="3100" spc="-15" dirty="0">
                <a:latin typeface="Times New Roman"/>
                <a:cs typeface="Times New Roman"/>
              </a:rPr>
              <a:t>thermal </a:t>
            </a:r>
            <a:r>
              <a:rPr sz="3100" spc="-10" dirty="0">
                <a:latin typeface="Times New Roman"/>
                <a:cs typeface="Times New Roman"/>
              </a:rPr>
              <a:t>expansions  </a:t>
            </a:r>
            <a:r>
              <a:rPr sz="3100" spc="-5" dirty="0">
                <a:latin typeface="Times New Roman"/>
                <a:cs typeface="Times New Roman"/>
              </a:rPr>
              <a:t>and </a:t>
            </a:r>
            <a:r>
              <a:rPr sz="3100" spc="-10" dirty="0">
                <a:latin typeface="Times New Roman"/>
                <a:cs typeface="Times New Roman"/>
              </a:rPr>
              <a:t>contractions. Hence </a:t>
            </a:r>
            <a:r>
              <a:rPr sz="3100" spc="-5" dirty="0">
                <a:latin typeface="Times New Roman"/>
                <a:cs typeface="Times New Roman"/>
              </a:rPr>
              <a:t>proper </a:t>
            </a:r>
            <a:r>
              <a:rPr sz="3100" spc="-15" dirty="0">
                <a:latin typeface="Times New Roman"/>
                <a:cs typeface="Times New Roman"/>
              </a:rPr>
              <a:t>clamping </a:t>
            </a:r>
            <a:r>
              <a:rPr sz="3100" spc="-10" dirty="0">
                <a:latin typeface="Times New Roman"/>
                <a:cs typeface="Times New Roman"/>
              </a:rPr>
              <a:t>and preheating </a:t>
            </a:r>
            <a:r>
              <a:rPr sz="3100" spc="-15" dirty="0">
                <a:latin typeface="Times New Roman"/>
                <a:cs typeface="Times New Roman"/>
              </a:rPr>
              <a:t>is to  </a:t>
            </a:r>
            <a:r>
              <a:rPr sz="3100" dirty="0">
                <a:latin typeface="Times New Roman"/>
                <a:cs typeface="Times New Roman"/>
              </a:rPr>
              <a:t>be done </a:t>
            </a:r>
            <a:r>
              <a:rPr sz="3100" spc="-5" dirty="0">
                <a:latin typeface="Times New Roman"/>
                <a:cs typeface="Times New Roman"/>
              </a:rPr>
              <a:t>to avoid</a:t>
            </a:r>
            <a:r>
              <a:rPr sz="3100" spc="-150" dirty="0">
                <a:latin typeface="Times New Roman"/>
                <a:cs typeface="Times New Roman"/>
              </a:rPr>
              <a:t> </a:t>
            </a:r>
            <a:r>
              <a:rPr sz="3100" dirty="0">
                <a:latin typeface="Times New Roman"/>
                <a:cs typeface="Times New Roman"/>
              </a:rPr>
              <a:t>distortion.</a:t>
            </a:r>
            <a:endParaRPr sz="3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12648" y="2182876"/>
            <a:ext cx="4870704" cy="25816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9600" y="4834635"/>
            <a:ext cx="4907280" cy="23530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684520" y="2182876"/>
            <a:ext cx="4498848" cy="49560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535"/>
              </a:lnSpc>
            </a:pPr>
            <a:fld id="{81D60167-4931-47E6-BA6A-407CBD079E47}" type="slidenum">
              <a:rPr spc="10" dirty="0"/>
              <a:pPr marL="25400">
                <a:lnSpc>
                  <a:spcPts val="1535"/>
                </a:lnSpc>
              </a:pPr>
              <a:t>61</a:t>
            </a:fld>
            <a:endParaRPr spc="10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7847" y="4115308"/>
            <a:ext cx="3553967" cy="30376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8508" y="103631"/>
            <a:ext cx="4589780" cy="23812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99700"/>
              </a:lnSpc>
              <a:spcBef>
                <a:spcPts val="105"/>
              </a:spcBef>
            </a:pPr>
            <a:r>
              <a:rPr u="none" dirty="0"/>
              <a:t>7) </a:t>
            </a:r>
            <a:r>
              <a:rPr spc="-10" dirty="0"/>
              <a:t>Miscellaneous </a:t>
            </a:r>
            <a:r>
              <a:rPr spc="-15" dirty="0"/>
              <a:t>Defects</a:t>
            </a:r>
            <a:r>
              <a:rPr u="none" spc="-15" dirty="0"/>
              <a:t> </a:t>
            </a:r>
            <a:r>
              <a:rPr u="none" spc="-5" dirty="0">
                <a:latin typeface="Wingdings"/>
                <a:cs typeface="Wingdings"/>
              </a:rPr>
              <a:t></a:t>
            </a:r>
            <a:r>
              <a:rPr u="none" spc="-5" dirty="0"/>
              <a:t> </a:t>
            </a:r>
            <a:r>
              <a:rPr u="none" spc="-10" dirty="0"/>
              <a:t>Multiple </a:t>
            </a:r>
            <a:r>
              <a:rPr u="none" spc="-5" dirty="0"/>
              <a:t>arc </a:t>
            </a:r>
            <a:r>
              <a:rPr u="none" spc="-10" dirty="0"/>
              <a:t>strikes, </a:t>
            </a:r>
            <a:r>
              <a:rPr u="none" spc="-20" dirty="0"/>
              <a:t>spatter,  </a:t>
            </a:r>
            <a:r>
              <a:rPr u="none" spc="-10" dirty="0"/>
              <a:t>grinding </a:t>
            </a:r>
            <a:r>
              <a:rPr u="none" spc="-5" dirty="0"/>
              <a:t>&amp; chipping </a:t>
            </a:r>
            <a:r>
              <a:rPr u="none" spc="-15" dirty="0"/>
              <a:t>marks,  misalignment </a:t>
            </a:r>
            <a:r>
              <a:rPr u="none" dirty="0"/>
              <a:t>of </a:t>
            </a:r>
            <a:r>
              <a:rPr u="none" spc="-5" dirty="0"/>
              <a:t>weld </a:t>
            </a:r>
            <a:r>
              <a:rPr u="none" spc="-15" dirty="0"/>
              <a:t>beads,  </a:t>
            </a:r>
            <a:r>
              <a:rPr u="none" dirty="0"/>
              <a:t>un </a:t>
            </a:r>
            <a:r>
              <a:rPr u="none" spc="-15" dirty="0"/>
              <a:t>removed </a:t>
            </a:r>
            <a:r>
              <a:rPr u="none" spc="-5" dirty="0"/>
              <a:t>slag,</a:t>
            </a:r>
            <a:r>
              <a:rPr u="none" spc="-75" dirty="0"/>
              <a:t> </a:t>
            </a:r>
            <a:r>
              <a:rPr u="none" spc="-10" dirty="0"/>
              <a:t>etc.</a:t>
            </a:r>
          </a:p>
        </p:txBody>
      </p:sp>
      <p:sp>
        <p:nvSpPr>
          <p:cNvPr id="4" name="object 4"/>
          <p:cNvSpPr/>
          <p:nvPr/>
        </p:nvSpPr>
        <p:spPr>
          <a:xfrm>
            <a:off x="3837432" y="4115308"/>
            <a:ext cx="3294888" cy="30906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178040" y="3947667"/>
            <a:ext cx="3144043" cy="32735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07847" y="2518155"/>
            <a:ext cx="4788408" cy="156243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096255" y="0"/>
            <a:ext cx="5291328" cy="402082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535"/>
              </a:lnSpc>
            </a:pPr>
            <a:fld id="{81D60167-4931-47E6-BA6A-407CBD079E47}" type="slidenum">
              <a:rPr spc="10" dirty="0"/>
              <a:pPr marL="25400">
                <a:lnSpc>
                  <a:spcPts val="1535"/>
                </a:lnSpc>
              </a:pPr>
              <a:t>62</a:t>
            </a:fld>
            <a:endParaRPr spc="10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5731" y="51815"/>
            <a:ext cx="9914890" cy="66179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100" b="1" spc="-5" dirty="0">
                <a:latin typeface="Times New Roman"/>
                <a:cs typeface="Times New Roman"/>
              </a:rPr>
              <a:t>WELD</a:t>
            </a:r>
            <a:r>
              <a:rPr sz="3100" b="1" spc="-70" dirty="0">
                <a:latin typeface="Times New Roman"/>
                <a:cs typeface="Times New Roman"/>
              </a:rPr>
              <a:t> </a:t>
            </a:r>
            <a:r>
              <a:rPr sz="3100" b="1" spc="-65" dirty="0">
                <a:latin typeface="Times New Roman"/>
                <a:cs typeface="Times New Roman"/>
              </a:rPr>
              <a:t>DECAY</a:t>
            </a:r>
            <a:endParaRPr sz="3100">
              <a:latin typeface="Times New Roman"/>
              <a:cs typeface="Times New Roman"/>
            </a:endParaRPr>
          </a:p>
          <a:p>
            <a:pPr marL="12700" marR="5080" algn="just">
              <a:lnSpc>
                <a:spcPct val="99600"/>
              </a:lnSpc>
              <a:spcBef>
                <a:spcPts val="15"/>
              </a:spcBef>
            </a:pPr>
            <a:r>
              <a:rPr sz="3100" spc="-70" dirty="0">
                <a:latin typeface="Times New Roman"/>
                <a:cs typeface="Times New Roman"/>
              </a:rPr>
              <a:t>Weld </a:t>
            </a:r>
            <a:r>
              <a:rPr sz="3100" spc="-10" dirty="0">
                <a:latin typeface="Times New Roman"/>
                <a:cs typeface="Times New Roman"/>
              </a:rPr>
              <a:t>decay </a:t>
            </a:r>
            <a:r>
              <a:rPr sz="3100" spc="-5" dirty="0">
                <a:latin typeface="Times New Roman"/>
                <a:cs typeface="Times New Roman"/>
              </a:rPr>
              <a:t>is a </a:t>
            </a:r>
            <a:r>
              <a:rPr sz="3100" spc="-10" dirty="0">
                <a:latin typeface="Times New Roman"/>
                <a:cs typeface="Times New Roman"/>
              </a:rPr>
              <a:t>form </a:t>
            </a:r>
            <a:r>
              <a:rPr sz="3100" dirty="0">
                <a:latin typeface="Times New Roman"/>
                <a:cs typeface="Times New Roman"/>
              </a:rPr>
              <a:t>of </a:t>
            </a:r>
            <a:r>
              <a:rPr sz="3100" spc="-10" dirty="0">
                <a:latin typeface="Times New Roman"/>
                <a:cs typeface="Times New Roman"/>
              </a:rPr>
              <a:t>intergranular corrosion, usually </a:t>
            </a:r>
            <a:r>
              <a:rPr sz="3100" spc="-5" dirty="0">
                <a:latin typeface="Times New Roman"/>
                <a:cs typeface="Times New Roman"/>
              </a:rPr>
              <a:t>found  in </a:t>
            </a:r>
            <a:r>
              <a:rPr sz="3100" spc="-10" dirty="0">
                <a:latin typeface="Times New Roman"/>
                <a:cs typeface="Times New Roman"/>
              </a:rPr>
              <a:t>corrosion-resistant </a:t>
            </a:r>
            <a:r>
              <a:rPr sz="3100" spc="-15" dirty="0">
                <a:latin typeface="Times New Roman"/>
                <a:cs typeface="Times New Roman"/>
              </a:rPr>
              <a:t>alloys </a:t>
            </a:r>
            <a:r>
              <a:rPr sz="3100" spc="-10" dirty="0">
                <a:latin typeface="Times New Roman"/>
                <a:cs typeface="Times New Roman"/>
              </a:rPr>
              <a:t>like </a:t>
            </a:r>
            <a:r>
              <a:rPr sz="3100" spc="-15" dirty="0">
                <a:latin typeface="Times New Roman"/>
                <a:cs typeface="Times New Roman"/>
              </a:rPr>
              <a:t>stainless  </a:t>
            </a:r>
            <a:r>
              <a:rPr sz="3100" spc="-10" dirty="0">
                <a:latin typeface="Times New Roman"/>
                <a:cs typeface="Times New Roman"/>
              </a:rPr>
              <a:t>steels </a:t>
            </a:r>
            <a:r>
              <a:rPr sz="3100" dirty="0">
                <a:latin typeface="Times New Roman"/>
                <a:cs typeface="Times New Roman"/>
              </a:rPr>
              <a:t>or </a:t>
            </a:r>
            <a:r>
              <a:rPr sz="3100" spc="-10" dirty="0">
                <a:latin typeface="Times New Roman"/>
                <a:cs typeface="Times New Roman"/>
              </a:rPr>
              <a:t>certain  nickel-base </a:t>
            </a:r>
            <a:r>
              <a:rPr sz="3100" spc="-15" dirty="0">
                <a:latin typeface="Times New Roman"/>
                <a:cs typeface="Times New Roman"/>
              </a:rPr>
              <a:t>alloys </a:t>
            </a:r>
            <a:r>
              <a:rPr sz="3100" spc="-5" dirty="0">
                <a:latin typeface="Times New Roman"/>
                <a:cs typeface="Times New Roman"/>
              </a:rPr>
              <a:t>and </a:t>
            </a:r>
            <a:r>
              <a:rPr sz="3100" spc="-10" dirty="0">
                <a:latin typeface="Times New Roman"/>
                <a:cs typeface="Times New Roman"/>
              </a:rPr>
              <a:t>occurs as the result </a:t>
            </a:r>
            <a:r>
              <a:rPr sz="3100" dirty="0">
                <a:latin typeface="Times New Roman"/>
                <a:cs typeface="Times New Roman"/>
              </a:rPr>
              <a:t>of </a:t>
            </a:r>
            <a:r>
              <a:rPr sz="3100" spc="-10" dirty="0">
                <a:latin typeface="Times New Roman"/>
                <a:cs typeface="Times New Roman"/>
              </a:rPr>
              <a:t>sensitization </a:t>
            </a:r>
            <a:r>
              <a:rPr sz="3100" spc="-15" dirty="0">
                <a:latin typeface="Times New Roman"/>
                <a:cs typeface="Times New Roman"/>
              </a:rPr>
              <a:t>in  </a:t>
            </a:r>
            <a:r>
              <a:rPr sz="3100" dirty="0">
                <a:latin typeface="Times New Roman"/>
                <a:cs typeface="Times New Roman"/>
              </a:rPr>
              <a:t>the </a:t>
            </a:r>
            <a:r>
              <a:rPr sz="3100" spc="-10" dirty="0">
                <a:latin typeface="Times New Roman"/>
                <a:cs typeface="Times New Roman"/>
              </a:rPr>
              <a:t>HAZ during </a:t>
            </a:r>
            <a:r>
              <a:rPr sz="3100" spc="-5" dirty="0">
                <a:latin typeface="Times New Roman"/>
                <a:cs typeface="Times New Roman"/>
              </a:rPr>
              <a:t>the </a:t>
            </a:r>
            <a:r>
              <a:rPr sz="3100" spc="-10" dirty="0">
                <a:latin typeface="Times New Roman"/>
                <a:cs typeface="Times New Roman"/>
              </a:rPr>
              <a:t>welding operation. </a:t>
            </a:r>
            <a:r>
              <a:rPr sz="3100" spc="-5" dirty="0">
                <a:latin typeface="Times New Roman"/>
                <a:cs typeface="Times New Roman"/>
              </a:rPr>
              <a:t>The </a:t>
            </a:r>
            <a:r>
              <a:rPr sz="3100" spc="-10" dirty="0">
                <a:latin typeface="Times New Roman"/>
                <a:cs typeface="Times New Roman"/>
              </a:rPr>
              <a:t>corrosive </a:t>
            </a:r>
            <a:r>
              <a:rPr sz="3100" spc="-15" dirty="0">
                <a:latin typeface="Times New Roman"/>
                <a:cs typeface="Times New Roman"/>
              </a:rPr>
              <a:t>attack </a:t>
            </a:r>
            <a:r>
              <a:rPr sz="3100" spc="-5" dirty="0">
                <a:latin typeface="Times New Roman"/>
                <a:cs typeface="Times New Roman"/>
              </a:rPr>
              <a:t>is  </a:t>
            </a:r>
            <a:r>
              <a:rPr sz="3100" spc="-10" dirty="0">
                <a:latin typeface="Times New Roman"/>
                <a:cs typeface="Times New Roman"/>
              </a:rPr>
              <a:t>restricted </a:t>
            </a:r>
            <a:r>
              <a:rPr sz="3100" spc="-5" dirty="0">
                <a:latin typeface="Times New Roman"/>
                <a:cs typeface="Times New Roman"/>
              </a:rPr>
              <a:t>to </a:t>
            </a:r>
            <a:r>
              <a:rPr sz="3100" spc="-10" dirty="0">
                <a:latin typeface="Times New Roman"/>
                <a:cs typeface="Times New Roman"/>
              </a:rPr>
              <a:t>the </a:t>
            </a:r>
            <a:r>
              <a:rPr sz="3100" spc="-15" dirty="0">
                <a:latin typeface="Times New Roman"/>
                <a:cs typeface="Times New Roman"/>
              </a:rPr>
              <a:t>HAZ. </a:t>
            </a:r>
            <a:r>
              <a:rPr sz="3100" spc="-5" dirty="0">
                <a:latin typeface="Times New Roman"/>
                <a:cs typeface="Times New Roman"/>
              </a:rPr>
              <a:t>Positive </a:t>
            </a:r>
            <a:r>
              <a:rPr sz="3100" spc="-15" dirty="0">
                <a:latin typeface="Times New Roman"/>
                <a:cs typeface="Times New Roman"/>
              </a:rPr>
              <a:t>identification </a:t>
            </a:r>
            <a:r>
              <a:rPr sz="3100" dirty="0">
                <a:latin typeface="Times New Roman"/>
                <a:cs typeface="Times New Roman"/>
              </a:rPr>
              <a:t>of </a:t>
            </a:r>
            <a:r>
              <a:rPr sz="3100" spc="-5" dirty="0">
                <a:latin typeface="Times New Roman"/>
                <a:cs typeface="Times New Roman"/>
              </a:rPr>
              <a:t>this </a:t>
            </a:r>
            <a:r>
              <a:rPr sz="3100" spc="-10" dirty="0">
                <a:latin typeface="Times New Roman"/>
                <a:cs typeface="Times New Roman"/>
              </a:rPr>
              <a:t>type </a:t>
            </a:r>
            <a:r>
              <a:rPr sz="3100" dirty="0">
                <a:latin typeface="Times New Roman"/>
                <a:cs typeface="Times New Roman"/>
              </a:rPr>
              <a:t>of  </a:t>
            </a:r>
            <a:r>
              <a:rPr sz="3100" spc="-10" dirty="0">
                <a:latin typeface="Times New Roman"/>
                <a:cs typeface="Times New Roman"/>
              </a:rPr>
              <a:t>corrosion usually </a:t>
            </a:r>
            <a:r>
              <a:rPr sz="3100" spc="-5" dirty="0">
                <a:latin typeface="Times New Roman"/>
                <a:cs typeface="Times New Roman"/>
              </a:rPr>
              <a:t>requires </a:t>
            </a:r>
            <a:r>
              <a:rPr sz="3100" spc="-10" dirty="0">
                <a:latin typeface="Times New Roman"/>
                <a:cs typeface="Times New Roman"/>
              </a:rPr>
              <a:t>microstructure </a:t>
            </a:r>
            <a:r>
              <a:rPr sz="3100" spc="-15" dirty="0">
                <a:latin typeface="Times New Roman"/>
                <a:cs typeface="Times New Roman"/>
              </a:rPr>
              <a:t>examination </a:t>
            </a:r>
            <a:r>
              <a:rPr sz="3100" spc="-10" dirty="0">
                <a:latin typeface="Times New Roman"/>
                <a:cs typeface="Times New Roman"/>
              </a:rPr>
              <a:t>under </a:t>
            </a:r>
            <a:r>
              <a:rPr sz="3100" spc="-5" dirty="0">
                <a:latin typeface="Times New Roman"/>
                <a:cs typeface="Times New Roman"/>
              </a:rPr>
              <a:t>a  </a:t>
            </a:r>
            <a:r>
              <a:rPr sz="3100" spc="-10" dirty="0">
                <a:latin typeface="Times New Roman"/>
                <a:cs typeface="Times New Roman"/>
              </a:rPr>
              <a:t>microscopy although </a:t>
            </a:r>
            <a:r>
              <a:rPr sz="3100" spc="-20" dirty="0">
                <a:latin typeface="Times New Roman"/>
                <a:cs typeface="Times New Roman"/>
              </a:rPr>
              <a:t>sometimes </a:t>
            </a:r>
            <a:r>
              <a:rPr sz="3100" spc="-5" dirty="0">
                <a:latin typeface="Times New Roman"/>
                <a:cs typeface="Times New Roman"/>
              </a:rPr>
              <a:t>it is </a:t>
            </a:r>
            <a:r>
              <a:rPr sz="3100" spc="-10" dirty="0">
                <a:latin typeface="Times New Roman"/>
                <a:cs typeface="Times New Roman"/>
              </a:rPr>
              <a:t>possible </a:t>
            </a:r>
            <a:r>
              <a:rPr sz="3100" spc="-5" dirty="0">
                <a:latin typeface="Times New Roman"/>
                <a:cs typeface="Times New Roman"/>
              </a:rPr>
              <a:t>to </a:t>
            </a:r>
            <a:r>
              <a:rPr sz="3100" spc="-10" dirty="0">
                <a:latin typeface="Times New Roman"/>
                <a:cs typeface="Times New Roman"/>
              </a:rPr>
              <a:t>visually  </a:t>
            </a:r>
            <a:r>
              <a:rPr sz="3100" spc="-5" dirty="0">
                <a:latin typeface="Times New Roman"/>
                <a:cs typeface="Times New Roman"/>
              </a:rPr>
              <a:t>recognize</a:t>
            </a:r>
            <a:r>
              <a:rPr sz="3100" spc="-85" dirty="0">
                <a:latin typeface="Times New Roman"/>
                <a:cs typeface="Times New Roman"/>
              </a:rPr>
              <a:t> </a:t>
            </a:r>
            <a:r>
              <a:rPr sz="3100" spc="-10" dirty="0">
                <a:latin typeface="Times New Roman"/>
                <a:cs typeface="Times New Roman"/>
              </a:rPr>
              <a:t>weld</a:t>
            </a:r>
            <a:endParaRPr sz="3100">
              <a:latin typeface="Times New Roman"/>
              <a:cs typeface="Times New Roman"/>
            </a:endParaRPr>
          </a:p>
          <a:p>
            <a:pPr marL="12700" marR="6880225">
              <a:lnSpc>
                <a:spcPct val="99500"/>
              </a:lnSpc>
              <a:spcBef>
                <a:spcPts val="20"/>
              </a:spcBef>
            </a:pPr>
            <a:r>
              <a:rPr sz="3100" spc="-10" dirty="0">
                <a:latin typeface="Times New Roman"/>
                <a:cs typeface="Times New Roman"/>
              </a:rPr>
              <a:t>decay </a:t>
            </a:r>
            <a:r>
              <a:rPr sz="3100" spc="-5" dirty="0">
                <a:latin typeface="Times New Roman"/>
                <a:cs typeface="Times New Roman"/>
              </a:rPr>
              <a:t>if parallel  lines are </a:t>
            </a:r>
            <a:r>
              <a:rPr sz="3100" spc="-10" dirty="0">
                <a:latin typeface="Times New Roman"/>
                <a:cs typeface="Times New Roman"/>
              </a:rPr>
              <a:t>already  </a:t>
            </a:r>
            <a:r>
              <a:rPr sz="3100" spc="-20" dirty="0">
                <a:latin typeface="Times New Roman"/>
                <a:cs typeface="Times New Roman"/>
              </a:rPr>
              <a:t>formed </a:t>
            </a:r>
            <a:r>
              <a:rPr sz="3100" spc="-5" dirty="0">
                <a:latin typeface="Times New Roman"/>
                <a:cs typeface="Times New Roman"/>
              </a:rPr>
              <a:t>in </a:t>
            </a:r>
            <a:r>
              <a:rPr sz="3100" dirty="0">
                <a:latin typeface="Times New Roman"/>
                <a:cs typeface="Times New Roman"/>
              </a:rPr>
              <a:t>the</a:t>
            </a:r>
            <a:r>
              <a:rPr sz="3100" spc="-65" dirty="0">
                <a:latin typeface="Times New Roman"/>
                <a:cs typeface="Times New Roman"/>
              </a:rPr>
              <a:t> </a:t>
            </a:r>
            <a:r>
              <a:rPr sz="3100" spc="-10" dirty="0">
                <a:latin typeface="Times New Roman"/>
                <a:cs typeface="Times New Roman"/>
              </a:rPr>
              <a:t>HAZ  </a:t>
            </a:r>
            <a:r>
              <a:rPr sz="3100" spc="-5" dirty="0">
                <a:latin typeface="Times New Roman"/>
                <a:cs typeface="Times New Roman"/>
              </a:rPr>
              <a:t>along </a:t>
            </a:r>
            <a:r>
              <a:rPr sz="3100" dirty="0">
                <a:latin typeface="Times New Roman"/>
                <a:cs typeface="Times New Roman"/>
              </a:rPr>
              <a:t>the </a:t>
            </a:r>
            <a:r>
              <a:rPr sz="3100" spc="-10" dirty="0">
                <a:latin typeface="Times New Roman"/>
                <a:cs typeface="Times New Roman"/>
              </a:rPr>
              <a:t>weld as  </a:t>
            </a:r>
            <a:r>
              <a:rPr sz="3100" dirty="0">
                <a:latin typeface="Times New Roman"/>
                <a:cs typeface="Times New Roman"/>
              </a:rPr>
              <a:t>shown.</a:t>
            </a:r>
            <a:endParaRPr sz="3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502152" y="3862323"/>
            <a:ext cx="3444240" cy="33588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065264" y="3947667"/>
            <a:ext cx="3322320" cy="32278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025135" y="7254206"/>
            <a:ext cx="305435" cy="2114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535"/>
              </a:lnSpc>
            </a:pPr>
            <a:fld id="{81D60167-4931-47E6-BA6A-407CBD079E47}" type="slidenum">
              <a:rPr sz="1300" b="1" spc="10" dirty="0">
                <a:solidFill>
                  <a:srgbClr val="888888"/>
                </a:solidFill>
                <a:latin typeface="Times New Roman"/>
                <a:cs typeface="Times New Roman"/>
              </a:rPr>
              <a:pPr marL="25400">
                <a:lnSpc>
                  <a:spcPts val="1535"/>
                </a:lnSpc>
              </a:pPr>
              <a:t>63</a:t>
            </a:fld>
            <a:endParaRPr sz="13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CTAE LECT\IMG_20190407_1138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693400" cy="7556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CTAE LECT\IMG_20190407_1139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693400" cy="7556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CTAE LECT\IMG_20190407_1140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693400" cy="7556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88888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</TotalTime>
  <Words>1684</Words>
  <Application>Microsoft Office PowerPoint</Application>
  <PresentationFormat>Custom</PresentationFormat>
  <Paragraphs>240</Paragraphs>
  <Slides>63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4" baseType="lpstr">
      <vt:lpstr>Office Theme</vt:lpstr>
      <vt:lpstr>Slide 1</vt:lpstr>
      <vt:lpstr>Slide 2</vt:lpstr>
      <vt:lpstr>WELDING</vt:lpstr>
      <vt:lpstr>Slide 4</vt:lpstr>
      <vt:lpstr>Slide 5</vt:lpstr>
      <vt:lpstr>Slide 6</vt:lpstr>
      <vt:lpstr>Slide 7</vt:lpstr>
      <vt:lpstr>Slide 8</vt:lpstr>
      <vt:lpstr>Slide 9</vt:lpstr>
      <vt:lpstr>Slide 10</vt:lpstr>
      <vt:lpstr>Chemistry of Oxy Acetylene Process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Gas Metal Arc Welding (GMAW) (or) Metal Inert Gas</vt:lpstr>
      <vt:lpstr>Slide 37</vt:lpstr>
      <vt:lpstr>Slide 38</vt:lpstr>
      <vt:lpstr>Slide 39</vt:lpstr>
      <vt:lpstr>Slide 40</vt:lpstr>
      <vt:lpstr>Slide 41</vt:lpstr>
      <vt:lpstr>Slide 42</vt:lpstr>
      <vt:lpstr>Heat Balance:</vt:lpstr>
      <vt:lpstr>Upset Butt welding: (UW) The parts to be welded are clamped edge to edge in Copper   Jaws of welding M/c and brought together in Solid contact,</vt:lpstr>
      <vt:lpstr>Flash Butt welding: (FW)</vt:lpstr>
      <vt:lpstr>Slide 46</vt:lpstr>
      <vt:lpstr>Brazing:</vt:lpstr>
      <vt:lpstr>Slide 48</vt:lpstr>
      <vt:lpstr>Bronze Welding / Braze Welding:</vt:lpstr>
      <vt:lpstr>Soldering: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7) Miscellaneous Defects  Multiple arc strikes, spatter,  grinding &amp; chipping marks,  misalignment of weld beads,  un removed slag, etc.</vt:lpstr>
      <vt:lpstr>Slide 63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PowerPoint - WELDING - MADE EASY</dc:title>
  <dc:creator>GRC PRADEEP</dc:creator>
  <cp:lastModifiedBy>sumer singh</cp:lastModifiedBy>
  <cp:revision>27</cp:revision>
  <dcterms:created xsi:type="dcterms:W3CDTF">2019-01-04T14:39:50Z</dcterms:created>
  <dcterms:modified xsi:type="dcterms:W3CDTF">2019-04-14T15:35:52Z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2014-05-30T00:00:00Z</vt:filetime>
  </property>
  <property fmtid="{D5CDD505-2E9C-101B-9397-08002B2CF9AE}" pid="3" name="Creator">
    <vt:lpwstr>Microsoft PowerPoint - WELDING - MADE EASY</vt:lpwstr>
  </property>
  <property fmtid="{D5CDD505-2E9C-101B-9397-08002B2CF9AE}" pid="4" name="LastSaved">
    <vt:filetime>2019-01-04T00:00:00Z</vt:filetime>
  </property>
</Properties>
</file>